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2" r:id="rId6"/>
    <p:sldId id="261" r:id="rId7"/>
    <p:sldId id="260"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C85C3-E444-4270-AEA6-7415B571D880}" type="datetimeFigureOut">
              <a:rPr lang="en-US" smtClean="0"/>
              <a:pPr/>
              <a:t>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38DC7-DCFF-4F33-A82F-D0370D7913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F964B-FBD8-45B3-840F-94B5FCB6B69D}" type="datetime1">
              <a:rPr lang="en-US" smtClean="0"/>
              <a:pPr/>
              <a:t>1/6/2012</a:t>
            </a:fld>
            <a:endParaRPr lang="en-US"/>
          </a:p>
        </p:txBody>
      </p:sp>
      <p:sp>
        <p:nvSpPr>
          <p:cNvPr id="5" name="Footer Placeholder 4"/>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AB448E-0258-4CE9-9980-61C01091EDA4}" type="datetime1">
              <a:rPr lang="en-US" smtClean="0"/>
              <a:pPr/>
              <a:t>1/6/2012</a:t>
            </a:fld>
            <a:endParaRPr lang="en-US"/>
          </a:p>
        </p:txBody>
      </p:sp>
      <p:sp>
        <p:nvSpPr>
          <p:cNvPr id="5" name="Footer Placeholder 4"/>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627C50-2FBF-4815-ABD8-214A72B114A3}" type="datetime1">
              <a:rPr lang="en-US" smtClean="0"/>
              <a:pPr/>
              <a:t>1/6/2012</a:t>
            </a:fld>
            <a:endParaRPr lang="en-US"/>
          </a:p>
        </p:txBody>
      </p:sp>
      <p:sp>
        <p:nvSpPr>
          <p:cNvPr id="5" name="Footer Placeholder 4"/>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234DBF-AEC9-4EB0-9D45-3ABB73680582}" type="datetime1">
              <a:rPr lang="en-US" smtClean="0"/>
              <a:pPr/>
              <a:t>1/6/2012</a:t>
            </a:fld>
            <a:endParaRPr lang="en-US"/>
          </a:p>
        </p:txBody>
      </p:sp>
      <p:sp>
        <p:nvSpPr>
          <p:cNvPr id="5" name="Footer Placeholder 4"/>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25726-3083-404A-A644-8A6A02EC7AF3}" type="datetime1">
              <a:rPr lang="en-US" smtClean="0"/>
              <a:pPr/>
              <a:t>1/6/2012</a:t>
            </a:fld>
            <a:endParaRPr lang="en-US"/>
          </a:p>
        </p:txBody>
      </p:sp>
      <p:sp>
        <p:nvSpPr>
          <p:cNvPr id="5" name="Footer Placeholder 4"/>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FE6FE-CAF3-4565-8FBC-3463D838F0FE}" type="datetime1">
              <a:rPr lang="en-US" smtClean="0"/>
              <a:pPr/>
              <a:t>1/6/2012</a:t>
            </a:fld>
            <a:endParaRPr lang="en-US"/>
          </a:p>
        </p:txBody>
      </p:sp>
      <p:sp>
        <p:nvSpPr>
          <p:cNvPr id="6" name="Footer Placeholder 5"/>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345652-CA8A-4A95-B86F-6B30832BDE68}" type="datetime1">
              <a:rPr lang="en-US" smtClean="0"/>
              <a:pPr/>
              <a:t>1/6/2012</a:t>
            </a:fld>
            <a:endParaRPr lang="en-US"/>
          </a:p>
        </p:txBody>
      </p:sp>
      <p:sp>
        <p:nvSpPr>
          <p:cNvPr id="8" name="Footer Placeholder 7"/>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9" name="Slide Number Placeholder 8"/>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2FEB4-7EA5-4163-B2C2-96248CAE0EE6}" type="datetime1">
              <a:rPr lang="en-US" smtClean="0"/>
              <a:pPr/>
              <a:t>1/6/2012</a:t>
            </a:fld>
            <a:endParaRPr lang="en-US"/>
          </a:p>
        </p:txBody>
      </p:sp>
      <p:sp>
        <p:nvSpPr>
          <p:cNvPr id="4" name="Footer Placeholder 3"/>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5" name="Slide Number Placeholder 4"/>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D7BC4-BC70-4D22-B829-BCC4ACD3ADF8}" type="datetime1">
              <a:rPr lang="en-US" smtClean="0"/>
              <a:pPr/>
              <a:t>1/6/2012</a:t>
            </a:fld>
            <a:endParaRPr lang="en-US"/>
          </a:p>
        </p:txBody>
      </p:sp>
      <p:sp>
        <p:nvSpPr>
          <p:cNvPr id="3" name="Footer Placeholder 2"/>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4" name="Slide Number Placeholder 3"/>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9D756C-6902-4646-9379-30FE63E11953}" type="datetime1">
              <a:rPr lang="en-US" smtClean="0"/>
              <a:pPr/>
              <a:t>1/6/2012</a:t>
            </a:fld>
            <a:endParaRPr lang="en-US"/>
          </a:p>
        </p:txBody>
      </p:sp>
      <p:sp>
        <p:nvSpPr>
          <p:cNvPr id="6" name="Footer Placeholder 5"/>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E28C2-3E07-4070-A04D-A093F00470C5}" type="datetime1">
              <a:rPr lang="en-US" smtClean="0"/>
              <a:pPr/>
              <a:t>1/6/2012</a:t>
            </a:fld>
            <a:endParaRPr lang="en-US"/>
          </a:p>
        </p:txBody>
      </p:sp>
      <p:sp>
        <p:nvSpPr>
          <p:cNvPr id="6" name="Footer Placeholder 5"/>
          <p:cNvSpPr>
            <a:spLocks noGrp="1"/>
          </p:cNvSpPr>
          <p:nvPr>
            <p:ph type="ftr" sz="quarter" idx="11"/>
          </p:nvPr>
        </p:nvSpPr>
        <p:spPr/>
        <p:txBody>
          <a:body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7" name="Slide Number Placeholder 6"/>
          <p:cNvSpPr>
            <a:spLocks noGrp="1"/>
          </p:cNvSpPr>
          <p:nvPr>
            <p:ph type="sldNum" sz="quarter" idx="12"/>
          </p:nvPr>
        </p:nvSpPr>
        <p:spPr/>
        <p:txBody>
          <a:bodyPr/>
          <a:lstStyle/>
          <a:p>
            <a:fld id="{F9D0DE0F-2453-42D2-BC6B-87C1F17A54C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D6C76-F253-49D9-8AFC-EF4F8D4841AC}" type="datetime1">
              <a:rPr lang="en-US" smtClean="0"/>
              <a:pPr/>
              <a:t>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Applied Calculus ,4/E, Deborah Hughes-</a:t>
            </a:r>
            <a:r>
              <a:rPr lang="en-US" dirty="0" err="1" smtClean="0"/>
              <a:t>Hallett</a:t>
            </a:r>
            <a:r>
              <a:rPr lang="en-US" dirty="0" smtClean="0"/>
              <a:t> Copyright 2010 by John Wiley and Sons,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0DE0F-2453-42D2-BC6B-87C1F17A54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4619"/>
            <a:ext cx="8229600" cy="4068762"/>
          </a:xfrm>
        </p:spPr>
        <p:txBody>
          <a:bodyPr>
            <a:normAutofit/>
          </a:bodyPr>
          <a:lstStyle/>
          <a:p>
            <a:r>
              <a:rPr lang="en-US" sz="3600" b="1" dirty="0" smtClean="0">
                <a:solidFill>
                  <a:schemeClr val="tx2"/>
                </a:solidFill>
              </a:rPr>
              <a:t>Section 1.1</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What Is a Function?</a:t>
            </a:r>
            <a:r>
              <a:rPr lang="en-US" dirty="0" smtClean="0">
                <a:solidFill>
                  <a:schemeClr val="tx2"/>
                </a:solidFill>
              </a:rPr>
              <a:t/>
            </a:r>
            <a:br>
              <a:rPr lang="en-US" dirty="0" smtClean="0">
                <a:solidFill>
                  <a:schemeClr val="tx2"/>
                </a:solidFill>
              </a:rPr>
            </a:br>
            <a:endParaRPr lang="en-US" dirty="0"/>
          </a:p>
        </p:txBody>
      </p:sp>
      <p:sp>
        <p:nvSpPr>
          <p:cNvPr id="4" name="Footer Placeholder 3"/>
          <p:cNvSpPr>
            <a:spLocks noGrp="1"/>
          </p:cNvSpPr>
          <p:nvPr>
            <p:ph type="ftr" sz="quarter" idx="11"/>
          </p:nvPr>
        </p:nvSpPr>
        <p:spPr>
          <a:xfrm>
            <a:off x="5257800" y="6492875"/>
            <a:ext cx="3886200" cy="365125"/>
          </a:xfrm>
        </p:spPr>
        <p:txBody>
          <a:bodyPr/>
          <a:lstStyle/>
          <a:p>
            <a:pPr algn="r"/>
            <a:r>
              <a:rPr lang="en-US" i="1" dirty="0" smtClean="0"/>
              <a:t>Applied Calculus ,4/E</a:t>
            </a:r>
            <a:r>
              <a:rPr lang="en-US" dirty="0" smtClean="0"/>
              <a:t>, Deborah Hughes-</a:t>
            </a:r>
            <a:r>
              <a:rPr lang="en-US" dirty="0" err="1" smtClean="0"/>
              <a:t>Hallett</a:t>
            </a:r>
            <a:endParaRPr lang="en-US" dirty="0" smtClean="0"/>
          </a:p>
          <a:p>
            <a:pPr algn="r"/>
            <a:r>
              <a:rPr lang="en-US" dirty="0" smtClean="0"/>
              <a:t>Copyright 2010 by John Wiley and Sons, All Rights Reserved</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05800" cy="2667000"/>
          </a:xfrm>
        </p:spPr>
        <p:txBody>
          <a:bodyPr>
            <a:normAutofit fontScale="90000"/>
          </a:bodyPr>
          <a:lstStyle/>
          <a:p>
            <a:pPr algn="l">
              <a:spcBef>
                <a:spcPts val="600"/>
              </a:spcBef>
              <a:spcAft>
                <a:spcPts val="1800"/>
              </a:spcAft>
            </a:pPr>
            <a:r>
              <a:rPr lang="en-US" sz="3100" b="1" dirty="0" smtClean="0"/>
              <a:t>Problem 10</a:t>
            </a:r>
            <a:r>
              <a:rPr lang="en-US" sz="2200" b="1" dirty="0" smtClean="0"/>
              <a:t/>
            </a:r>
            <a:br>
              <a:rPr lang="en-US" sz="2200" b="1" dirty="0" smtClean="0"/>
            </a:br>
            <a:r>
              <a:rPr lang="en-US" sz="1400" b="1" dirty="0" smtClean="0"/>
              <a:t/>
            </a:r>
            <a:br>
              <a:rPr lang="en-US" sz="1400" b="1" dirty="0" smtClean="0"/>
            </a:br>
            <a:r>
              <a:rPr lang="en-US" sz="1400" b="1" dirty="0" smtClean="0"/>
              <a:t>	</a:t>
            </a:r>
            <a:r>
              <a:rPr lang="en-US" sz="2700" b="1" dirty="0" smtClean="0">
                <a:latin typeface="Times New Roman" pitchFamily="18" charset="0"/>
                <a:cs typeface="Times New Roman" pitchFamily="18" charset="0"/>
              </a:rPr>
              <a:t>(a)    </a:t>
            </a:r>
            <a:r>
              <a:rPr lang="en-US" sz="2700" dirty="0" smtClean="0">
                <a:latin typeface="Times New Roman" pitchFamily="18" charset="0"/>
                <a:cs typeface="Times New Roman" pitchFamily="18" charset="0"/>
              </a:rPr>
              <a:t>Which two lines in Figure 1.22 have the same slope?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Of these two lines, which has the larger </a:t>
            </a:r>
            <a:r>
              <a:rPr lang="en-US" sz="2700" i="1" dirty="0" smtClean="0">
                <a:latin typeface="Times New Roman" pitchFamily="18" charset="0"/>
                <a:cs typeface="Times New Roman" pitchFamily="18" charset="0"/>
              </a:rPr>
              <a:t>y</a:t>
            </a:r>
            <a:r>
              <a:rPr lang="en-US" sz="2700" dirty="0" smtClean="0">
                <a:latin typeface="Times New Roman" pitchFamily="18" charset="0"/>
                <a:cs typeface="Times New Roman" pitchFamily="18" charset="0"/>
              </a:rPr>
              <a:t>-intercept?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(b)     </a:t>
            </a:r>
            <a:r>
              <a:rPr lang="en-US" sz="2700" dirty="0" smtClean="0">
                <a:latin typeface="Times New Roman" pitchFamily="18" charset="0"/>
                <a:cs typeface="Times New Roman" pitchFamily="18" charset="0"/>
              </a:rPr>
              <a:t>Which two lines have the same </a:t>
            </a:r>
            <a:r>
              <a:rPr lang="en-US" sz="2700" i="1" dirty="0" smtClean="0">
                <a:latin typeface="Times New Roman" pitchFamily="18" charset="0"/>
                <a:cs typeface="Times New Roman" pitchFamily="18" charset="0"/>
              </a:rPr>
              <a:t>y</a:t>
            </a:r>
            <a:r>
              <a:rPr lang="en-US" sz="2700" dirty="0" smtClean="0">
                <a:latin typeface="Times New Roman" pitchFamily="18" charset="0"/>
                <a:cs typeface="Times New Roman" pitchFamily="18" charset="0"/>
              </a:rPr>
              <a:t>-intercept?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Of these two lines, which has the larger slope?</a:t>
            </a:r>
            <a:endParaRPr lang="en-US" sz="2700" dirty="0"/>
          </a:p>
        </p:txBody>
      </p:sp>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6" name="TextBox 5"/>
          <p:cNvSpPr txBox="1"/>
          <p:nvPr/>
        </p:nvSpPr>
        <p:spPr>
          <a:xfrm>
            <a:off x="3957794" y="5867400"/>
            <a:ext cx="1228413" cy="369332"/>
          </a:xfrm>
          <a:prstGeom prst="rect">
            <a:avLst/>
          </a:prstGeom>
          <a:noFill/>
        </p:spPr>
        <p:txBody>
          <a:bodyPr wrap="none" rtlCol="0">
            <a:spAutoFit/>
          </a:bodyPr>
          <a:lstStyle/>
          <a:p>
            <a:r>
              <a:rPr lang="en-US" dirty="0" smtClean="0"/>
              <a:t>Figure 1.22</a:t>
            </a:r>
            <a:endParaRPr lang="en-US" dirty="0"/>
          </a:p>
        </p:txBody>
      </p:sp>
      <p:pic>
        <p:nvPicPr>
          <p:cNvPr id="8" name="Picture 7" descr="HH_Applied_4e_Ch1_1.22.png"/>
          <p:cNvPicPr>
            <a:picLocks noChangeAspect="1"/>
          </p:cNvPicPr>
          <p:nvPr/>
        </p:nvPicPr>
        <p:blipFill>
          <a:blip r:embed="rId2" cstate="print"/>
          <a:stretch>
            <a:fillRect/>
          </a:stretch>
        </p:blipFill>
        <p:spPr>
          <a:xfrm>
            <a:off x="3124200" y="2743200"/>
            <a:ext cx="3105584" cy="31532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1066800" y="533400"/>
            <a:ext cx="6477000" cy="6093976"/>
          </a:xfrm>
          <a:prstGeom prst="rect">
            <a:avLst/>
          </a:prstGeom>
        </p:spPr>
        <p:txBody>
          <a:bodyPr wrap="square">
            <a:spAutoFit/>
          </a:bodyPr>
          <a:lstStyle/>
          <a:p>
            <a:r>
              <a:rPr lang="en-US" sz="2800" b="1" dirty="0" smtClean="0"/>
              <a:t>Problem 16</a:t>
            </a:r>
          </a:p>
          <a:p>
            <a:endParaRPr lang="en-US" sz="1400" b="1" dirty="0" smtClean="0">
              <a:latin typeface="Times New Roman" pitchFamily="18" charset="0"/>
              <a:cs typeface="Times New Roman" pitchFamily="18" charset="0"/>
            </a:endParaRPr>
          </a:p>
          <a:p>
            <a:pPr marL="971550" indent="-971550"/>
            <a:r>
              <a:rPr lang="en-US" sz="1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Which of the following tables could represent linear functions?</a:t>
            </a: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a:t>
            </a:r>
            <a:r>
              <a:rPr lang="en-US" sz="2400" dirty="0" smtClean="0">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	(b)      </a:t>
            </a: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(c)     </a:t>
            </a:r>
          </a:p>
          <a:p>
            <a:endParaRPr lang="en-US" sz="1400" b="1" dirty="0" smtClean="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b="1" dirty="0" smtClean="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2667000" y="2286000"/>
          <a:ext cx="4495800" cy="792480"/>
        </p:xfrm>
        <a:graphic>
          <a:graphicData uri="http://schemas.openxmlformats.org/drawingml/2006/table">
            <a:tbl>
              <a:tblPr firstRow="1" bandRow="1">
                <a:tableStyleId>{5C22544A-7EE6-4342-B048-85BDC9FD1C3A}</a:tableStyleId>
              </a:tblPr>
              <a:tblGrid>
                <a:gridCol w="899160"/>
                <a:gridCol w="899160"/>
                <a:gridCol w="899160"/>
                <a:gridCol w="899160"/>
                <a:gridCol w="899160"/>
              </a:tblGrid>
              <a:tr h="370840">
                <a:tc>
                  <a:txBody>
                    <a:bodyPr/>
                    <a:lstStyle/>
                    <a:p>
                      <a:pPr algn="ctr"/>
                      <a:r>
                        <a:rPr lang="en-US" sz="2000" b="0" i="1" dirty="0" smtClean="0"/>
                        <a:t>x</a:t>
                      </a:r>
                      <a:endParaRPr lang="en-US" sz="2000" b="0" i="1" dirty="0"/>
                    </a:p>
                  </a:txBody>
                  <a:tcPr/>
                </a:tc>
                <a:tc>
                  <a:txBody>
                    <a:bodyPr/>
                    <a:lstStyle/>
                    <a:p>
                      <a:pPr algn="ctr"/>
                      <a:r>
                        <a:rPr lang="en-US" sz="2000" b="0" dirty="0" smtClean="0"/>
                        <a:t>0</a:t>
                      </a:r>
                      <a:endParaRPr lang="en-US" sz="2000" b="0" dirty="0"/>
                    </a:p>
                  </a:txBody>
                  <a:tcPr/>
                </a:tc>
                <a:tc>
                  <a:txBody>
                    <a:bodyPr/>
                    <a:lstStyle/>
                    <a:p>
                      <a:pPr algn="ctr"/>
                      <a:r>
                        <a:rPr lang="en-US" sz="2000" b="0" dirty="0" smtClean="0"/>
                        <a:t>1</a:t>
                      </a:r>
                      <a:endParaRPr lang="en-US" sz="2000" b="0" dirty="0"/>
                    </a:p>
                  </a:txBody>
                  <a:tcPr/>
                </a:tc>
                <a:tc>
                  <a:txBody>
                    <a:bodyPr/>
                    <a:lstStyle/>
                    <a:p>
                      <a:pPr algn="ctr"/>
                      <a:r>
                        <a:rPr lang="en-US" sz="2000" b="0" dirty="0" smtClean="0"/>
                        <a:t>2</a:t>
                      </a:r>
                      <a:endParaRPr lang="en-US" sz="2000" b="0" dirty="0"/>
                    </a:p>
                  </a:txBody>
                  <a:tcPr/>
                </a:tc>
                <a:tc>
                  <a:txBody>
                    <a:bodyPr/>
                    <a:lstStyle/>
                    <a:p>
                      <a:pPr algn="ctr"/>
                      <a:r>
                        <a:rPr lang="en-US" sz="2000" b="0" dirty="0" smtClean="0"/>
                        <a:t>3</a:t>
                      </a:r>
                      <a:endParaRPr lang="en-US" sz="2000" b="0" dirty="0"/>
                    </a:p>
                  </a:txBody>
                  <a:tcPr/>
                </a:tc>
              </a:tr>
              <a:tr h="370840">
                <a:tc>
                  <a:txBody>
                    <a:bodyPr/>
                    <a:lstStyle/>
                    <a:p>
                      <a:pPr algn="ctr"/>
                      <a:r>
                        <a:rPr lang="en-US" sz="2000" i="1" dirty="0" smtClean="0"/>
                        <a:t>y</a:t>
                      </a:r>
                      <a:endParaRPr lang="en-US" sz="2000" i="1" dirty="0"/>
                    </a:p>
                  </a:txBody>
                  <a:tcPr/>
                </a:tc>
                <a:tc>
                  <a:txBody>
                    <a:bodyPr/>
                    <a:lstStyle/>
                    <a:p>
                      <a:pPr algn="ctr"/>
                      <a:r>
                        <a:rPr lang="en-US" sz="2000" dirty="0" smtClean="0"/>
                        <a:t>27</a:t>
                      </a:r>
                      <a:endParaRPr lang="en-US" sz="2000" dirty="0"/>
                    </a:p>
                  </a:txBody>
                  <a:tcPr/>
                </a:tc>
                <a:tc>
                  <a:txBody>
                    <a:bodyPr/>
                    <a:lstStyle/>
                    <a:p>
                      <a:pPr algn="ctr"/>
                      <a:r>
                        <a:rPr lang="en-US" sz="2000" dirty="0" smtClean="0"/>
                        <a:t>25</a:t>
                      </a:r>
                      <a:endParaRPr lang="en-US" sz="2000" dirty="0"/>
                    </a:p>
                  </a:txBody>
                  <a:tcPr/>
                </a:tc>
                <a:tc>
                  <a:txBody>
                    <a:bodyPr/>
                    <a:lstStyle/>
                    <a:p>
                      <a:pPr algn="ctr"/>
                      <a:r>
                        <a:rPr lang="en-US" sz="2000" dirty="0" smtClean="0"/>
                        <a:t>23</a:t>
                      </a:r>
                      <a:endParaRPr lang="en-US" sz="2000" dirty="0"/>
                    </a:p>
                  </a:txBody>
                  <a:tcPr/>
                </a:tc>
                <a:tc>
                  <a:txBody>
                    <a:bodyPr/>
                    <a:lstStyle/>
                    <a:p>
                      <a:pPr algn="ctr"/>
                      <a:r>
                        <a:rPr lang="en-US" sz="2000" dirty="0" smtClean="0"/>
                        <a:t>21</a:t>
                      </a:r>
                      <a:endParaRPr lang="en-US" sz="2000" dirty="0"/>
                    </a:p>
                  </a:txBody>
                  <a:tcPr/>
                </a:tc>
              </a:tr>
            </a:tbl>
          </a:graphicData>
        </a:graphic>
      </p:graphicFrame>
      <p:graphicFrame>
        <p:nvGraphicFramePr>
          <p:cNvPr id="5" name="Table 4"/>
          <p:cNvGraphicFramePr>
            <a:graphicFrameLocks noGrp="1"/>
          </p:cNvGraphicFramePr>
          <p:nvPr/>
        </p:nvGraphicFramePr>
        <p:xfrm>
          <a:off x="2667000" y="3657600"/>
          <a:ext cx="4495800" cy="792480"/>
        </p:xfrm>
        <a:graphic>
          <a:graphicData uri="http://schemas.openxmlformats.org/drawingml/2006/table">
            <a:tbl>
              <a:tblPr firstRow="1" bandRow="1">
                <a:tableStyleId>{5C22544A-7EE6-4342-B048-85BDC9FD1C3A}</a:tableStyleId>
              </a:tblPr>
              <a:tblGrid>
                <a:gridCol w="899160"/>
                <a:gridCol w="899160"/>
                <a:gridCol w="899160"/>
                <a:gridCol w="899160"/>
                <a:gridCol w="899160"/>
              </a:tblGrid>
              <a:tr h="370840">
                <a:tc>
                  <a:txBody>
                    <a:bodyPr/>
                    <a:lstStyle/>
                    <a:p>
                      <a:pPr algn="ctr"/>
                      <a:r>
                        <a:rPr lang="en-US" sz="2000" b="0" i="1" dirty="0" smtClean="0"/>
                        <a:t>x</a:t>
                      </a:r>
                      <a:endParaRPr lang="en-US" sz="2000" b="0" i="1" dirty="0"/>
                    </a:p>
                  </a:txBody>
                  <a:tcPr/>
                </a:tc>
                <a:tc>
                  <a:txBody>
                    <a:bodyPr/>
                    <a:lstStyle/>
                    <a:p>
                      <a:pPr algn="ctr"/>
                      <a:r>
                        <a:rPr lang="en-US" sz="2000" b="0" dirty="0" smtClean="0"/>
                        <a:t>15</a:t>
                      </a:r>
                      <a:endParaRPr lang="en-US" sz="2000" b="0" dirty="0"/>
                    </a:p>
                  </a:txBody>
                  <a:tcPr/>
                </a:tc>
                <a:tc>
                  <a:txBody>
                    <a:bodyPr/>
                    <a:lstStyle/>
                    <a:p>
                      <a:pPr algn="ctr"/>
                      <a:r>
                        <a:rPr lang="en-US" sz="2000" b="0" dirty="0" smtClean="0"/>
                        <a:t>20</a:t>
                      </a:r>
                      <a:endParaRPr lang="en-US" sz="2000" b="0" dirty="0"/>
                    </a:p>
                  </a:txBody>
                  <a:tcPr/>
                </a:tc>
                <a:tc>
                  <a:txBody>
                    <a:bodyPr/>
                    <a:lstStyle/>
                    <a:p>
                      <a:pPr algn="ctr"/>
                      <a:r>
                        <a:rPr lang="en-US" sz="2000" b="0" dirty="0" smtClean="0"/>
                        <a:t>25</a:t>
                      </a:r>
                      <a:endParaRPr lang="en-US" sz="2000" b="0" dirty="0"/>
                    </a:p>
                  </a:txBody>
                  <a:tcPr/>
                </a:tc>
                <a:tc>
                  <a:txBody>
                    <a:bodyPr/>
                    <a:lstStyle/>
                    <a:p>
                      <a:pPr algn="ctr"/>
                      <a:r>
                        <a:rPr lang="en-US" sz="2000" b="0" dirty="0" smtClean="0"/>
                        <a:t>30</a:t>
                      </a:r>
                      <a:endParaRPr lang="en-US" sz="2000" b="0" dirty="0"/>
                    </a:p>
                  </a:txBody>
                  <a:tcPr/>
                </a:tc>
              </a:tr>
              <a:tr h="370840">
                <a:tc>
                  <a:txBody>
                    <a:bodyPr/>
                    <a:lstStyle/>
                    <a:p>
                      <a:pPr algn="ctr"/>
                      <a:r>
                        <a:rPr lang="en-US" sz="2000" b="0" i="1" dirty="0" smtClean="0"/>
                        <a:t>y</a:t>
                      </a:r>
                      <a:endParaRPr lang="en-US" sz="2000" b="0" i="1" dirty="0"/>
                    </a:p>
                  </a:txBody>
                  <a:tcPr/>
                </a:tc>
                <a:tc>
                  <a:txBody>
                    <a:bodyPr/>
                    <a:lstStyle/>
                    <a:p>
                      <a:pPr algn="ctr"/>
                      <a:r>
                        <a:rPr lang="en-US" sz="2000" b="0" smtClean="0"/>
                        <a:t>62</a:t>
                      </a:r>
                      <a:endParaRPr lang="en-US" sz="2000" b="0" dirty="0"/>
                    </a:p>
                  </a:txBody>
                  <a:tcPr/>
                </a:tc>
                <a:tc>
                  <a:txBody>
                    <a:bodyPr/>
                    <a:lstStyle/>
                    <a:p>
                      <a:pPr algn="ctr"/>
                      <a:r>
                        <a:rPr lang="en-US" sz="2000" b="0" dirty="0" smtClean="0"/>
                        <a:t>72</a:t>
                      </a:r>
                      <a:endParaRPr lang="en-US" sz="2000" b="0" dirty="0"/>
                    </a:p>
                  </a:txBody>
                  <a:tcPr/>
                </a:tc>
                <a:tc>
                  <a:txBody>
                    <a:bodyPr/>
                    <a:lstStyle/>
                    <a:p>
                      <a:pPr algn="ctr"/>
                      <a:r>
                        <a:rPr lang="en-US" sz="2000" b="0" dirty="0" smtClean="0"/>
                        <a:t>82</a:t>
                      </a:r>
                      <a:endParaRPr lang="en-US" sz="2000" b="0" dirty="0"/>
                    </a:p>
                  </a:txBody>
                  <a:tcPr/>
                </a:tc>
                <a:tc>
                  <a:txBody>
                    <a:bodyPr/>
                    <a:lstStyle/>
                    <a:p>
                      <a:pPr algn="ctr"/>
                      <a:r>
                        <a:rPr lang="en-US" sz="2000" b="0" dirty="0" smtClean="0"/>
                        <a:t>92</a:t>
                      </a:r>
                      <a:endParaRPr lang="en-US" sz="2000" b="0" dirty="0"/>
                    </a:p>
                  </a:txBody>
                  <a:tcPr/>
                </a:tc>
              </a:tr>
            </a:tbl>
          </a:graphicData>
        </a:graphic>
      </p:graphicFrame>
      <p:graphicFrame>
        <p:nvGraphicFramePr>
          <p:cNvPr id="6" name="Table 5"/>
          <p:cNvGraphicFramePr>
            <a:graphicFrameLocks noGrp="1"/>
          </p:cNvGraphicFramePr>
          <p:nvPr/>
        </p:nvGraphicFramePr>
        <p:xfrm>
          <a:off x="2667000" y="5181600"/>
          <a:ext cx="4495800" cy="792480"/>
        </p:xfrm>
        <a:graphic>
          <a:graphicData uri="http://schemas.openxmlformats.org/drawingml/2006/table">
            <a:tbl>
              <a:tblPr firstRow="1" bandRow="1">
                <a:tableStyleId>{5C22544A-7EE6-4342-B048-85BDC9FD1C3A}</a:tableStyleId>
              </a:tblPr>
              <a:tblGrid>
                <a:gridCol w="899160"/>
                <a:gridCol w="899160"/>
                <a:gridCol w="899160"/>
                <a:gridCol w="899160"/>
                <a:gridCol w="899160"/>
              </a:tblGrid>
              <a:tr h="370840">
                <a:tc>
                  <a:txBody>
                    <a:bodyPr/>
                    <a:lstStyle/>
                    <a:p>
                      <a:pPr algn="ctr"/>
                      <a:r>
                        <a:rPr lang="en-US" sz="2000" i="1" dirty="0" smtClean="0"/>
                        <a:t>x</a:t>
                      </a:r>
                      <a:endParaRPr lang="en-US" sz="2000" i="1" dirty="0"/>
                    </a:p>
                  </a:txBody>
                  <a:tcPr/>
                </a:tc>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3</a:t>
                      </a:r>
                      <a:endParaRPr lang="en-US" sz="2000" dirty="0"/>
                    </a:p>
                  </a:txBody>
                  <a:tcPr/>
                </a:tc>
                <a:tc>
                  <a:txBody>
                    <a:bodyPr/>
                    <a:lstStyle/>
                    <a:p>
                      <a:pPr algn="ctr"/>
                      <a:r>
                        <a:rPr lang="en-US" sz="2000" dirty="0" smtClean="0"/>
                        <a:t>4</a:t>
                      </a:r>
                      <a:endParaRPr lang="en-US" sz="2000" dirty="0"/>
                    </a:p>
                  </a:txBody>
                  <a:tcPr/>
                </a:tc>
              </a:tr>
              <a:tr h="370840">
                <a:tc>
                  <a:txBody>
                    <a:bodyPr/>
                    <a:lstStyle/>
                    <a:p>
                      <a:pPr algn="ctr"/>
                      <a:r>
                        <a:rPr lang="en-US" sz="2000" i="1" dirty="0" smtClean="0"/>
                        <a:t>y</a:t>
                      </a:r>
                      <a:endParaRPr lang="en-US" sz="2000" i="1" dirty="0"/>
                    </a:p>
                  </a:txBody>
                  <a:tcPr/>
                </a:tc>
                <a:tc>
                  <a:txBody>
                    <a:bodyPr/>
                    <a:lstStyle/>
                    <a:p>
                      <a:pPr algn="ctr"/>
                      <a:r>
                        <a:rPr lang="en-US" sz="2000" dirty="0" smtClean="0"/>
                        <a:t>5</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28</a:t>
                      </a:r>
                      <a:endParaRPr lang="en-US" sz="20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410200"/>
          </a:xfrm>
        </p:spPr>
        <p:txBody>
          <a:bodyPr anchor="t">
            <a:normAutofit fontScale="90000"/>
          </a:bodyPr>
          <a:lstStyle/>
          <a:p>
            <a:pPr marL="1143000" indent="-1143000" algn="l">
              <a:tabLst>
                <a:tab pos="1657350" algn="l"/>
                <a:tab pos="1828800" algn="l"/>
              </a:tabLst>
            </a:pPr>
            <a:r>
              <a:rPr lang="en-US" sz="3100" b="1" dirty="0" smtClean="0"/>
              <a:t>Problem 24 </a:t>
            </a:r>
            <a:r>
              <a:rPr lang="en-US" sz="1600" dirty="0" smtClean="0"/>
              <a:t/>
            </a:r>
            <a:br>
              <a:rPr lang="en-US" sz="1600" dirty="0" smtClean="0"/>
            </a:br>
            <a:r>
              <a:rPr lang="en-US" sz="1600" dirty="0" smtClean="0"/>
              <a:t/>
            </a:r>
            <a:br>
              <a:rPr lang="en-US" sz="1600" dirty="0" smtClean="0"/>
            </a:br>
            <a:r>
              <a:rPr lang="en-US" sz="2700" dirty="0" smtClean="0">
                <a:latin typeface="Times New Roman" pitchFamily="18" charset="0"/>
                <a:cs typeface="Times New Roman" pitchFamily="18" charset="0"/>
              </a:rPr>
              <a:t>Annual sales of music compact discs (CDs) have declined since 2000. Sales were 942.5 million in 2000 and 384.7 million in 2008.</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(a)   </a:t>
            </a:r>
            <a:r>
              <a:rPr lang="en-US" sz="2700" dirty="0" smtClean="0">
                <a:latin typeface="Times New Roman" pitchFamily="18" charset="0"/>
                <a:cs typeface="Times New Roman" pitchFamily="18" charset="0"/>
              </a:rPr>
              <a:t>Find a formula for annual sales, S,  in millions of</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music CDs, as a linear function of the number of</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years, t, since 2000.</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(b)   </a:t>
            </a:r>
            <a:r>
              <a:rPr lang="en-US" sz="2700" dirty="0" smtClean="0">
                <a:latin typeface="Times New Roman" pitchFamily="18" charset="0"/>
                <a:cs typeface="Times New Roman" pitchFamily="18" charset="0"/>
              </a:rPr>
              <a:t>Give units for and interpret the slope and vertical</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intercept of this function.</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(c)   </a:t>
            </a:r>
            <a:r>
              <a:rPr lang="en-US" sz="2700" dirty="0" smtClean="0">
                <a:latin typeface="Times New Roman" pitchFamily="18" charset="0"/>
                <a:cs typeface="Times New Roman" pitchFamily="18" charset="0"/>
              </a:rPr>
              <a:t>Use the formula to predict music CD sales in 2012.</a:t>
            </a:r>
            <a:endParaRPr lang="en-US" sz="2700" dirty="0">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4876800" y="6492875"/>
            <a:ext cx="4267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3200400"/>
          </a:xfrm>
        </p:spPr>
        <p:txBody>
          <a:bodyPr>
            <a:normAutofit/>
          </a:bodyPr>
          <a:lstStyle/>
          <a:p>
            <a:r>
              <a:rPr lang="en-US" sz="3600" b="1" dirty="0" smtClean="0">
                <a:solidFill>
                  <a:schemeClr val="tx2"/>
                </a:solidFill>
              </a:rPr>
              <a:t>Section 1.3</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Average Rate of Change</a:t>
            </a:r>
            <a:br>
              <a:rPr lang="en-US" b="1" dirty="0" smtClean="0">
                <a:solidFill>
                  <a:schemeClr val="tx2"/>
                </a:solidFill>
              </a:rPr>
            </a:br>
            <a:r>
              <a:rPr lang="en-US" b="1" dirty="0" smtClean="0">
                <a:solidFill>
                  <a:schemeClr val="tx2"/>
                </a:solidFill>
              </a:rPr>
              <a:t>And Relative Change</a:t>
            </a:r>
            <a:r>
              <a:rPr lang="en-US" dirty="0" smtClean="0">
                <a:solidFill>
                  <a:schemeClr val="tx2"/>
                </a:solidFill>
              </a:rPr>
              <a:t/>
            </a:r>
            <a:br>
              <a:rPr lang="en-US" dirty="0" smtClean="0">
                <a:solidFill>
                  <a:schemeClr val="tx2"/>
                </a:solidFill>
              </a:rPr>
            </a:br>
            <a:endParaRPr lang="en-US" dirty="0"/>
          </a:p>
        </p:txBody>
      </p:sp>
      <p:sp>
        <p:nvSpPr>
          <p:cNvPr id="3" name="Footer Placeholder 2"/>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667224" y="76200"/>
            <a:ext cx="7809553" cy="1981200"/>
          </a:xfrm>
          <a:prstGeom prst="rect">
            <a:avLst/>
          </a:prstGeom>
        </p:spPr>
      </p:pic>
      <p:pic>
        <p:nvPicPr>
          <p:cNvPr id="4" name="Picture 8"/>
          <p:cNvPicPr>
            <a:picLocks noChangeAspect="1" noChangeArrowheads="1"/>
          </p:cNvPicPr>
          <p:nvPr/>
        </p:nvPicPr>
        <p:blipFill>
          <a:blip r:embed="rId3" cstate="print"/>
          <a:srcRect/>
          <a:stretch>
            <a:fillRect/>
          </a:stretch>
        </p:blipFill>
        <p:spPr>
          <a:xfrm>
            <a:off x="304800" y="2133600"/>
            <a:ext cx="4114800" cy="3341798"/>
          </a:xfrm>
          <a:prstGeom prst="rect">
            <a:avLst/>
          </a:prstGeom>
        </p:spPr>
      </p:pic>
      <p:pic>
        <p:nvPicPr>
          <p:cNvPr id="5" name="Picture 9"/>
          <p:cNvPicPr>
            <a:picLocks noChangeAspect="1" noChangeArrowheads="1"/>
          </p:cNvPicPr>
          <p:nvPr/>
        </p:nvPicPr>
        <p:blipFill>
          <a:blip r:embed="rId4" cstate="print"/>
          <a:srcRect/>
          <a:stretch>
            <a:fillRect/>
          </a:stretch>
        </p:blipFill>
        <p:spPr>
          <a:xfrm>
            <a:off x="4800600" y="2209800"/>
            <a:ext cx="3455104" cy="3200400"/>
          </a:xfrm>
          <a:prstGeom prst="rect">
            <a:avLst/>
          </a:prstGeom>
          <a:noFill/>
        </p:spPr>
      </p:pic>
      <p:sp>
        <p:nvSpPr>
          <p:cNvPr id="7" name="TextBox 6"/>
          <p:cNvSpPr txBox="1"/>
          <p:nvPr/>
        </p:nvSpPr>
        <p:spPr>
          <a:xfrm>
            <a:off x="457200" y="5638800"/>
            <a:ext cx="3886200" cy="523220"/>
          </a:xfrm>
          <a:prstGeom prst="rect">
            <a:avLst/>
          </a:prstGeom>
          <a:noFill/>
        </p:spPr>
        <p:txBody>
          <a:bodyPr wrap="square" rtlCol="0">
            <a:spAutoFit/>
          </a:bodyPr>
          <a:lstStyle/>
          <a:p>
            <a:r>
              <a:rPr lang="en-US" sz="1400" b="1" dirty="0" smtClean="0"/>
              <a:t>Figure 1.26:      </a:t>
            </a:r>
            <a:r>
              <a:rPr lang="en-US" sz="1400" dirty="0" smtClean="0"/>
              <a:t>The change in a function is </a:t>
            </a:r>
          </a:p>
          <a:p>
            <a:r>
              <a:rPr lang="en-US" sz="1400" dirty="0" smtClean="0"/>
              <a:t>	     represented by a vertical distance.</a:t>
            </a:r>
            <a:endParaRPr lang="en-US" sz="1400" dirty="0"/>
          </a:p>
        </p:txBody>
      </p:sp>
      <p:sp>
        <p:nvSpPr>
          <p:cNvPr id="8" name="Rectangle 7"/>
          <p:cNvSpPr/>
          <p:nvPr/>
        </p:nvSpPr>
        <p:spPr>
          <a:xfrm>
            <a:off x="4876800" y="5638800"/>
            <a:ext cx="3886200" cy="523220"/>
          </a:xfrm>
          <a:prstGeom prst="rect">
            <a:avLst/>
          </a:prstGeom>
        </p:spPr>
        <p:txBody>
          <a:bodyPr wrap="square">
            <a:spAutoFit/>
          </a:bodyPr>
          <a:lstStyle/>
          <a:p>
            <a:r>
              <a:rPr lang="en-US" sz="1400" b="1" dirty="0" smtClean="0"/>
              <a:t>Figure 1.27:     </a:t>
            </a:r>
            <a:r>
              <a:rPr lang="en-US" sz="1400" dirty="0" smtClean="0"/>
              <a:t>The average rate of change is </a:t>
            </a:r>
          </a:p>
          <a:p>
            <a:r>
              <a:rPr lang="en-US" sz="1400" dirty="0" smtClean="0"/>
              <a:t>	    represented by the slope of the line.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TextBox 2"/>
          <p:cNvSpPr txBox="1"/>
          <p:nvPr/>
        </p:nvSpPr>
        <p:spPr>
          <a:xfrm>
            <a:off x="609600" y="685800"/>
            <a:ext cx="8001000" cy="5370701"/>
          </a:xfrm>
          <a:prstGeom prst="rect">
            <a:avLst/>
          </a:prstGeom>
          <a:noFill/>
        </p:spPr>
        <p:txBody>
          <a:bodyPr wrap="square" rtlCol="0">
            <a:spAutoFit/>
          </a:bodyPr>
          <a:lstStyle/>
          <a:p>
            <a:r>
              <a:rPr lang="en-US" sz="2800" b="1" dirty="0" smtClean="0"/>
              <a:t>Problem 24</a:t>
            </a:r>
            <a:endParaRPr lang="en-US" sz="2800" b="1"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pPr>
              <a:lnSpc>
                <a:spcPct val="150000"/>
              </a:lnSpc>
            </a:pPr>
            <a:r>
              <a:rPr lang="en-US" sz="14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Table 1.16 shows the production of tobacco in the US.</a:t>
            </a:r>
          </a:p>
          <a:p>
            <a:pPr>
              <a:lnSpc>
                <a:spcPct val="150000"/>
              </a:lnSpc>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What is the average rate of change in tobacco production</a:t>
            </a:r>
          </a:p>
          <a:p>
            <a:pPr>
              <a:lnSpc>
                <a:spcPct val="150000"/>
              </a:lnSpc>
            </a:pPr>
            <a:r>
              <a:rPr lang="en-US" sz="2000" dirty="0" smtClean="0">
                <a:latin typeface="Times New Roman" pitchFamily="18" charset="0"/>
                <a:cs typeface="Times New Roman" pitchFamily="18" charset="0"/>
              </a:rPr>
              <a:t>	        between 1996 and 2003? Give units and interpret your answer</a:t>
            </a:r>
          </a:p>
          <a:p>
            <a:pPr>
              <a:lnSpc>
                <a:spcPct val="150000"/>
              </a:lnSpc>
            </a:pPr>
            <a:r>
              <a:rPr lang="en-US" sz="2000" dirty="0" smtClean="0">
                <a:latin typeface="Times New Roman" pitchFamily="18" charset="0"/>
                <a:cs typeface="Times New Roman" pitchFamily="18" charset="0"/>
              </a:rPr>
              <a:t>	        in terms of tobacco production.</a:t>
            </a:r>
          </a:p>
          <a:p>
            <a:pPr>
              <a:lnSpc>
                <a:spcPct val="150000"/>
              </a:lnSpc>
            </a:pPr>
            <a:r>
              <a:rPr lang="en-US" sz="2000" b="1" dirty="0" smtClean="0">
                <a:latin typeface="Times New Roman" pitchFamily="18" charset="0"/>
                <a:cs typeface="Times New Roman" pitchFamily="18" charset="0"/>
              </a:rPr>
              <a:t>	(b)</a:t>
            </a:r>
            <a:r>
              <a:rPr lang="en-US" sz="2000" dirty="0" smtClean="0">
                <a:latin typeface="Times New Roman" pitchFamily="18" charset="0"/>
                <a:cs typeface="Times New Roman" pitchFamily="18" charset="0"/>
              </a:rPr>
              <a:t>   During this seven-year period, is there any interval during</a:t>
            </a:r>
          </a:p>
          <a:p>
            <a:pPr>
              <a:lnSpc>
                <a:spcPct val="150000"/>
              </a:lnSpc>
            </a:pPr>
            <a:r>
              <a:rPr lang="en-US" sz="2000" dirty="0" smtClean="0">
                <a:latin typeface="Times New Roman" pitchFamily="18" charset="0"/>
                <a:cs typeface="Times New Roman" pitchFamily="18" charset="0"/>
              </a:rPr>
              <a:t>	        which the average rate of change was positive? If so, when?</a:t>
            </a:r>
          </a:p>
          <a:p>
            <a:pPr>
              <a:lnSpc>
                <a:spcPct val="150000"/>
              </a:lnSpc>
            </a:pPr>
            <a:endParaRPr lang="en-US" sz="1600" dirty="0" smtClean="0">
              <a:latin typeface="Times New Roman" pitchFamily="18" charset="0"/>
              <a:cs typeface="Times New Roman" pitchFamily="18" charset="0"/>
            </a:endParaRPr>
          </a:p>
          <a:p>
            <a:pPr>
              <a:lnSpc>
                <a:spcPct val="150000"/>
              </a:lnSpc>
            </a:pPr>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1400" dirty="0" smtClean="0">
              <a:latin typeface="Times New Roman" pitchFamily="18" charset="0"/>
              <a:cs typeface="Times New Roman" pitchFamily="18" charset="0"/>
            </a:endParaRPr>
          </a:p>
          <a:p>
            <a:endParaRPr lang="en-US" sz="2000" dirty="0" smtClean="0"/>
          </a:p>
        </p:txBody>
      </p:sp>
      <p:graphicFrame>
        <p:nvGraphicFramePr>
          <p:cNvPr id="4" name="Table 3"/>
          <p:cNvGraphicFramePr>
            <a:graphicFrameLocks noGrp="1"/>
          </p:cNvGraphicFramePr>
          <p:nvPr/>
        </p:nvGraphicFramePr>
        <p:xfrm>
          <a:off x="914401" y="4572000"/>
          <a:ext cx="7239000" cy="1112520"/>
        </p:xfrm>
        <a:graphic>
          <a:graphicData uri="http://schemas.openxmlformats.org/drawingml/2006/table">
            <a:tbl>
              <a:tblPr firstRow="1" bandRow="1">
                <a:tableStyleId>{5C22544A-7EE6-4342-B048-85BDC9FD1C3A}</a:tableStyleId>
              </a:tblPr>
              <a:tblGrid>
                <a:gridCol w="1262616"/>
                <a:gridCol w="747048"/>
                <a:gridCol w="747048"/>
                <a:gridCol w="747048"/>
                <a:gridCol w="747048"/>
                <a:gridCol w="747048"/>
                <a:gridCol w="747048"/>
                <a:gridCol w="747048"/>
                <a:gridCol w="747048"/>
              </a:tblGrid>
              <a:tr h="370840">
                <a:tc gridSpan="9">
                  <a:txBody>
                    <a:bodyPr/>
                    <a:lstStyle/>
                    <a:p>
                      <a:r>
                        <a:rPr lang="en-US" sz="1800" b="1" dirty="0" smtClean="0"/>
                        <a:t>Table 1.16          </a:t>
                      </a:r>
                      <a:r>
                        <a:rPr lang="en-US" sz="1800" b="0" i="1" dirty="0" smtClean="0">
                          <a:latin typeface="Times New Roman" pitchFamily="18" charset="0"/>
                          <a:cs typeface="Times New Roman" pitchFamily="18" charset="0"/>
                        </a:rPr>
                        <a:t>Tobacco production, in millions of pounds</a:t>
                      </a:r>
                      <a:r>
                        <a:rPr lang="en-US" sz="1800" b="0" i="1" dirty="0" smtClean="0"/>
                        <a:t>  </a:t>
                      </a:r>
                      <a:endParaRPr lang="en-US" sz="1800" b="0"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1800" dirty="0" smtClean="0">
                          <a:latin typeface="Times New Roman" pitchFamily="18" charset="0"/>
                          <a:cs typeface="Times New Roman" pitchFamily="18" charset="0"/>
                        </a:rPr>
                        <a:t>Year</a:t>
                      </a:r>
                      <a:endParaRPr lang="en-US" sz="1800" dirty="0">
                        <a:latin typeface="Times New Roman" pitchFamily="18" charset="0"/>
                        <a:cs typeface="Times New Roman" pitchFamily="18" charset="0"/>
                      </a:endParaRPr>
                    </a:p>
                  </a:txBody>
                  <a:tcPr/>
                </a:tc>
                <a:tc>
                  <a:txBody>
                    <a:bodyPr/>
                    <a:lstStyle/>
                    <a:p>
                      <a:pPr algn="ctr"/>
                      <a:r>
                        <a:rPr lang="en-US" sz="1800" dirty="0" smtClean="0"/>
                        <a:t>1996</a:t>
                      </a:r>
                      <a:endParaRPr lang="en-US" sz="1800" dirty="0"/>
                    </a:p>
                  </a:txBody>
                  <a:tcPr/>
                </a:tc>
                <a:tc>
                  <a:txBody>
                    <a:bodyPr/>
                    <a:lstStyle/>
                    <a:p>
                      <a:pPr algn="ctr"/>
                      <a:r>
                        <a:rPr lang="en-US" sz="1800" dirty="0" smtClean="0"/>
                        <a:t>1997</a:t>
                      </a:r>
                      <a:endParaRPr lang="en-US" sz="1800" dirty="0"/>
                    </a:p>
                  </a:txBody>
                  <a:tcPr/>
                </a:tc>
                <a:tc>
                  <a:txBody>
                    <a:bodyPr/>
                    <a:lstStyle/>
                    <a:p>
                      <a:pPr algn="ctr"/>
                      <a:r>
                        <a:rPr lang="en-US" sz="1800" dirty="0" smtClean="0"/>
                        <a:t>1998</a:t>
                      </a:r>
                      <a:endParaRPr lang="en-US" sz="1800" dirty="0"/>
                    </a:p>
                  </a:txBody>
                  <a:tcPr/>
                </a:tc>
                <a:tc>
                  <a:txBody>
                    <a:bodyPr/>
                    <a:lstStyle/>
                    <a:p>
                      <a:pPr algn="ctr"/>
                      <a:r>
                        <a:rPr lang="en-US" sz="1800" dirty="0" smtClean="0"/>
                        <a:t>1999</a:t>
                      </a:r>
                      <a:endParaRPr lang="en-US" sz="1800" dirty="0"/>
                    </a:p>
                  </a:txBody>
                  <a:tcPr/>
                </a:tc>
                <a:tc>
                  <a:txBody>
                    <a:bodyPr/>
                    <a:lstStyle/>
                    <a:p>
                      <a:pPr algn="ctr"/>
                      <a:r>
                        <a:rPr lang="en-US" sz="1800" dirty="0" smtClean="0"/>
                        <a:t>2000</a:t>
                      </a:r>
                      <a:endParaRPr lang="en-US" sz="1800" dirty="0"/>
                    </a:p>
                  </a:txBody>
                  <a:tcPr/>
                </a:tc>
                <a:tc>
                  <a:txBody>
                    <a:bodyPr/>
                    <a:lstStyle/>
                    <a:p>
                      <a:pPr algn="ctr"/>
                      <a:r>
                        <a:rPr lang="en-US" sz="1800" dirty="0" smtClean="0"/>
                        <a:t>2001</a:t>
                      </a:r>
                      <a:endParaRPr lang="en-US" sz="1800" dirty="0"/>
                    </a:p>
                  </a:txBody>
                  <a:tcPr/>
                </a:tc>
                <a:tc>
                  <a:txBody>
                    <a:bodyPr/>
                    <a:lstStyle/>
                    <a:p>
                      <a:pPr algn="ctr"/>
                      <a:r>
                        <a:rPr lang="en-US" sz="1800" dirty="0" smtClean="0"/>
                        <a:t>2002</a:t>
                      </a:r>
                      <a:endParaRPr lang="en-US" sz="1800" dirty="0"/>
                    </a:p>
                  </a:txBody>
                  <a:tcPr/>
                </a:tc>
                <a:tc>
                  <a:txBody>
                    <a:bodyPr/>
                    <a:lstStyle/>
                    <a:p>
                      <a:pPr algn="ctr"/>
                      <a:r>
                        <a:rPr lang="en-US" sz="1800" dirty="0" smtClean="0"/>
                        <a:t>2003</a:t>
                      </a:r>
                      <a:endParaRPr lang="en-US" sz="1800" dirty="0"/>
                    </a:p>
                  </a:txBody>
                  <a:tcPr/>
                </a:tc>
              </a:tr>
              <a:tr h="370840">
                <a:tc>
                  <a:txBody>
                    <a:bodyPr/>
                    <a:lstStyle/>
                    <a:p>
                      <a:r>
                        <a:rPr lang="en-US" sz="1800" dirty="0" smtClean="0">
                          <a:latin typeface="Times New Roman" pitchFamily="18" charset="0"/>
                          <a:cs typeface="Times New Roman" pitchFamily="18" charset="0"/>
                        </a:rPr>
                        <a:t>Production</a:t>
                      </a:r>
                      <a:endParaRPr lang="en-US" sz="1800" dirty="0">
                        <a:latin typeface="Times New Roman" pitchFamily="18" charset="0"/>
                        <a:cs typeface="Times New Roman" pitchFamily="18" charset="0"/>
                      </a:endParaRPr>
                    </a:p>
                  </a:txBody>
                  <a:tcPr/>
                </a:tc>
                <a:tc>
                  <a:txBody>
                    <a:bodyPr/>
                    <a:lstStyle/>
                    <a:p>
                      <a:pPr algn="ctr"/>
                      <a:r>
                        <a:rPr lang="en-US" sz="1800" dirty="0" smtClean="0"/>
                        <a:t>1517</a:t>
                      </a:r>
                      <a:endParaRPr lang="en-US" sz="1800" dirty="0"/>
                    </a:p>
                  </a:txBody>
                  <a:tcPr/>
                </a:tc>
                <a:tc>
                  <a:txBody>
                    <a:bodyPr/>
                    <a:lstStyle/>
                    <a:p>
                      <a:pPr algn="ctr"/>
                      <a:r>
                        <a:rPr lang="en-US" sz="1800" dirty="0" smtClean="0"/>
                        <a:t>1787</a:t>
                      </a:r>
                      <a:endParaRPr lang="en-US" sz="1800" dirty="0"/>
                    </a:p>
                  </a:txBody>
                  <a:tcPr/>
                </a:tc>
                <a:tc>
                  <a:txBody>
                    <a:bodyPr/>
                    <a:lstStyle/>
                    <a:p>
                      <a:pPr algn="ctr"/>
                      <a:r>
                        <a:rPr lang="en-US" sz="1800" dirty="0" smtClean="0"/>
                        <a:t>1480</a:t>
                      </a:r>
                      <a:endParaRPr lang="en-US" sz="1800" dirty="0"/>
                    </a:p>
                  </a:txBody>
                  <a:tcPr/>
                </a:tc>
                <a:tc>
                  <a:txBody>
                    <a:bodyPr/>
                    <a:lstStyle/>
                    <a:p>
                      <a:pPr algn="ctr"/>
                      <a:r>
                        <a:rPr lang="en-US" sz="1800" dirty="0" smtClean="0"/>
                        <a:t>1293</a:t>
                      </a:r>
                      <a:endParaRPr lang="en-US" sz="1800" dirty="0"/>
                    </a:p>
                  </a:txBody>
                  <a:tcPr/>
                </a:tc>
                <a:tc>
                  <a:txBody>
                    <a:bodyPr/>
                    <a:lstStyle/>
                    <a:p>
                      <a:pPr algn="ctr"/>
                      <a:r>
                        <a:rPr lang="en-US" sz="1800" dirty="0" smtClean="0"/>
                        <a:t>1053</a:t>
                      </a:r>
                      <a:endParaRPr lang="en-US" sz="1800" dirty="0"/>
                    </a:p>
                  </a:txBody>
                  <a:tcPr/>
                </a:tc>
                <a:tc>
                  <a:txBody>
                    <a:bodyPr/>
                    <a:lstStyle/>
                    <a:p>
                      <a:pPr algn="ctr"/>
                      <a:r>
                        <a:rPr lang="en-US" sz="1800" dirty="0" smtClean="0"/>
                        <a:t>991</a:t>
                      </a:r>
                      <a:endParaRPr lang="en-US" sz="1800" dirty="0"/>
                    </a:p>
                  </a:txBody>
                  <a:tcPr/>
                </a:tc>
                <a:tc>
                  <a:txBody>
                    <a:bodyPr/>
                    <a:lstStyle/>
                    <a:p>
                      <a:pPr algn="ctr"/>
                      <a:r>
                        <a:rPr lang="en-US" sz="1800" dirty="0" smtClean="0"/>
                        <a:t>879</a:t>
                      </a:r>
                      <a:endParaRPr lang="en-US" sz="1800" dirty="0"/>
                    </a:p>
                  </a:txBody>
                  <a:tcPr/>
                </a:tc>
                <a:tc>
                  <a:txBody>
                    <a:bodyPr/>
                    <a:lstStyle/>
                    <a:p>
                      <a:pPr algn="ctr"/>
                      <a:r>
                        <a:rPr lang="en-US" sz="1800" dirty="0" smtClean="0"/>
                        <a:t>831</a:t>
                      </a:r>
                      <a:endParaRPr lang="en-US" sz="180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152400" y="685800"/>
            <a:ext cx="8839200" cy="2320925"/>
          </a:xfrm>
          <a:prstGeom prst="rect">
            <a:avLst/>
          </a:prstGeom>
        </p:spPr>
      </p:pic>
      <p:pic>
        <p:nvPicPr>
          <p:cNvPr id="4" name="Picture 11"/>
          <p:cNvPicPr>
            <a:picLocks noChangeAspect="1" noChangeArrowheads="1"/>
          </p:cNvPicPr>
          <p:nvPr/>
        </p:nvPicPr>
        <p:blipFill>
          <a:blip r:embed="rId3" cstate="print"/>
          <a:srcRect/>
          <a:stretch>
            <a:fillRect/>
          </a:stretch>
        </p:blipFill>
        <p:spPr>
          <a:xfrm>
            <a:off x="152400" y="3571875"/>
            <a:ext cx="8839200" cy="13779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155767" y="457200"/>
            <a:ext cx="8832467" cy="4678204"/>
          </a:xfrm>
          <a:prstGeom prst="rect">
            <a:avLst/>
          </a:prstGeom>
          <a:noFill/>
        </p:spPr>
        <p:txBody>
          <a:bodyPr wrap="square" rtlCol="0">
            <a:spAutoFit/>
          </a:bodyPr>
          <a:lstStyle/>
          <a:p>
            <a:r>
              <a:rPr lang="en-US" sz="2800" b="1" dirty="0" smtClean="0"/>
              <a:t>Problem 9</a:t>
            </a:r>
          </a:p>
          <a:p>
            <a:endParaRPr lang="en-US" dirty="0" smtClean="0"/>
          </a:p>
          <a:p>
            <a:pPr>
              <a:lnSpc>
                <a:spcPct val="150000"/>
              </a:lnSpc>
            </a:pPr>
            <a:r>
              <a:rPr lang="en-US" dirty="0" smtClean="0"/>
              <a:t>	</a:t>
            </a:r>
            <a:r>
              <a:rPr lang="en-US" sz="2400" dirty="0" smtClean="0">
                <a:latin typeface="Times New Roman" pitchFamily="18" charset="0"/>
                <a:cs typeface="Times New Roman" pitchFamily="18" charset="0"/>
              </a:rPr>
              <a:t>Table 1.10 gives values of a function </a:t>
            </a:r>
            <a:r>
              <a:rPr lang="en-US" sz="2400" i="1" dirty="0" smtClean="0">
                <a:latin typeface="Times New Roman" pitchFamily="18" charset="0"/>
                <a:cs typeface="Times New Roman" pitchFamily="18" charset="0"/>
              </a:rPr>
              <a:t>w</a:t>
            </a:r>
            <a:r>
              <a:rPr lang="en-US" sz="2400" dirty="0" smtClean="0">
                <a:latin typeface="Times New Roman" pitchFamily="18" charset="0"/>
                <a:cs typeface="Times New Roman" pitchFamily="18" charset="0"/>
              </a:rPr>
              <a:t> = </a:t>
            </a:r>
            <a:r>
              <a:rPr lang="en-US" sz="2400" i="1" dirty="0" smtClean="0">
                <a:latin typeface="Times New Roman" pitchFamily="18" charset="0"/>
                <a:cs typeface="Times New Roman" pitchFamily="18" charset="0"/>
              </a:rPr>
              <a:t>f</a:t>
            </a:r>
            <a:r>
              <a:rPr lang="en-US" sz="2400"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p>
          <a:p>
            <a:pPr>
              <a:lnSpc>
                <a:spcPct val="150000"/>
              </a:lnSpc>
            </a:pPr>
            <a:r>
              <a:rPr lang="en-US" sz="2400" dirty="0" smtClean="0">
                <a:latin typeface="Times New Roman" pitchFamily="18" charset="0"/>
                <a:cs typeface="Times New Roman" pitchFamily="18" charset="0"/>
              </a:rPr>
              <a:t>	Is this function increasing or decreasing? </a:t>
            </a:r>
          </a:p>
          <a:p>
            <a:pPr>
              <a:lnSpc>
                <a:spcPct val="150000"/>
              </a:lnSpc>
            </a:pPr>
            <a:r>
              <a:rPr lang="en-US" sz="2400" dirty="0" smtClean="0">
                <a:latin typeface="Times New Roman" pitchFamily="18" charset="0"/>
                <a:cs typeface="Times New Roman" pitchFamily="18" charset="0"/>
              </a:rPr>
              <a:t>	Is the graph of this function concave up or concave down?</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447800" y="3733800"/>
          <a:ext cx="6096000" cy="118872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gridSpan="8">
                  <a:txBody>
                    <a:bodyPr/>
                    <a:lstStyle/>
                    <a:p>
                      <a:r>
                        <a:rPr lang="en-US" sz="2000" b="0" dirty="0" smtClean="0"/>
                        <a:t>Table 1.10</a:t>
                      </a:r>
                      <a:endParaRPr lang="en-US" sz="2000" b="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000" i="1" dirty="0" smtClean="0"/>
                        <a:t>t</a:t>
                      </a:r>
                      <a:endParaRPr lang="en-US" sz="2000" i="1" dirty="0"/>
                    </a:p>
                  </a:txBody>
                  <a:tcPr/>
                </a:tc>
                <a:tc>
                  <a:txBody>
                    <a:bodyPr/>
                    <a:lstStyle/>
                    <a:p>
                      <a:pPr algn="ctr"/>
                      <a:r>
                        <a:rPr lang="en-US" sz="2000" dirty="0" smtClean="0"/>
                        <a:t>0</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8</a:t>
                      </a:r>
                      <a:endParaRPr lang="en-US" sz="2000" dirty="0"/>
                    </a:p>
                  </a:txBody>
                  <a:tcPr/>
                </a:tc>
                <a:tc>
                  <a:txBody>
                    <a:bodyPr/>
                    <a:lstStyle/>
                    <a:p>
                      <a:pPr algn="ctr"/>
                      <a:r>
                        <a:rPr lang="en-US" sz="2000" dirty="0" smtClean="0"/>
                        <a:t>12</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20</a:t>
                      </a:r>
                      <a:endParaRPr lang="en-US" sz="2000" dirty="0"/>
                    </a:p>
                  </a:txBody>
                  <a:tcPr/>
                </a:tc>
                <a:tc>
                  <a:txBody>
                    <a:bodyPr/>
                    <a:lstStyle/>
                    <a:p>
                      <a:pPr algn="ctr"/>
                      <a:r>
                        <a:rPr lang="en-US" sz="2000" dirty="0" smtClean="0"/>
                        <a:t>24</a:t>
                      </a:r>
                      <a:endParaRPr lang="en-US" sz="2000" dirty="0"/>
                    </a:p>
                  </a:txBody>
                  <a:tcPr/>
                </a:tc>
              </a:tr>
              <a:tr h="370840">
                <a:tc>
                  <a:txBody>
                    <a:bodyPr/>
                    <a:lstStyle/>
                    <a:p>
                      <a:pPr algn="ctr"/>
                      <a:r>
                        <a:rPr lang="en-US" sz="2000" i="1" dirty="0" smtClean="0"/>
                        <a:t>w</a:t>
                      </a:r>
                      <a:endParaRPr lang="en-US" sz="2000" i="1" dirty="0"/>
                    </a:p>
                  </a:txBody>
                  <a:tcPr/>
                </a:tc>
                <a:tc>
                  <a:txBody>
                    <a:bodyPr/>
                    <a:lstStyle/>
                    <a:p>
                      <a:pPr algn="ctr"/>
                      <a:r>
                        <a:rPr lang="en-US" sz="2000" dirty="0" smtClean="0"/>
                        <a:t>100</a:t>
                      </a:r>
                      <a:endParaRPr lang="en-US" sz="2000" dirty="0"/>
                    </a:p>
                  </a:txBody>
                  <a:tcPr/>
                </a:tc>
                <a:tc>
                  <a:txBody>
                    <a:bodyPr/>
                    <a:lstStyle/>
                    <a:p>
                      <a:pPr algn="ctr"/>
                      <a:r>
                        <a:rPr lang="en-US" sz="2000" dirty="0" smtClean="0"/>
                        <a:t>58</a:t>
                      </a:r>
                      <a:endParaRPr lang="en-US" sz="2000" dirty="0"/>
                    </a:p>
                  </a:txBody>
                  <a:tcPr/>
                </a:tc>
                <a:tc>
                  <a:txBody>
                    <a:bodyPr/>
                    <a:lstStyle/>
                    <a:p>
                      <a:pPr algn="ctr"/>
                      <a:r>
                        <a:rPr lang="en-US" sz="2000" dirty="0" smtClean="0"/>
                        <a:t>32</a:t>
                      </a:r>
                      <a:endParaRPr lang="en-US" sz="2000" dirty="0"/>
                    </a:p>
                  </a:txBody>
                  <a:tcPr/>
                </a:tc>
                <a:tc>
                  <a:txBody>
                    <a:bodyPr/>
                    <a:lstStyle/>
                    <a:p>
                      <a:pPr algn="ctr"/>
                      <a:r>
                        <a:rPr lang="en-US" sz="2000" dirty="0" smtClean="0"/>
                        <a:t>24</a:t>
                      </a:r>
                      <a:endParaRPr lang="en-US" sz="2000" dirty="0"/>
                    </a:p>
                  </a:txBody>
                  <a:tcPr/>
                </a:tc>
                <a:tc>
                  <a:txBody>
                    <a:bodyPr/>
                    <a:lstStyle/>
                    <a:p>
                      <a:pPr algn="ctr"/>
                      <a:r>
                        <a:rPr lang="en-US" sz="2000" dirty="0" smtClean="0"/>
                        <a:t>20</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17</a:t>
                      </a:r>
                      <a:endParaRPr lang="en-US" sz="2000"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H_Applied_4e_Ch1_1.33.png"/>
          <p:cNvPicPr>
            <a:picLocks noChangeAspect="1"/>
          </p:cNvPicPr>
          <p:nvPr/>
        </p:nvPicPr>
        <p:blipFill>
          <a:blip r:embed="rId2" cstate="print"/>
          <a:stretch>
            <a:fillRect/>
          </a:stretch>
        </p:blipFill>
        <p:spPr>
          <a:xfrm>
            <a:off x="3124200" y="3276600"/>
            <a:ext cx="3048000" cy="2741007"/>
          </a:xfrm>
          <a:prstGeom prst="rect">
            <a:avLst/>
          </a:prstGeom>
        </p:spPr>
      </p:pic>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TextBox 2"/>
          <p:cNvSpPr txBox="1"/>
          <p:nvPr/>
        </p:nvSpPr>
        <p:spPr>
          <a:xfrm>
            <a:off x="381000" y="381000"/>
            <a:ext cx="8382001" cy="3108543"/>
          </a:xfrm>
          <a:prstGeom prst="rect">
            <a:avLst/>
          </a:prstGeom>
          <a:noFill/>
        </p:spPr>
        <p:txBody>
          <a:bodyPr wrap="square" rtlCol="0">
            <a:spAutoFit/>
          </a:bodyPr>
          <a:lstStyle/>
          <a:p>
            <a:r>
              <a:rPr lang="en-US" sz="2800" b="1" dirty="0" smtClean="0"/>
              <a:t>Problem 10</a:t>
            </a:r>
          </a:p>
          <a:p>
            <a:endParaRPr lang="en-US" dirty="0" smtClean="0"/>
          </a:p>
          <a:p>
            <a:pPr>
              <a:lnSpc>
                <a:spcPts val="3000"/>
              </a:lnSpc>
            </a:pPr>
            <a:r>
              <a:rPr lang="en-US" sz="2400" dirty="0" smtClean="0">
                <a:latin typeface="Times New Roman" pitchFamily="18" charset="0"/>
                <a:cs typeface="Times New Roman" pitchFamily="18" charset="0"/>
              </a:rPr>
              <a:t>	For which pairs of consecutive points in Figure 1.33 is the</a:t>
            </a:r>
          </a:p>
          <a:p>
            <a:pPr>
              <a:lnSpc>
                <a:spcPts val="3000"/>
              </a:lnSpc>
            </a:pPr>
            <a:r>
              <a:rPr lang="en-US" sz="2400" dirty="0" smtClean="0">
                <a:latin typeface="Times New Roman" pitchFamily="18" charset="0"/>
                <a:cs typeface="Times New Roman" pitchFamily="18" charset="0"/>
              </a:rPr>
              <a:t>	function graphed:</a:t>
            </a:r>
            <a:endParaRPr lang="en-US" sz="1200" dirty="0" smtClean="0">
              <a:latin typeface="Times New Roman" pitchFamily="18" charset="0"/>
              <a:cs typeface="Times New Roman" pitchFamily="18" charset="0"/>
            </a:endParaRPr>
          </a:p>
          <a:p>
            <a:pPr>
              <a:lnSpc>
                <a:spcPts val="3000"/>
              </a:lnSpc>
            </a:pPr>
            <a:r>
              <a:rPr lang="en-US" sz="2400" dirty="0" smtClean="0">
                <a:latin typeface="Times New Roman" pitchFamily="18" charset="0"/>
                <a:cs typeface="Times New Roman" pitchFamily="18" charset="0"/>
              </a:rPr>
              <a:t>	(a)  Increasing and concave up</a:t>
            </a:r>
          </a:p>
          <a:p>
            <a:pPr marL="1257300" lvl="2" indent="-342900">
              <a:lnSpc>
                <a:spcPts val="3000"/>
              </a:lnSpc>
              <a:buAutoNum type="alphaLcParenBoth" startAt="2"/>
            </a:pPr>
            <a:r>
              <a:rPr lang="en-US" sz="2400" dirty="0" smtClean="0">
                <a:latin typeface="Times New Roman" pitchFamily="18" charset="0"/>
                <a:cs typeface="Times New Roman" pitchFamily="18" charset="0"/>
              </a:rPr>
              <a:t>  Increasing and concave down</a:t>
            </a:r>
          </a:p>
          <a:p>
            <a:pPr marL="1257300" lvl="2" indent="-342900">
              <a:lnSpc>
                <a:spcPts val="3000"/>
              </a:lnSpc>
              <a:buAutoNum type="alphaLcParenBoth" startAt="2"/>
            </a:pPr>
            <a:r>
              <a:rPr lang="en-US" sz="2400" dirty="0" smtClean="0">
                <a:latin typeface="Times New Roman" pitchFamily="18" charset="0"/>
                <a:cs typeface="Times New Roman" pitchFamily="18" charset="0"/>
              </a:rPr>
              <a:t>  Decreasing and concave up</a:t>
            </a:r>
          </a:p>
          <a:p>
            <a:pPr marL="1257300" lvl="2" indent="-342900">
              <a:lnSpc>
                <a:spcPts val="3000"/>
              </a:lnSpc>
              <a:buAutoNum type="alphaLcParenBoth" startAt="2"/>
            </a:pPr>
            <a:r>
              <a:rPr lang="en-US" sz="2400" dirty="0" smtClean="0">
                <a:latin typeface="Times New Roman" pitchFamily="18" charset="0"/>
                <a:cs typeface="Times New Roman" pitchFamily="18" charset="0"/>
              </a:rPr>
              <a:t>  Decreasing and concave down</a:t>
            </a:r>
          </a:p>
        </p:txBody>
      </p:sp>
      <p:sp>
        <p:nvSpPr>
          <p:cNvPr id="5" name="TextBox 4"/>
          <p:cNvSpPr txBox="1"/>
          <p:nvPr/>
        </p:nvSpPr>
        <p:spPr>
          <a:xfrm>
            <a:off x="3957794" y="5943600"/>
            <a:ext cx="1228413" cy="369332"/>
          </a:xfrm>
          <a:prstGeom prst="rect">
            <a:avLst/>
          </a:prstGeom>
          <a:noFill/>
        </p:spPr>
        <p:txBody>
          <a:bodyPr wrap="none" rtlCol="0">
            <a:spAutoFit/>
          </a:bodyPr>
          <a:lstStyle/>
          <a:p>
            <a:r>
              <a:rPr lang="en-US" dirty="0" smtClean="0"/>
              <a:t>Figure 1.33</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0"/>
            <a:ext cx="8229600" cy="2933700"/>
          </a:xfrm>
        </p:spPr>
        <p:txBody>
          <a:bodyPr>
            <a:normAutofit/>
          </a:bodyPr>
          <a:lstStyle/>
          <a:p>
            <a:r>
              <a:rPr lang="en-US" sz="3600" b="1" dirty="0" smtClean="0">
                <a:solidFill>
                  <a:schemeClr val="tx2"/>
                </a:solidFill>
              </a:rPr>
              <a:t>Section 1.4</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Applications of </a:t>
            </a:r>
            <a:br>
              <a:rPr lang="en-US" b="1" dirty="0" smtClean="0">
                <a:solidFill>
                  <a:schemeClr val="tx2"/>
                </a:solidFill>
              </a:rPr>
            </a:br>
            <a:r>
              <a:rPr lang="en-US" b="1" dirty="0" smtClean="0">
                <a:solidFill>
                  <a:schemeClr val="tx2"/>
                </a:solidFill>
              </a:rPr>
              <a:t>Functions to Economics</a:t>
            </a:r>
            <a:endParaRPr lang="en-US" dirty="0">
              <a:solidFill>
                <a:schemeClr val="tx2"/>
              </a:solidFill>
            </a:endParaRPr>
          </a:p>
        </p:txBody>
      </p:sp>
      <p:sp>
        <p:nvSpPr>
          <p:cNvPr id="3" name="Footer Placeholder 2"/>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4" name="Picture 5"/>
          <p:cNvPicPr>
            <a:picLocks noChangeAspect="1" noChangeArrowheads="1"/>
          </p:cNvPicPr>
          <p:nvPr/>
        </p:nvPicPr>
        <p:blipFill>
          <a:blip r:embed="rId2" cstate="print"/>
          <a:srcRect/>
          <a:stretch>
            <a:fillRect/>
          </a:stretch>
        </p:blipFill>
        <p:spPr>
          <a:xfrm>
            <a:off x="352425" y="3733800"/>
            <a:ext cx="8439150" cy="1376212"/>
          </a:xfrm>
          <a:prstGeom prst="rect">
            <a:avLst/>
          </a:prstGeom>
          <a:noFill/>
          <a:ln/>
        </p:spPr>
      </p:pic>
      <p:graphicFrame>
        <p:nvGraphicFramePr>
          <p:cNvPr id="6" name="Table 5"/>
          <p:cNvGraphicFramePr>
            <a:graphicFrameLocks noGrp="1"/>
          </p:cNvGraphicFramePr>
          <p:nvPr/>
        </p:nvGraphicFramePr>
        <p:xfrm>
          <a:off x="533401" y="609600"/>
          <a:ext cx="8077199" cy="2103120"/>
        </p:xfrm>
        <a:graphic>
          <a:graphicData uri="http://schemas.openxmlformats.org/drawingml/2006/table">
            <a:tbl>
              <a:tblPr firstRow="1" bandRow="1">
                <a:tableStyleId>{5C22544A-7EE6-4342-B048-85BDC9FD1C3A}</a:tableStyleId>
              </a:tblPr>
              <a:tblGrid>
                <a:gridCol w="2438399"/>
                <a:gridCol w="563880"/>
                <a:gridCol w="563880"/>
                <a:gridCol w="563880"/>
                <a:gridCol w="563880"/>
                <a:gridCol w="563880"/>
                <a:gridCol w="563880"/>
                <a:gridCol w="563880"/>
                <a:gridCol w="563880"/>
                <a:gridCol w="563880"/>
                <a:gridCol w="563880"/>
              </a:tblGrid>
              <a:tr h="533400">
                <a:tc gridSpan="11">
                  <a:txBody>
                    <a:bodyPr/>
                    <a:lstStyle/>
                    <a:p>
                      <a:pPr>
                        <a:lnSpc>
                          <a:spcPct val="150000"/>
                        </a:lnSpc>
                      </a:pPr>
                      <a:r>
                        <a:rPr lang="en-US" sz="2000" b="1" dirty="0" smtClean="0"/>
                        <a:t>Table 1.1 </a:t>
                      </a:r>
                      <a:r>
                        <a:rPr lang="en-US" sz="2000" b="1" baseline="0" dirty="0" smtClean="0"/>
                        <a:t> </a:t>
                      </a:r>
                      <a:r>
                        <a:rPr lang="en-US" sz="2000" b="0" baseline="0" dirty="0" smtClean="0"/>
                        <a:t>    </a:t>
                      </a:r>
                      <a:r>
                        <a:rPr lang="en-US" sz="2000" b="0" i="1" baseline="0" dirty="0" smtClean="0"/>
                        <a:t>Daily low temperature in International Falls, Minnesota,</a:t>
                      </a:r>
                    </a:p>
                    <a:p>
                      <a:pPr>
                        <a:lnSpc>
                          <a:spcPct val="150000"/>
                        </a:lnSpc>
                      </a:pPr>
                      <a:r>
                        <a:rPr lang="en-US" sz="2000" b="0" i="1" baseline="0" dirty="0" smtClean="0"/>
                        <a:t>                      December 17-26, 2008</a:t>
                      </a:r>
                      <a:endParaRPr lang="en-US" sz="2000" b="0"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533400">
                <a:tc>
                  <a:txBody>
                    <a:bodyPr/>
                    <a:lstStyle/>
                    <a:p>
                      <a:pPr>
                        <a:lnSpc>
                          <a:spcPct val="150000"/>
                        </a:lnSpc>
                      </a:pPr>
                      <a:r>
                        <a:rPr lang="en-US" sz="2000" dirty="0" smtClean="0"/>
                        <a:t>Date</a:t>
                      </a:r>
                      <a:endParaRPr lang="en-US" sz="2000" dirty="0"/>
                    </a:p>
                  </a:txBody>
                  <a:tcPr/>
                </a:tc>
                <a:tc>
                  <a:txBody>
                    <a:bodyPr/>
                    <a:lstStyle/>
                    <a:p>
                      <a:pPr algn="ctr">
                        <a:lnSpc>
                          <a:spcPct val="150000"/>
                        </a:lnSpc>
                      </a:pPr>
                      <a:r>
                        <a:rPr lang="en-US" sz="2000" dirty="0" smtClean="0"/>
                        <a:t>17</a:t>
                      </a:r>
                      <a:endParaRPr lang="en-US" sz="2000" dirty="0"/>
                    </a:p>
                  </a:txBody>
                  <a:tcPr/>
                </a:tc>
                <a:tc>
                  <a:txBody>
                    <a:bodyPr/>
                    <a:lstStyle/>
                    <a:p>
                      <a:pPr algn="ctr">
                        <a:lnSpc>
                          <a:spcPct val="150000"/>
                        </a:lnSpc>
                      </a:pPr>
                      <a:r>
                        <a:rPr lang="en-US" sz="2000" dirty="0" smtClean="0"/>
                        <a:t>18</a:t>
                      </a:r>
                      <a:endParaRPr lang="en-US" sz="2000" dirty="0"/>
                    </a:p>
                  </a:txBody>
                  <a:tcPr/>
                </a:tc>
                <a:tc>
                  <a:txBody>
                    <a:bodyPr/>
                    <a:lstStyle/>
                    <a:p>
                      <a:pPr algn="ctr">
                        <a:lnSpc>
                          <a:spcPct val="150000"/>
                        </a:lnSpc>
                      </a:pPr>
                      <a:r>
                        <a:rPr lang="en-US" sz="2000" dirty="0" smtClean="0"/>
                        <a:t>19</a:t>
                      </a:r>
                      <a:endParaRPr lang="en-US" sz="2000" dirty="0"/>
                    </a:p>
                  </a:txBody>
                  <a:tcPr/>
                </a:tc>
                <a:tc>
                  <a:txBody>
                    <a:bodyPr/>
                    <a:lstStyle/>
                    <a:p>
                      <a:pPr algn="ctr">
                        <a:lnSpc>
                          <a:spcPct val="150000"/>
                        </a:lnSpc>
                      </a:pPr>
                      <a:r>
                        <a:rPr lang="en-US" sz="2000" dirty="0" smtClean="0"/>
                        <a:t>20</a:t>
                      </a:r>
                      <a:endParaRPr lang="en-US" sz="2000" dirty="0"/>
                    </a:p>
                  </a:txBody>
                  <a:tcPr/>
                </a:tc>
                <a:tc>
                  <a:txBody>
                    <a:bodyPr/>
                    <a:lstStyle/>
                    <a:p>
                      <a:pPr algn="ctr">
                        <a:lnSpc>
                          <a:spcPct val="150000"/>
                        </a:lnSpc>
                      </a:pPr>
                      <a:r>
                        <a:rPr lang="en-US" sz="2000" dirty="0" smtClean="0"/>
                        <a:t>21</a:t>
                      </a:r>
                      <a:endParaRPr lang="en-US" sz="2000" dirty="0"/>
                    </a:p>
                  </a:txBody>
                  <a:tcPr/>
                </a:tc>
                <a:tc>
                  <a:txBody>
                    <a:bodyPr/>
                    <a:lstStyle/>
                    <a:p>
                      <a:pPr algn="ctr">
                        <a:lnSpc>
                          <a:spcPct val="150000"/>
                        </a:lnSpc>
                      </a:pPr>
                      <a:r>
                        <a:rPr lang="en-US" sz="2000" dirty="0" smtClean="0"/>
                        <a:t>22</a:t>
                      </a:r>
                      <a:endParaRPr lang="en-US" sz="2000" dirty="0"/>
                    </a:p>
                  </a:txBody>
                  <a:tcPr/>
                </a:tc>
                <a:tc>
                  <a:txBody>
                    <a:bodyPr/>
                    <a:lstStyle/>
                    <a:p>
                      <a:pPr algn="ctr">
                        <a:lnSpc>
                          <a:spcPct val="150000"/>
                        </a:lnSpc>
                      </a:pPr>
                      <a:r>
                        <a:rPr lang="en-US" sz="2000" dirty="0" smtClean="0"/>
                        <a:t>23</a:t>
                      </a:r>
                      <a:endParaRPr lang="en-US" sz="2000" dirty="0"/>
                    </a:p>
                  </a:txBody>
                  <a:tcPr/>
                </a:tc>
                <a:tc>
                  <a:txBody>
                    <a:bodyPr/>
                    <a:lstStyle/>
                    <a:p>
                      <a:pPr algn="ctr">
                        <a:lnSpc>
                          <a:spcPct val="150000"/>
                        </a:lnSpc>
                      </a:pPr>
                      <a:r>
                        <a:rPr lang="en-US" sz="2000" dirty="0" smtClean="0"/>
                        <a:t>24</a:t>
                      </a:r>
                      <a:endParaRPr lang="en-US" sz="2000" dirty="0"/>
                    </a:p>
                  </a:txBody>
                  <a:tcPr/>
                </a:tc>
                <a:tc>
                  <a:txBody>
                    <a:bodyPr/>
                    <a:lstStyle/>
                    <a:p>
                      <a:pPr algn="ctr">
                        <a:lnSpc>
                          <a:spcPct val="150000"/>
                        </a:lnSpc>
                      </a:pPr>
                      <a:r>
                        <a:rPr lang="en-US" sz="2000" dirty="0" smtClean="0"/>
                        <a:t>25</a:t>
                      </a:r>
                      <a:endParaRPr lang="en-US" sz="2000" dirty="0"/>
                    </a:p>
                  </a:txBody>
                  <a:tcPr/>
                </a:tc>
                <a:tc>
                  <a:txBody>
                    <a:bodyPr/>
                    <a:lstStyle/>
                    <a:p>
                      <a:pPr algn="ctr">
                        <a:lnSpc>
                          <a:spcPct val="150000"/>
                        </a:lnSpc>
                      </a:pPr>
                      <a:r>
                        <a:rPr lang="en-US" sz="2000" dirty="0" smtClean="0"/>
                        <a:t>26</a:t>
                      </a:r>
                      <a:endParaRPr lang="en-US" sz="2000" dirty="0"/>
                    </a:p>
                  </a:txBody>
                  <a:tcPr/>
                </a:tc>
              </a:tr>
              <a:tr h="533400">
                <a:tc>
                  <a:txBody>
                    <a:bodyPr/>
                    <a:lstStyle/>
                    <a:p>
                      <a:pPr>
                        <a:lnSpc>
                          <a:spcPct val="150000"/>
                        </a:lnSpc>
                      </a:pPr>
                      <a:r>
                        <a:rPr lang="en-US" sz="2000" dirty="0" smtClean="0"/>
                        <a:t>Low temperature (°F)</a:t>
                      </a:r>
                      <a:endParaRPr lang="en-US" sz="2000" dirty="0"/>
                    </a:p>
                  </a:txBody>
                  <a:tcPr/>
                </a:tc>
                <a:tc>
                  <a:txBody>
                    <a:bodyPr/>
                    <a:lstStyle/>
                    <a:p>
                      <a:pPr algn="ctr">
                        <a:lnSpc>
                          <a:spcPct val="150000"/>
                        </a:lnSpc>
                      </a:pPr>
                      <a:r>
                        <a:rPr lang="en-US" sz="2000" dirty="0" smtClean="0"/>
                        <a:t>-14</a:t>
                      </a:r>
                      <a:endParaRPr lang="en-US" sz="2000" dirty="0"/>
                    </a:p>
                  </a:txBody>
                  <a:tcPr/>
                </a:tc>
                <a:tc>
                  <a:txBody>
                    <a:bodyPr/>
                    <a:lstStyle/>
                    <a:p>
                      <a:pPr algn="ctr">
                        <a:lnSpc>
                          <a:spcPct val="150000"/>
                        </a:lnSpc>
                      </a:pPr>
                      <a:r>
                        <a:rPr lang="en-US" sz="2000" dirty="0" smtClean="0"/>
                        <a:t>-15</a:t>
                      </a:r>
                      <a:endParaRPr lang="en-US" sz="2000" dirty="0"/>
                    </a:p>
                  </a:txBody>
                  <a:tcPr/>
                </a:tc>
                <a:tc>
                  <a:txBody>
                    <a:bodyPr/>
                    <a:lstStyle/>
                    <a:p>
                      <a:pPr algn="ctr">
                        <a:lnSpc>
                          <a:spcPct val="150000"/>
                        </a:lnSpc>
                      </a:pPr>
                      <a:r>
                        <a:rPr lang="en-US" sz="2000" dirty="0" smtClean="0"/>
                        <a:t>-12</a:t>
                      </a:r>
                      <a:endParaRPr lang="en-US" sz="2000" dirty="0"/>
                    </a:p>
                  </a:txBody>
                  <a:tcPr/>
                </a:tc>
                <a:tc>
                  <a:txBody>
                    <a:bodyPr/>
                    <a:lstStyle/>
                    <a:p>
                      <a:pPr algn="ctr">
                        <a:lnSpc>
                          <a:spcPct val="150000"/>
                        </a:lnSpc>
                      </a:pPr>
                      <a:r>
                        <a:rPr lang="en-US" sz="2000" dirty="0" smtClean="0"/>
                        <a:t>-4</a:t>
                      </a:r>
                      <a:endParaRPr lang="en-US" sz="2000" dirty="0"/>
                    </a:p>
                  </a:txBody>
                  <a:tcPr/>
                </a:tc>
                <a:tc>
                  <a:txBody>
                    <a:bodyPr/>
                    <a:lstStyle/>
                    <a:p>
                      <a:pPr algn="ctr">
                        <a:lnSpc>
                          <a:spcPct val="150000"/>
                        </a:lnSpc>
                      </a:pPr>
                      <a:r>
                        <a:rPr lang="en-US" sz="2000" dirty="0" smtClean="0"/>
                        <a:t>-15</a:t>
                      </a:r>
                      <a:endParaRPr lang="en-US" sz="2000" dirty="0"/>
                    </a:p>
                  </a:txBody>
                  <a:tcPr/>
                </a:tc>
                <a:tc>
                  <a:txBody>
                    <a:bodyPr/>
                    <a:lstStyle/>
                    <a:p>
                      <a:pPr algn="ctr">
                        <a:lnSpc>
                          <a:spcPct val="150000"/>
                        </a:lnSpc>
                      </a:pPr>
                      <a:r>
                        <a:rPr lang="en-US" sz="2000" dirty="0" smtClean="0"/>
                        <a:t>-18</a:t>
                      </a:r>
                      <a:endParaRPr lang="en-US" sz="2000" dirty="0"/>
                    </a:p>
                  </a:txBody>
                  <a:tcPr/>
                </a:tc>
                <a:tc>
                  <a:txBody>
                    <a:bodyPr/>
                    <a:lstStyle/>
                    <a:p>
                      <a:pPr algn="ctr">
                        <a:lnSpc>
                          <a:spcPct val="150000"/>
                        </a:lnSpc>
                      </a:pPr>
                      <a:r>
                        <a:rPr lang="en-US" sz="2000" dirty="0" smtClean="0"/>
                        <a:t>1</a:t>
                      </a:r>
                      <a:endParaRPr lang="en-US" sz="2000" dirty="0"/>
                    </a:p>
                  </a:txBody>
                  <a:tcPr/>
                </a:tc>
                <a:tc>
                  <a:txBody>
                    <a:bodyPr/>
                    <a:lstStyle/>
                    <a:p>
                      <a:pPr algn="ctr">
                        <a:lnSpc>
                          <a:spcPct val="150000"/>
                        </a:lnSpc>
                      </a:pPr>
                      <a:r>
                        <a:rPr lang="en-US" sz="2000" dirty="0" smtClean="0"/>
                        <a:t>-9</a:t>
                      </a:r>
                      <a:endParaRPr lang="en-US" sz="2000" dirty="0"/>
                    </a:p>
                  </a:txBody>
                  <a:tcPr/>
                </a:tc>
                <a:tc>
                  <a:txBody>
                    <a:bodyPr/>
                    <a:lstStyle/>
                    <a:p>
                      <a:pPr algn="ctr">
                        <a:lnSpc>
                          <a:spcPct val="150000"/>
                        </a:lnSpc>
                      </a:pPr>
                      <a:r>
                        <a:rPr lang="en-US" sz="2000" dirty="0" smtClean="0"/>
                        <a:t>-10</a:t>
                      </a:r>
                      <a:endParaRPr lang="en-US" sz="2000" dirty="0"/>
                    </a:p>
                  </a:txBody>
                  <a:tcPr/>
                </a:tc>
                <a:tc>
                  <a:txBody>
                    <a:bodyPr/>
                    <a:lstStyle/>
                    <a:p>
                      <a:pPr algn="ctr">
                        <a:lnSpc>
                          <a:spcPct val="150000"/>
                        </a:lnSpc>
                      </a:pPr>
                      <a:r>
                        <a:rPr lang="en-US" sz="2000" dirty="0" smtClean="0"/>
                        <a:t>16</a:t>
                      </a:r>
                      <a:endParaRPr lang="en-US" sz="2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76200" y="703263"/>
            <a:ext cx="8991600" cy="668337"/>
          </a:xfrm>
          <a:prstGeom prst="rect">
            <a:avLst/>
          </a:prstGeom>
          <a:ln w="38100">
            <a:solidFill>
              <a:schemeClr val="hlink"/>
            </a:solidFill>
          </a:ln>
        </p:spPr>
      </p:pic>
      <p:pic>
        <p:nvPicPr>
          <p:cNvPr id="4" name="Picture 5"/>
          <p:cNvPicPr>
            <a:picLocks noChangeAspect="1" noChangeArrowheads="1"/>
          </p:cNvPicPr>
          <p:nvPr/>
        </p:nvPicPr>
        <p:blipFill>
          <a:blip r:embed="rId3" cstate="print"/>
          <a:srcRect/>
          <a:stretch>
            <a:fillRect/>
          </a:stretch>
        </p:blipFill>
        <p:spPr>
          <a:xfrm>
            <a:off x="76200" y="2025650"/>
            <a:ext cx="8991600" cy="1555750"/>
          </a:xfrm>
          <a:prstGeom prst="rect">
            <a:avLst/>
          </a:prstGeom>
          <a:noFill/>
        </p:spPr>
      </p:pic>
      <p:pic>
        <p:nvPicPr>
          <p:cNvPr id="5" name="Picture 7"/>
          <p:cNvPicPr>
            <a:picLocks noChangeAspect="1" noChangeArrowheads="1"/>
          </p:cNvPicPr>
          <p:nvPr/>
        </p:nvPicPr>
        <p:blipFill>
          <a:blip r:embed="rId4" cstate="print"/>
          <a:srcRect/>
          <a:stretch>
            <a:fillRect/>
          </a:stretch>
        </p:blipFill>
        <p:spPr>
          <a:xfrm>
            <a:off x="38100" y="4156075"/>
            <a:ext cx="9067800" cy="1163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800" decel="100000"/>
                                        <p:tgtEl>
                                          <p:spTgt spid="5"/>
                                        </p:tgtEl>
                                      </p:cBhvr>
                                    </p:animEffect>
                                    <p:anim calcmode="lin" valueType="num">
                                      <p:cBhvr>
                                        <p:cTn id="18" dur="800" decel="100000" fill="hold"/>
                                        <p:tgtEl>
                                          <p:spTgt spid="5"/>
                                        </p:tgtEl>
                                        <p:attrNameLst>
                                          <p:attrName>style.rotation</p:attrName>
                                        </p:attrNameLst>
                                      </p:cBhvr>
                                      <p:tavLst>
                                        <p:tav tm="0">
                                          <p:val>
                                            <p:fltVal val="-90"/>
                                          </p:val>
                                        </p:tav>
                                        <p:tav tm="100000">
                                          <p:val>
                                            <p:fltVal val="0"/>
                                          </p:val>
                                        </p:tav>
                                      </p:tavLst>
                                    </p:anim>
                                    <p:anim calcmode="lin" valueType="num">
                                      <p:cBhvr>
                                        <p:cTn id="19" dur="800" decel="100000" fill="hold"/>
                                        <p:tgtEl>
                                          <p:spTgt spid="5"/>
                                        </p:tgtEl>
                                        <p:attrNameLst>
                                          <p:attrName>ppt_x</p:attrName>
                                        </p:attrNameLst>
                                      </p:cBhvr>
                                      <p:tavLst>
                                        <p:tav tm="0">
                                          <p:val>
                                            <p:strVal val="#ppt_x+0.4"/>
                                          </p:val>
                                        </p:tav>
                                        <p:tav tm="100000">
                                          <p:val>
                                            <p:strVal val="#ppt_x-0.05"/>
                                          </p:val>
                                        </p:tav>
                                      </p:tavLst>
                                    </p:anim>
                                    <p:anim calcmode="lin" valueType="num">
                                      <p:cBhvr>
                                        <p:cTn id="20" dur="800" decel="100000" fill="hold"/>
                                        <p:tgtEl>
                                          <p:spTgt spid="5"/>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H_Applied_4e_Ch1_1.52.png"/>
          <p:cNvPicPr>
            <a:picLocks noChangeAspect="1"/>
          </p:cNvPicPr>
          <p:nvPr/>
        </p:nvPicPr>
        <p:blipFill>
          <a:blip r:embed="rId2" cstate="print"/>
          <a:stretch>
            <a:fillRect/>
          </a:stretch>
        </p:blipFill>
        <p:spPr>
          <a:xfrm>
            <a:off x="2209800" y="3429000"/>
            <a:ext cx="4982271" cy="2534004"/>
          </a:xfrm>
          <a:prstGeom prst="rect">
            <a:avLst/>
          </a:prstGeom>
        </p:spPr>
      </p:pic>
      <p:sp>
        <p:nvSpPr>
          <p:cNvPr id="2" name="Footer Placeholder 1"/>
          <p:cNvSpPr>
            <a:spLocks noGrp="1"/>
          </p:cNvSpPr>
          <p:nvPr>
            <p:ph type="ftr" sz="quarter" idx="11"/>
          </p:nvPr>
        </p:nvSpPr>
        <p:spPr>
          <a:xfrm>
            <a:off x="5029200" y="6492875"/>
            <a:ext cx="4114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5"/>
          <p:cNvPicPr>
            <a:picLocks noChangeAspect="1" noChangeArrowheads="1"/>
          </p:cNvPicPr>
          <p:nvPr/>
        </p:nvPicPr>
        <p:blipFill>
          <a:blip r:embed="rId3" cstate="print"/>
          <a:srcRect/>
          <a:stretch>
            <a:fillRect/>
          </a:stretch>
        </p:blipFill>
        <p:spPr>
          <a:xfrm>
            <a:off x="1573365" y="152400"/>
            <a:ext cx="5997271" cy="1142999"/>
          </a:xfrm>
          <a:prstGeom prst="rect">
            <a:avLst/>
          </a:prstGeom>
          <a:noFill/>
        </p:spPr>
      </p:pic>
      <p:sp>
        <p:nvSpPr>
          <p:cNvPr id="5" name="TextBox 4"/>
          <p:cNvSpPr txBox="1"/>
          <p:nvPr/>
        </p:nvSpPr>
        <p:spPr>
          <a:xfrm>
            <a:off x="304800" y="1295400"/>
            <a:ext cx="8534400" cy="2277547"/>
          </a:xfrm>
          <a:prstGeom prst="rect">
            <a:avLst/>
          </a:prstGeom>
          <a:noFill/>
        </p:spPr>
        <p:txBody>
          <a:bodyPr wrap="square" rtlCol="0">
            <a:spAutoFit/>
          </a:bodyPr>
          <a:lstStyle/>
          <a:p>
            <a:pPr>
              <a:lnSpc>
                <a:spcPct val="150000"/>
              </a:lnSpc>
            </a:pPr>
            <a:r>
              <a:rPr lang="en-US" sz="2800" b="1" dirty="0" smtClean="0"/>
              <a:t>Problem 1</a:t>
            </a:r>
          </a:p>
          <a:p>
            <a:pPr>
              <a:lnSpc>
                <a:spcPts val="3000"/>
              </a:lnSpc>
            </a:pPr>
            <a:r>
              <a:rPr lang="en-US" dirty="0" smtClean="0"/>
              <a:t>	</a:t>
            </a:r>
            <a:r>
              <a:rPr lang="en-US" sz="2400" dirty="0" smtClean="0">
                <a:latin typeface="Times New Roman" pitchFamily="18" charset="0"/>
                <a:cs typeface="Times New Roman" pitchFamily="18" charset="0"/>
              </a:rPr>
              <a:t>Figure 1.52 shows cost and revenue for a company.</a:t>
            </a:r>
          </a:p>
          <a:p>
            <a:pPr>
              <a:lnSpc>
                <a:spcPts val="3000"/>
              </a:lnSpc>
            </a:pPr>
            <a:r>
              <a:rPr lang="en-US" sz="2400" dirty="0" smtClean="0">
                <a:latin typeface="Times New Roman" pitchFamily="18" charset="0"/>
                <a:cs typeface="Times New Roman" pitchFamily="18" charset="0"/>
              </a:rPr>
              <a:t>	(a)  Approximately what quantity does this </a:t>
            </a:r>
          </a:p>
          <a:p>
            <a:pPr>
              <a:lnSpc>
                <a:spcPts val="3000"/>
              </a:lnSpc>
            </a:pPr>
            <a:r>
              <a:rPr lang="en-US" sz="2400" dirty="0" smtClean="0">
                <a:latin typeface="Times New Roman" pitchFamily="18" charset="0"/>
                <a:cs typeface="Times New Roman" pitchFamily="18" charset="0"/>
              </a:rPr>
              <a:t>	       company have to produce to make a profit?</a:t>
            </a:r>
          </a:p>
          <a:p>
            <a:pPr>
              <a:lnSpc>
                <a:spcPts val="3000"/>
              </a:lnSpc>
            </a:pPr>
            <a:r>
              <a:rPr lang="en-US" sz="2400" dirty="0" smtClean="0">
                <a:latin typeface="Times New Roman" pitchFamily="18" charset="0"/>
                <a:cs typeface="Times New Roman" pitchFamily="18" charset="0"/>
              </a:rPr>
              <a:t>	(b)  Estimate the profit generated by 600 units.</a:t>
            </a:r>
            <a:endParaRPr lang="en-US" sz="2400" dirty="0">
              <a:latin typeface="Times New Roman" pitchFamily="18" charset="0"/>
              <a:cs typeface="Times New Roman" pitchFamily="18" charset="0"/>
            </a:endParaRPr>
          </a:p>
        </p:txBody>
      </p:sp>
      <p:sp>
        <p:nvSpPr>
          <p:cNvPr id="7" name="TextBox 6"/>
          <p:cNvSpPr txBox="1"/>
          <p:nvPr/>
        </p:nvSpPr>
        <p:spPr>
          <a:xfrm>
            <a:off x="3886200" y="5943600"/>
            <a:ext cx="1228413" cy="369332"/>
          </a:xfrm>
          <a:prstGeom prst="rect">
            <a:avLst/>
          </a:prstGeom>
          <a:noFill/>
        </p:spPr>
        <p:txBody>
          <a:bodyPr wrap="none" rtlCol="0">
            <a:spAutoFit/>
          </a:bodyPr>
          <a:lstStyle/>
          <a:p>
            <a:r>
              <a:rPr lang="en-US" dirty="0" smtClean="0"/>
              <a:t>Figure 1.52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28600" y="381000"/>
            <a:ext cx="8686800" cy="1635125"/>
          </a:xfrm>
          <a:prstGeom prst="rect">
            <a:avLst/>
          </a:prstGeom>
        </p:spPr>
      </p:pic>
      <p:pic>
        <p:nvPicPr>
          <p:cNvPr id="4" name="Picture 5"/>
          <p:cNvPicPr>
            <a:picLocks noChangeAspect="1" noChangeArrowheads="1"/>
          </p:cNvPicPr>
          <p:nvPr/>
        </p:nvPicPr>
        <p:blipFill>
          <a:blip r:embed="rId3" cstate="print"/>
          <a:srcRect/>
          <a:stretch>
            <a:fillRect/>
          </a:stretch>
        </p:blipFill>
        <p:spPr>
          <a:xfrm>
            <a:off x="304800" y="2590800"/>
            <a:ext cx="8534400" cy="2536825"/>
          </a:xfrm>
          <a:prstGeom prst="rect">
            <a:avLst/>
          </a:prstGeom>
          <a:noFill/>
        </p:spPr>
      </p:pic>
      <p:sp>
        <p:nvSpPr>
          <p:cNvPr id="6" name="Rectangle 5"/>
          <p:cNvSpPr/>
          <p:nvPr/>
        </p:nvSpPr>
        <p:spPr>
          <a:xfrm>
            <a:off x="2555006" y="5334000"/>
            <a:ext cx="4033989" cy="369332"/>
          </a:xfrm>
          <a:prstGeom prst="rect">
            <a:avLst/>
          </a:prstGeom>
        </p:spPr>
        <p:txBody>
          <a:bodyPr wrap="none">
            <a:spAutoFit/>
          </a:bodyPr>
          <a:lstStyle/>
          <a:p>
            <a:pPr>
              <a:spcBef>
                <a:spcPct val="50000"/>
              </a:spcBef>
            </a:pPr>
            <a:r>
              <a:rPr lang="en-US" b="1" dirty="0" smtClean="0"/>
              <a:t>Figure 1.47:   </a:t>
            </a:r>
            <a:r>
              <a:rPr lang="en-US" dirty="0" smtClean="0"/>
              <a:t>Supply and demand curves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724400" y="6492875"/>
            <a:ext cx="4419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5"/>
          <p:cNvPicPr>
            <a:picLocks noChangeAspect="1" noChangeArrowheads="1"/>
          </p:cNvPicPr>
          <p:nvPr/>
        </p:nvPicPr>
        <p:blipFill>
          <a:blip r:embed="rId2" cstate="print"/>
          <a:srcRect/>
          <a:stretch>
            <a:fillRect/>
          </a:stretch>
        </p:blipFill>
        <p:spPr>
          <a:xfrm>
            <a:off x="342900" y="304800"/>
            <a:ext cx="8458200" cy="4589477"/>
          </a:xfrm>
          <a:prstGeom prst="rect">
            <a:avLst/>
          </a:prstGeom>
        </p:spPr>
      </p:pic>
      <p:sp>
        <p:nvSpPr>
          <p:cNvPr id="5" name="Rectangle 4"/>
          <p:cNvSpPr/>
          <p:nvPr/>
        </p:nvSpPr>
        <p:spPr>
          <a:xfrm>
            <a:off x="1997642" y="5105400"/>
            <a:ext cx="5148717" cy="400110"/>
          </a:xfrm>
          <a:prstGeom prst="rect">
            <a:avLst/>
          </a:prstGeom>
        </p:spPr>
        <p:txBody>
          <a:bodyPr wrap="none">
            <a:spAutoFit/>
          </a:bodyPr>
          <a:lstStyle/>
          <a:p>
            <a:r>
              <a:rPr lang="en-US" sz="2000" b="1" dirty="0" smtClean="0"/>
              <a:t>Figure 1.48:  </a:t>
            </a:r>
            <a:r>
              <a:rPr lang="en-US" sz="2000" dirty="0" smtClean="0"/>
              <a:t>The equilibrium price and quantity</a:t>
            </a: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810000" y="6492875"/>
            <a:ext cx="5334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1333500" y="2659559"/>
            <a:ext cx="6477000" cy="1538883"/>
          </a:xfrm>
          <a:prstGeom prst="rect">
            <a:avLst/>
          </a:prstGeom>
        </p:spPr>
        <p:txBody>
          <a:bodyPr wrap="square">
            <a:spAutoFit/>
          </a:bodyPr>
          <a:lstStyle/>
          <a:p>
            <a:pPr algn="ctr"/>
            <a:r>
              <a:rPr lang="en-US" sz="3600" b="1" dirty="0" smtClean="0">
                <a:solidFill>
                  <a:schemeClr val="tx2"/>
                </a:solidFill>
              </a:rPr>
              <a:t>Section 1.5</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Exponential Functions</a:t>
            </a:r>
            <a:endParaRPr lang="en-US" sz="4400" dirty="0">
              <a:solidFill>
                <a:schemeClr val="tx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572000" y="6492875"/>
            <a:ext cx="4572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419100" y="228600"/>
            <a:ext cx="8305800" cy="2585323"/>
          </a:xfrm>
          <a:prstGeom prst="rect">
            <a:avLst/>
          </a:prstGeom>
        </p:spPr>
        <p:txBody>
          <a:bodyPr wrap="square">
            <a:spAutoFit/>
          </a:bodyPr>
          <a:lstStyle/>
          <a:p>
            <a:pPr>
              <a:spcBef>
                <a:spcPct val="50000"/>
              </a:spcBef>
            </a:pPr>
            <a:r>
              <a:rPr lang="en-US" sz="2400" b="1" dirty="0" smtClean="0">
                <a:solidFill>
                  <a:srgbClr val="0070C0"/>
                </a:solidFill>
                <a:latin typeface="Times New Roman" pitchFamily="18" charset="0"/>
              </a:rPr>
              <a:t>Population Growth</a:t>
            </a:r>
          </a:p>
          <a:p>
            <a:pPr>
              <a:spcBef>
                <a:spcPts val="600"/>
              </a:spcBef>
            </a:pPr>
            <a:r>
              <a:rPr lang="en-US" sz="2200" dirty="0" smtClean="0">
                <a:latin typeface="Times New Roman" pitchFamily="18" charset="0"/>
              </a:rPr>
              <a:t>The population of Nevada from 2000 to 2006 is given in Table 1.30.  To see how the population is growing, we look at the increases in population in the third column of Table 1.30.  If the population had been growing linearly, all the numbers in the third column would be the same.  But populations usually grow much faster as they get bigger, so it is not surprising that the numbers in the third column increase</a:t>
            </a:r>
            <a:r>
              <a:rPr lang="en-US" sz="2300" dirty="0" smtClean="0">
                <a:latin typeface="Times New Roman" pitchFamily="18" charset="0"/>
              </a:rPr>
              <a:t>.</a:t>
            </a:r>
            <a:endParaRPr lang="en-US" sz="2300" dirty="0">
              <a:latin typeface="Times New Roman" pitchFamily="18" charset="0"/>
            </a:endParaRPr>
          </a:p>
        </p:txBody>
      </p:sp>
      <p:graphicFrame>
        <p:nvGraphicFramePr>
          <p:cNvPr id="4" name="Table 3"/>
          <p:cNvGraphicFramePr>
            <a:graphicFrameLocks noGrp="1"/>
          </p:cNvGraphicFramePr>
          <p:nvPr/>
        </p:nvGraphicFramePr>
        <p:xfrm>
          <a:off x="1524000" y="2971800"/>
          <a:ext cx="6096000" cy="3337560"/>
        </p:xfrm>
        <a:graphic>
          <a:graphicData uri="http://schemas.openxmlformats.org/drawingml/2006/table">
            <a:tbl>
              <a:tblPr firstRow="1" bandRow="1">
                <a:tableStyleId>{5C22544A-7EE6-4342-B048-85BDC9FD1C3A}</a:tableStyleId>
              </a:tblPr>
              <a:tblGrid>
                <a:gridCol w="762000"/>
                <a:gridCol w="2133600"/>
                <a:gridCol w="3200400"/>
              </a:tblGrid>
              <a:tr h="370840">
                <a:tc gridSpan="3">
                  <a:txBody>
                    <a:bodyPr/>
                    <a:lstStyle/>
                    <a:p>
                      <a:r>
                        <a:rPr lang="en-US" dirty="0" smtClean="0"/>
                        <a:t>Table 1.30  </a:t>
                      </a:r>
                      <a:r>
                        <a:rPr lang="en-US" b="0" dirty="0" smtClean="0"/>
                        <a:t> </a:t>
                      </a:r>
                      <a:r>
                        <a:rPr lang="en-US" b="0" i="1" dirty="0" smtClean="0"/>
                        <a:t>Population</a:t>
                      </a:r>
                      <a:r>
                        <a:rPr lang="en-US" b="0" i="1" baseline="0" dirty="0" smtClean="0"/>
                        <a:t> of Nevada (estimated) 2000 – 2006 </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dirty="0" smtClean="0"/>
                        <a:t>Year</a:t>
                      </a:r>
                      <a:endParaRPr lang="en-US" dirty="0"/>
                    </a:p>
                  </a:txBody>
                  <a:tcPr/>
                </a:tc>
                <a:tc>
                  <a:txBody>
                    <a:bodyPr/>
                    <a:lstStyle/>
                    <a:p>
                      <a:r>
                        <a:rPr lang="en-US" dirty="0" smtClean="0"/>
                        <a:t>Population (millions)</a:t>
                      </a:r>
                      <a:endParaRPr lang="en-US" dirty="0"/>
                    </a:p>
                  </a:txBody>
                  <a:tcPr/>
                </a:tc>
                <a:tc>
                  <a:txBody>
                    <a:bodyPr/>
                    <a:lstStyle/>
                    <a:p>
                      <a:r>
                        <a:rPr lang="en-US" dirty="0" smtClean="0"/>
                        <a:t>Change in population (millions)</a:t>
                      </a:r>
                      <a:endParaRPr lang="en-US" dirty="0"/>
                    </a:p>
                  </a:txBody>
                  <a:tcPr/>
                </a:tc>
              </a:tr>
              <a:tr h="370840">
                <a:tc>
                  <a:txBody>
                    <a:bodyPr/>
                    <a:lstStyle/>
                    <a:p>
                      <a:r>
                        <a:rPr lang="en-US" dirty="0" smtClean="0"/>
                        <a:t>2000</a:t>
                      </a:r>
                      <a:endParaRPr lang="en-US" dirty="0"/>
                    </a:p>
                  </a:txBody>
                  <a:tcPr/>
                </a:tc>
                <a:tc>
                  <a:txBody>
                    <a:bodyPr/>
                    <a:lstStyle/>
                    <a:p>
                      <a:pPr algn="ctr"/>
                      <a:r>
                        <a:rPr lang="en-US" dirty="0" smtClean="0"/>
                        <a:t>2,020</a:t>
                      </a:r>
                      <a:endParaRPr lang="en-US" dirty="0"/>
                    </a:p>
                  </a:txBody>
                  <a:tcPr/>
                </a:tc>
                <a:tc>
                  <a:txBody>
                    <a:bodyPr/>
                    <a:lstStyle/>
                    <a:p>
                      <a:pPr algn="ctr"/>
                      <a:r>
                        <a:rPr lang="en-US" dirty="0" smtClean="0"/>
                        <a:t>0.073</a:t>
                      </a:r>
                      <a:endParaRPr lang="en-US" dirty="0"/>
                    </a:p>
                  </a:txBody>
                  <a:tcPr/>
                </a:tc>
              </a:tr>
              <a:tr h="370840">
                <a:tc>
                  <a:txBody>
                    <a:bodyPr/>
                    <a:lstStyle/>
                    <a:p>
                      <a:r>
                        <a:rPr lang="en-US" dirty="0" smtClean="0"/>
                        <a:t>2001</a:t>
                      </a:r>
                      <a:endParaRPr lang="en-US" dirty="0"/>
                    </a:p>
                  </a:txBody>
                  <a:tcPr/>
                </a:tc>
                <a:tc>
                  <a:txBody>
                    <a:bodyPr/>
                    <a:lstStyle/>
                    <a:p>
                      <a:pPr algn="ctr"/>
                      <a:r>
                        <a:rPr lang="en-US" dirty="0" smtClean="0"/>
                        <a:t>2,093</a:t>
                      </a:r>
                      <a:endParaRPr lang="en-US" dirty="0"/>
                    </a:p>
                  </a:txBody>
                  <a:tcPr/>
                </a:tc>
                <a:tc>
                  <a:txBody>
                    <a:bodyPr/>
                    <a:lstStyle/>
                    <a:p>
                      <a:pPr algn="ctr"/>
                      <a:r>
                        <a:rPr lang="en-US" dirty="0" smtClean="0"/>
                        <a:t>0.075</a:t>
                      </a:r>
                      <a:endParaRPr lang="en-US" dirty="0"/>
                    </a:p>
                  </a:txBody>
                  <a:tcPr/>
                </a:tc>
              </a:tr>
              <a:tr h="370840">
                <a:tc>
                  <a:txBody>
                    <a:bodyPr/>
                    <a:lstStyle/>
                    <a:p>
                      <a:r>
                        <a:rPr lang="en-US" dirty="0" smtClean="0"/>
                        <a:t>2002</a:t>
                      </a:r>
                      <a:endParaRPr lang="en-US" dirty="0"/>
                    </a:p>
                  </a:txBody>
                  <a:tcPr/>
                </a:tc>
                <a:tc>
                  <a:txBody>
                    <a:bodyPr/>
                    <a:lstStyle/>
                    <a:p>
                      <a:pPr algn="ctr"/>
                      <a:r>
                        <a:rPr lang="en-US" dirty="0" smtClean="0"/>
                        <a:t>2,168</a:t>
                      </a:r>
                      <a:endParaRPr lang="en-US" dirty="0"/>
                    </a:p>
                  </a:txBody>
                  <a:tcPr/>
                </a:tc>
                <a:tc>
                  <a:txBody>
                    <a:bodyPr/>
                    <a:lstStyle/>
                    <a:p>
                      <a:pPr algn="ctr"/>
                      <a:r>
                        <a:rPr lang="en-US" dirty="0" smtClean="0"/>
                        <a:t>0.078</a:t>
                      </a:r>
                      <a:endParaRPr lang="en-US" dirty="0"/>
                    </a:p>
                  </a:txBody>
                  <a:tcPr/>
                </a:tc>
              </a:tr>
              <a:tr h="370840">
                <a:tc>
                  <a:txBody>
                    <a:bodyPr/>
                    <a:lstStyle/>
                    <a:p>
                      <a:r>
                        <a:rPr lang="en-US" dirty="0" smtClean="0"/>
                        <a:t>2003</a:t>
                      </a:r>
                      <a:endParaRPr lang="en-US" dirty="0"/>
                    </a:p>
                  </a:txBody>
                  <a:tcPr/>
                </a:tc>
                <a:tc>
                  <a:txBody>
                    <a:bodyPr/>
                    <a:lstStyle/>
                    <a:p>
                      <a:pPr algn="ctr"/>
                      <a:r>
                        <a:rPr lang="en-US" dirty="0" smtClean="0"/>
                        <a:t>2,216</a:t>
                      </a:r>
                      <a:endParaRPr lang="en-US" dirty="0"/>
                    </a:p>
                  </a:txBody>
                  <a:tcPr/>
                </a:tc>
                <a:tc>
                  <a:txBody>
                    <a:bodyPr/>
                    <a:lstStyle/>
                    <a:p>
                      <a:pPr algn="ctr"/>
                      <a:r>
                        <a:rPr lang="en-US" dirty="0" smtClean="0"/>
                        <a:t>0.081</a:t>
                      </a:r>
                      <a:endParaRPr lang="en-US" dirty="0"/>
                    </a:p>
                  </a:txBody>
                  <a:tcPr/>
                </a:tc>
              </a:tr>
              <a:tr h="370840">
                <a:tc>
                  <a:txBody>
                    <a:bodyPr/>
                    <a:lstStyle/>
                    <a:p>
                      <a:r>
                        <a:rPr lang="en-US" dirty="0" smtClean="0"/>
                        <a:t>2004</a:t>
                      </a:r>
                      <a:endParaRPr lang="en-US" dirty="0"/>
                    </a:p>
                  </a:txBody>
                  <a:tcPr/>
                </a:tc>
                <a:tc>
                  <a:txBody>
                    <a:bodyPr/>
                    <a:lstStyle/>
                    <a:p>
                      <a:pPr algn="ctr"/>
                      <a:r>
                        <a:rPr lang="en-US" dirty="0" smtClean="0"/>
                        <a:t>2,327</a:t>
                      </a:r>
                      <a:endParaRPr lang="en-US" dirty="0"/>
                    </a:p>
                  </a:txBody>
                  <a:tcPr/>
                </a:tc>
                <a:tc>
                  <a:txBody>
                    <a:bodyPr/>
                    <a:lstStyle/>
                    <a:p>
                      <a:pPr algn="ctr"/>
                      <a:r>
                        <a:rPr lang="en-US" dirty="0" smtClean="0"/>
                        <a:t>0.084</a:t>
                      </a:r>
                      <a:endParaRPr lang="en-US" dirty="0"/>
                    </a:p>
                  </a:txBody>
                  <a:tcPr/>
                </a:tc>
              </a:tr>
              <a:tr h="370840">
                <a:tc>
                  <a:txBody>
                    <a:bodyPr/>
                    <a:lstStyle/>
                    <a:p>
                      <a:r>
                        <a:rPr lang="en-US" dirty="0" smtClean="0"/>
                        <a:t>2005</a:t>
                      </a:r>
                      <a:endParaRPr lang="en-US" dirty="0"/>
                    </a:p>
                  </a:txBody>
                  <a:tcPr/>
                </a:tc>
                <a:tc>
                  <a:txBody>
                    <a:bodyPr/>
                    <a:lstStyle/>
                    <a:p>
                      <a:pPr algn="ctr"/>
                      <a:r>
                        <a:rPr lang="en-US" dirty="0" smtClean="0"/>
                        <a:t>2,411</a:t>
                      </a:r>
                      <a:endParaRPr lang="en-US" dirty="0"/>
                    </a:p>
                  </a:txBody>
                  <a:tcPr/>
                </a:tc>
                <a:tc>
                  <a:txBody>
                    <a:bodyPr/>
                    <a:lstStyle/>
                    <a:p>
                      <a:pPr algn="ctr"/>
                      <a:r>
                        <a:rPr lang="en-US" dirty="0" smtClean="0"/>
                        <a:t>0.087</a:t>
                      </a:r>
                      <a:endParaRPr lang="en-US" dirty="0"/>
                    </a:p>
                  </a:txBody>
                  <a:tcPr/>
                </a:tc>
              </a:tr>
              <a:tr h="370840">
                <a:tc>
                  <a:txBody>
                    <a:bodyPr/>
                    <a:lstStyle/>
                    <a:p>
                      <a:r>
                        <a:rPr lang="en-US" dirty="0" smtClean="0"/>
                        <a:t>2006</a:t>
                      </a:r>
                      <a:endParaRPr lang="en-US" dirty="0"/>
                    </a:p>
                  </a:txBody>
                  <a:tcPr/>
                </a:tc>
                <a:tc>
                  <a:txBody>
                    <a:bodyPr/>
                    <a:lstStyle/>
                    <a:p>
                      <a:pPr algn="ctr"/>
                      <a:r>
                        <a:rPr lang="en-US" dirty="0" smtClean="0"/>
                        <a:t>2,498</a:t>
                      </a:r>
                      <a:endParaRPr lang="en-US" dirty="0"/>
                    </a:p>
                  </a:txBody>
                  <a:tcPr/>
                </a:tc>
                <a:tc>
                  <a:txBody>
                    <a:bodyPr/>
                    <a:lstStyle/>
                    <a:p>
                      <a:pPr algn="ctr"/>
                      <a:endParaRPr lang="en-US" dirty="0"/>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492875"/>
            <a:ext cx="4648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TextBox 3"/>
          <p:cNvSpPr txBox="1"/>
          <p:nvPr/>
        </p:nvSpPr>
        <p:spPr>
          <a:xfrm>
            <a:off x="2406984" y="762000"/>
            <a:ext cx="4330032" cy="584775"/>
          </a:xfrm>
          <a:prstGeom prst="rect">
            <a:avLst/>
          </a:prstGeom>
          <a:noFill/>
        </p:spPr>
        <p:txBody>
          <a:bodyPr wrap="none" rtlCol="0">
            <a:spAutoFit/>
          </a:bodyPr>
          <a:lstStyle/>
          <a:p>
            <a:r>
              <a:rPr lang="en-US" sz="3200" i="1" dirty="0" smtClean="0"/>
              <a:t>P</a:t>
            </a:r>
            <a:r>
              <a:rPr lang="en-US" sz="3200" dirty="0" smtClean="0"/>
              <a:t> = 2.020 (1.036)</a:t>
            </a:r>
            <a:r>
              <a:rPr lang="en-US" sz="3200" i="1" baseline="30000" dirty="0" smtClean="0"/>
              <a:t>t</a:t>
            </a:r>
            <a:r>
              <a:rPr lang="en-US" sz="3200" dirty="0" smtClean="0"/>
              <a:t> million</a:t>
            </a:r>
          </a:p>
        </p:txBody>
      </p:sp>
      <p:sp>
        <p:nvSpPr>
          <p:cNvPr id="5" name="TextBox 4"/>
          <p:cNvSpPr txBox="1"/>
          <p:nvPr/>
        </p:nvSpPr>
        <p:spPr>
          <a:xfrm>
            <a:off x="508046" y="5562600"/>
            <a:ext cx="7933903" cy="430887"/>
          </a:xfrm>
          <a:prstGeom prst="rect">
            <a:avLst/>
          </a:prstGeom>
          <a:noFill/>
        </p:spPr>
        <p:txBody>
          <a:bodyPr wrap="none" rtlCol="0">
            <a:spAutoFit/>
          </a:bodyPr>
          <a:lstStyle/>
          <a:p>
            <a:r>
              <a:rPr lang="en-US" sz="2200" b="1" dirty="0" smtClean="0"/>
              <a:t>Figure 1.58</a:t>
            </a:r>
            <a:r>
              <a:rPr lang="en-US" sz="2200" dirty="0" smtClean="0"/>
              <a:t>: Population of Nevada (estimated): Exponential Growth </a:t>
            </a:r>
            <a:endParaRPr lang="en-US" sz="2200" dirty="0"/>
          </a:p>
        </p:txBody>
      </p:sp>
      <p:pic>
        <p:nvPicPr>
          <p:cNvPr id="6" name="Picture 5" descr="HH_Applied_4e_Ch1_1.58.png"/>
          <p:cNvPicPr>
            <a:picLocks noChangeAspect="1"/>
          </p:cNvPicPr>
          <p:nvPr/>
        </p:nvPicPr>
        <p:blipFill>
          <a:blip r:embed="rId2" cstate="print"/>
          <a:stretch>
            <a:fillRect/>
          </a:stretch>
        </p:blipFill>
        <p:spPr>
          <a:xfrm>
            <a:off x="904523" y="1676400"/>
            <a:ext cx="7175500" cy="3429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28600" y="1025524"/>
            <a:ext cx="8763000" cy="3470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971550" y="228600"/>
            <a:ext cx="7200900" cy="5365154"/>
          </a:xfrm>
          <a:prstGeom prst="rect">
            <a:avLst/>
          </a:prstGeom>
        </p:spPr>
      </p:pic>
      <p:sp>
        <p:nvSpPr>
          <p:cNvPr id="5" name="TextBox 4"/>
          <p:cNvSpPr txBox="1"/>
          <p:nvPr/>
        </p:nvSpPr>
        <p:spPr>
          <a:xfrm>
            <a:off x="2184712" y="5791200"/>
            <a:ext cx="4774577" cy="369332"/>
          </a:xfrm>
          <a:prstGeom prst="rect">
            <a:avLst/>
          </a:prstGeom>
          <a:noFill/>
        </p:spPr>
        <p:txBody>
          <a:bodyPr wrap="none" rtlCol="0">
            <a:spAutoFit/>
          </a:bodyPr>
          <a:lstStyle/>
          <a:p>
            <a:r>
              <a:rPr lang="en-US" b="1" dirty="0" smtClean="0"/>
              <a:t>Figure 1.61:  </a:t>
            </a:r>
            <a:r>
              <a:rPr lang="en-US" dirty="0" smtClean="0"/>
              <a:t>Exponential growth: </a:t>
            </a:r>
            <a:r>
              <a:rPr lang="en-US" i="1" dirty="0" smtClean="0"/>
              <a:t>P</a:t>
            </a:r>
            <a:r>
              <a:rPr lang="en-US" dirty="0" smtClean="0"/>
              <a:t> = </a:t>
            </a:r>
            <a:r>
              <a:rPr lang="en-US" i="1" dirty="0" smtClean="0"/>
              <a:t>a</a:t>
            </a:r>
            <a:r>
              <a:rPr lang="en-US" i="1" baseline="30000" dirty="0" smtClean="0"/>
              <a:t>t</a:t>
            </a:r>
            <a:r>
              <a:rPr lang="en-US" baseline="30000" dirty="0" smtClean="0"/>
              <a:t> </a:t>
            </a:r>
            <a:r>
              <a:rPr lang="en-US" dirty="0" smtClean="0"/>
              <a:t>, for </a:t>
            </a:r>
            <a:r>
              <a:rPr lang="en-US" i="1" dirty="0" smtClean="0"/>
              <a:t>a</a:t>
            </a:r>
            <a:r>
              <a:rPr lang="en-US" dirty="0" smtClean="0"/>
              <a:t> &gt; 1</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5"/>
          <p:cNvPicPr>
            <a:picLocks noChangeAspect="1" noChangeArrowheads="1"/>
          </p:cNvPicPr>
          <p:nvPr/>
        </p:nvPicPr>
        <p:blipFill>
          <a:blip r:embed="rId2" cstate="print"/>
          <a:srcRect/>
          <a:stretch>
            <a:fillRect/>
          </a:stretch>
        </p:blipFill>
        <p:spPr>
          <a:xfrm>
            <a:off x="990600" y="457201"/>
            <a:ext cx="7162800" cy="5067518"/>
          </a:xfrm>
          <a:prstGeom prst="rect">
            <a:avLst/>
          </a:prstGeom>
        </p:spPr>
      </p:pic>
      <p:sp>
        <p:nvSpPr>
          <p:cNvPr id="4" name="TextBox 3"/>
          <p:cNvSpPr txBox="1"/>
          <p:nvPr/>
        </p:nvSpPr>
        <p:spPr>
          <a:xfrm>
            <a:off x="2027746" y="5715000"/>
            <a:ext cx="5088509" cy="369332"/>
          </a:xfrm>
          <a:prstGeom prst="rect">
            <a:avLst/>
          </a:prstGeom>
          <a:noFill/>
        </p:spPr>
        <p:txBody>
          <a:bodyPr wrap="none" rtlCol="0">
            <a:spAutoFit/>
          </a:bodyPr>
          <a:lstStyle/>
          <a:p>
            <a:r>
              <a:rPr lang="en-US" b="1" dirty="0" smtClean="0"/>
              <a:t>Figure 1.62:  </a:t>
            </a:r>
            <a:r>
              <a:rPr lang="en-US" dirty="0" smtClean="0"/>
              <a:t>Exponential decay: </a:t>
            </a:r>
            <a:r>
              <a:rPr lang="en-US" i="1" dirty="0" smtClean="0"/>
              <a:t>P</a:t>
            </a:r>
            <a:r>
              <a:rPr lang="en-US" dirty="0" smtClean="0"/>
              <a:t> = </a:t>
            </a:r>
            <a:r>
              <a:rPr lang="en-US" i="1" dirty="0" smtClean="0"/>
              <a:t>a</a:t>
            </a:r>
            <a:r>
              <a:rPr lang="en-US" i="1" baseline="30000" dirty="0" smtClean="0"/>
              <a:t>t</a:t>
            </a:r>
            <a:r>
              <a:rPr lang="en-US" baseline="30000" dirty="0" smtClean="0"/>
              <a:t> </a:t>
            </a:r>
            <a:r>
              <a:rPr lang="en-US" dirty="0" smtClean="0"/>
              <a:t>, for 0 &lt; </a:t>
            </a:r>
            <a:r>
              <a:rPr lang="en-US" i="1" dirty="0" smtClean="0"/>
              <a:t>a</a:t>
            </a:r>
            <a:r>
              <a:rPr lang="en-US" dirty="0" smtClean="0"/>
              <a:t> &lt; 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graphicFrame>
        <p:nvGraphicFramePr>
          <p:cNvPr id="4" name="Table 3"/>
          <p:cNvGraphicFramePr>
            <a:graphicFrameLocks noGrp="1"/>
          </p:cNvGraphicFramePr>
          <p:nvPr/>
        </p:nvGraphicFramePr>
        <p:xfrm>
          <a:off x="609601" y="228600"/>
          <a:ext cx="8077199" cy="2103120"/>
        </p:xfrm>
        <a:graphic>
          <a:graphicData uri="http://schemas.openxmlformats.org/drawingml/2006/table">
            <a:tbl>
              <a:tblPr firstRow="1" bandRow="1">
                <a:tableStyleId>{5C22544A-7EE6-4342-B048-85BDC9FD1C3A}</a:tableStyleId>
              </a:tblPr>
              <a:tblGrid>
                <a:gridCol w="2438399"/>
                <a:gridCol w="563880"/>
                <a:gridCol w="563880"/>
                <a:gridCol w="563880"/>
                <a:gridCol w="563880"/>
                <a:gridCol w="563880"/>
                <a:gridCol w="563880"/>
                <a:gridCol w="563880"/>
                <a:gridCol w="563880"/>
                <a:gridCol w="563880"/>
                <a:gridCol w="563880"/>
              </a:tblGrid>
              <a:tr h="533400">
                <a:tc gridSpan="11">
                  <a:txBody>
                    <a:bodyPr/>
                    <a:lstStyle/>
                    <a:p>
                      <a:pPr>
                        <a:lnSpc>
                          <a:spcPct val="150000"/>
                        </a:lnSpc>
                      </a:pPr>
                      <a:r>
                        <a:rPr lang="en-US" sz="2000" b="1" dirty="0" smtClean="0"/>
                        <a:t>Table 1.1 </a:t>
                      </a:r>
                      <a:r>
                        <a:rPr lang="en-US" sz="2000" b="1" baseline="0" dirty="0" smtClean="0"/>
                        <a:t> </a:t>
                      </a:r>
                      <a:r>
                        <a:rPr lang="en-US" sz="2000" b="0" baseline="0" dirty="0" smtClean="0"/>
                        <a:t>    </a:t>
                      </a:r>
                      <a:r>
                        <a:rPr lang="en-US" sz="2000" b="0" i="1" baseline="0" dirty="0" smtClean="0"/>
                        <a:t>Daily low temperature in International Falls, Minnesota,</a:t>
                      </a:r>
                    </a:p>
                    <a:p>
                      <a:pPr>
                        <a:lnSpc>
                          <a:spcPct val="150000"/>
                        </a:lnSpc>
                      </a:pPr>
                      <a:r>
                        <a:rPr lang="en-US" sz="2000" b="0" i="1" baseline="0" dirty="0" smtClean="0"/>
                        <a:t>                      December 17-26, 2008</a:t>
                      </a:r>
                      <a:endParaRPr lang="en-US" sz="2000" b="0" i="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r>
              <a:tr h="533400">
                <a:tc>
                  <a:txBody>
                    <a:bodyPr/>
                    <a:lstStyle/>
                    <a:p>
                      <a:pPr>
                        <a:lnSpc>
                          <a:spcPct val="150000"/>
                        </a:lnSpc>
                      </a:pPr>
                      <a:r>
                        <a:rPr lang="en-US" sz="2000" dirty="0" smtClean="0"/>
                        <a:t>Date</a:t>
                      </a:r>
                      <a:endParaRPr lang="en-US" sz="2000" dirty="0"/>
                    </a:p>
                  </a:txBody>
                  <a:tcPr/>
                </a:tc>
                <a:tc>
                  <a:txBody>
                    <a:bodyPr/>
                    <a:lstStyle/>
                    <a:p>
                      <a:pPr algn="ctr">
                        <a:lnSpc>
                          <a:spcPct val="150000"/>
                        </a:lnSpc>
                      </a:pPr>
                      <a:r>
                        <a:rPr lang="en-US" sz="2000" dirty="0" smtClean="0"/>
                        <a:t>17</a:t>
                      </a:r>
                      <a:endParaRPr lang="en-US" sz="2000" dirty="0"/>
                    </a:p>
                  </a:txBody>
                  <a:tcPr/>
                </a:tc>
                <a:tc>
                  <a:txBody>
                    <a:bodyPr/>
                    <a:lstStyle/>
                    <a:p>
                      <a:pPr algn="ctr">
                        <a:lnSpc>
                          <a:spcPct val="150000"/>
                        </a:lnSpc>
                      </a:pPr>
                      <a:r>
                        <a:rPr lang="en-US" sz="2000" dirty="0" smtClean="0"/>
                        <a:t>18</a:t>
                      </a:r>
                      <a:endParaRPr lang="en-US" sz="2000" dirty="0"/>
                    </a:p>
                  </a:txBody>
                  <a:tcPr/>
                </a:tc>
                <a:tc>
                  <a:txBody>
                    <a:bodyPr/>
                    <a:lstStyle/>
                    <a:p>
                      <a:pPr algn="ctr">
                        <a:lnSpc>
                          <a:spcPct val="150000"/>
                        </a:lnSpc>
                      </a:pPr>
                      <a:r>
                        <a:rPr lang="en-US" sz="2000" dirty="0" smtClean="0"/>
                        <a:t>19</a:t>
                      </a:r>
                      <a:endParaRPr lang="en-US" sz="2000" dirty="0"/>
                    </a:p>
                  </a:txBody>
                  <a:tcPr/>
                </a:tc>
                <a:tc>
                  <a:txBody>
                    <a:bodyPr/>
                    <a:lstStyle/>
                    <a:p>
                      <a:pPr algn="ctr">
                        <a:lnSpc>
                          <a:spcPct val="150000"/>
                        </a:lnSpc>
                      </a:pPr>
                      <a:r>
                        <a:rPr lang="en-US" sz="2000" dirty="0" smtClean="0"/>
                        <a:t>20</a:t>
                      </a:r>
                      <a:endParaRPr lang="en-US" sz="2000" dirty="0"/>
                    </a:p>
                  </a:txBody>
                  <a:tcPr/>
                </a:tc>
                <a:tc>
                  <a:txBody>
                    <a:bodyPr/>
                    <a:lstStyle/>
                    <a:p>
                      <a:pPr algn="ctr">
                        <a:lnSpc>
                          <a:spcPct val="150000"/>
                        </a:lnSpc>
                      </a:pPr>
                      <a:r>
                        <a:rPr lang="en-US" sz="2000" dirty="0" smtClean="0"/>
                        <a:t>21</a:t>
                      </a:r>
                      <a:endParaRPr lang="en-US" sz="2000" dirty="0"/>
                    </a:p>
                  </a:txBody>
                  <a:tcPr/>
                </a:tc>
                <a:tc>
                  <a:txBody>
                    <a:bodyPr/>
                    <a:lstStyle/>
                    <a:p>
                      <a:pPr algn="ctr">
                        <a:lnSpc>
                          <a:spcPct val="150000"/>
                        </a:lnSpc>
                      </a:pPr>
                      <a:r>
                        <a:rPr lang="en-US" sz="2000" dirty="0" smtClean="0"/>
                        <a:t>22</a:t>
                      </a:r>
                      <a:endParaRPr lang="en-US" sz="2000" dirty="0"/>
                    </a:p>
                  </a:txBody>
                  <a:tcPr/>
                </a:tc>
                <a:tc>
                  <a:txBody>
                    <a:bodyPr/>
                    <a:lstStyle/>
                    <a:p>
                      <a:pPr algn="ctr">
                        <a:lnSpc>
                          <a:spcPct val="150000"/>
                        </a:lnSpc>
                      </a:pPr>
                      <a:r>
                        <a:rPr lang="en-US" sz="2000" dirty="0" smtClean="0"/>
                        <a:t>23</a:t>
                      </a:r>
                      <a:endParaRPr lang="en-US" sz="2000" dirty="0"/>
                    </a:p>
                  </a:txBody>
                  <a:tcPr/>
                </a:tc>
                <a:tc>
                  <a:txBody>
                    <a:bodyPr/>
                    <a:lstStyle/>
                    <a:p>
                      <a:pPr algn="ctr">
                        <a:lnSpc>
                          <a:spcPct val="150000"/>
                        </a:lnSpc>
                      </a:pPr>
                      <a:r>
                        <a:rPr lang="en-US" sz="2000" dirty="0" smtClean="0"/>
                        <a:t>24</a:t>
                      </a:r>
                      <a:endParaRPr lang="en-US" sz="2000" dirty="0"/>
                    </a:p>
                  </a:txBody>
                  <a:tcPr/>
                </a:tc>
                <a:tc>
                  <a:txBody>
                    <a:bodyPr/>
                    <a:lstStyle/>
                    <a:p>
                      <a:pPr algn="ctr">
                        <a:lnSpc>
                          <a:spcPct val="150000"/>
                        </a:lnSpc>
                      </a:pPr>
                      <a:r>
                        <a:rPr lang="en-US" sz="2000" dirty="0" smtClean="0"/>
                        <a:t>25</a:t>
                      </a:r>
                      <a:endParaRPr lang="en-US" sz="2000" dirty="0"/>
                    </a:p>
                  </a:txBody>
                  <a:tcPr/>
                </a:tc>
                <a:tc>
                  <a:txBody>
                    <a:bodyPr/>
                    <a:lstStyle/>
                    <a:p>
                      <a:pPr algn="ctr">
                        <a:lnSpc>
                          <a:spcPct val="150000"/>
                        </a:lnSpc>
                      </a:pPr>
                      <a:r>
                        <a:rPr lang="en-US" sz="2000" dirty="0" smtClean="0"/>
                        <a:t>26</a:t>
                      </a:r>
                      <a:endParaRPr lang="en-US" sz="2000" dirty="0"/>
                    </a:p>
                  </a:txBody>
                  <a:tcPr/>
                </a:tc>
              </a:tr>
              <a:tr h="533400">
                <a:tc>
                  <a:txBody>
                    <a:bodyPr/>
                    <a:lstStyle/>
                    <a:p>
                      <a:pPr>
                        <a:lnSpc>
                          <a:spcPct val="150000"/>
                        </a:lnSpc>
                      </a:pPr>
                      <a:r>
                        <a:rPr lang="en-US" sz="2000" dirty="0" smtClean="0"/>
                        <a:t>Low temperature (°F)</a:t>
                      </a:r>
                      <a:endParaRPr lang="en-US" sz="2000" dirty="0"/>
                    </a:p>
                  </a:txBody>
                  <a:tcPr/>
                </a:tc>
                <a:tc>
                  <a:txBody>
                    <a:bodyPr/>
                    <a:lstStyle/>
                    <a:p>
                      <a:pPr algn="ctr">
                        <a:lnSpc>
                          <a:spcPct val="150000"/>
                        </a:lnSpc>
                      </a:pPr>
                      <a:r>
                        <a:rPr lang="en-US" sz="2000" dirty="0" smtClean="0"/>
                        <a:t>-14</a:t>
                      </a:r>
                      <a:endParaRPr lang="en-US" sz="2000" dirty="0"/>
                    </a:p>
                  </a:txBody>
                  <a:tcPr/>
                </a:tc>
                <a:tc>
                  <a:txBody>
                    <a:bodyPr/>
                    <a:lstStyle/>
                    <a:p>
                      <a:pPr algn="ctr">
                        <a:lnSpc>
                          <a:spcPct val="150000"/>
                        </a:lnSpc>
                      </a:pPr>
                      <a:r>
                        <a:rPr lang="en-US" sz="2000" dirty="0" smtClean="0"/>
                        <a:t>-15</a:t>
                      </a:r>
                      <a:endParaRPr lang="en-US" sz="2000" dirty="0"/>
                    </a:p>
                  </a:txBody>
                  <a:tcPr/>
                </a:tc>
                <a:tc>
                  <a:txBody>
                    <a:bodyPr/>
                    <a:lstStyle/>
                    <a:p>
                      <a:pPr algn="ctr">
                        <a:lnSpc>
                          <a:spcPct val="150000"/>
                        </a:lnSpc>
                      </a:pPr>
                      <a:r>
                        <a:rPr lang="en-US" sz="2000" dirty="0" smtClean="0"/>
                        <a:t>-12</a:t>
                      </a:r>
                      <a:endParaRPr lang="en-US" sz="2000" dirty="0"/>
                    </a:p>
                  </a:txBody>
                  <a:tcPr/>
                </a:tc>
                <a:tc>
                  <a:txBody>
                    <a:bodyPr/>
                    <a:lstStyle/>
                    <a:p>
                      <a:pPr algn="ctr">
                        <a:lnSpc>
                          <a:spcPct val="150000"/>
                        </a:lnSpc>
                      </a:pPr>
                      <a:r>
                        <a:rPr lang="en-US" sz="2000" dirty="0" smtClean="0"/>
                        <a:t>-4</a:t>
                      </a:r>
                      <a:endParaRPr lang="en-US" sz="2000" dirty="0"/>
                    </a:p>
                  </a:txBody>
                  <a:tcPr/>
                </a:tc>
                <a:tc>
                  <a:txBody>
                    <a:bodyPr/>
                    <a:lstStyle/>
                    <a:p>
                      <a:pPr algn="ctr">
                        <a:lnSpc>
                          <a:spcPct val="150000"/>
                        </a:lnSpc>
                      </a:pPr>
                      <a:r>
                        <a:rPr lang="en-US" sz="2000" dirty="0" smtClean="0"/>
                        <a:t>-15</a:t>
                      </a:r>
                      <a:endParaRPr lang="en-US" sz="2000" dirty="0"/>
                    </a:p>
                  </a:txBody>
                  <a:tcPr/>
                </a:tc>
                <a:tc>
                  <a:txBody>
                    <a:bodyPr/>
                    <a:lstStyle/>
                    <a:p>
                      <a:pPr algn="ctr">
                        <a:lnSpc>
                          <a:spcPct val="150000"/>
                        </a:lnSpc>
                      </a:pPr>
                      <a:r>
                        <a:rPr lang="en-US" sz="2000" dirty="0" smtClean="0"/>
                        <a:t>-18</a:t>
                      </a:r>
                      <a:endParaRPr lang="en-US" sz="2000" dirty="0"/>
                    </a:p>
                  </a:txBody>
                  <a:tcPr/>
                </a:tc>
                <a:tc>
                  <a:txBody>
                    <a:bodyPr/>
                    <a:lstStyle/>
                    <a:p>
                      <a:pPr algn="ctr">
                        <a:lnSpc>
                          <a:spcPct val="150000"/>
                        </a:lnSpc>
                      </a:pPr>
                      <a:r>
                        <a:rPr lang="en-US" sz="2000" dirty="0" smtClean="0"/>
                        <a:t>1</a:t>
                      </a:r>
                      <a:endParaRPr lang="en-US" sz="2000" dirty="0"/>
                    </a:p>
                  </a:txBody>
                  <a:tcPr/>
                </a:tc>
                <a:tc>
                  <a:txBody>
                    <a:bodyPr/>
                    <a:lstStyle/>
                    <a:p>
                      <a:pPr algn="ctr">
                        <a:lnSpc>
                          <a:spcPct val="150000"/>
                        </a:lnSpc>
                      </a:pPr>
                      <a:r>
                        <a:rPr lang="en-US" sz="2000" dirty="0" smtClean="0"/>
                        <a:t>-9</a:t>
                      </a:r>
                      <a:endParaRPr lang="en-US" sz="2000" dirty="0"/>
                    </a:p>
                  </a:txBody>
                  <a:tcPr/>
                </a:tc>
                <a:tc>
                  <a:txBody>
                    <a:bodyPr/>
                    <a:lstStyle/>
                    <a:p>
                      <a:pPr algn="ctr">
                        <a:lnSpc>
                          <a:spcPct val="150000"/>
                        </a:lnSpc>
                      </a:pPr>
                      <a:r>
                        <a:rPr lang="en-US" sz="2000" dirty="0" smtClean="0"/>
                        <a:t>-10</a:t>
                      </a:r>
                      <a:endParaRPr lang="en-US" sz="2000" dirty="0"/>
                    </a:p>
                  </a:txBody>
                  <a:tcPr/>
                </a:tc>
                <a:tc>
                  <a:txBody>
                    <a:bodyPr/>
                    <a:lstStyle/>
                    <a:p>
                      <a:pPr algn="ctr">
                        <a:lnSpc>
                          <a:spcPct val="150000"/>
                        </a:lnSpc>
                      </a:pPr>
                      <a:r>
                        <a:rPr lang="en-US" sz="2000" dirty="0" smtClean="0"/>
                        <a:t>16</a:t>
                      </a:r>
                      <a:endParaRPr lang="en-US" sz="2000" dirty="0"/>
                    </a:p>
                  </a:txBody>
                  <a:tcPr/>
                </a:tc>
              </a:tr>
            </a:tbl>
          </a:graphicData>
        </a:graphic>
      </p:graphicFrame>
      <p:sp>
        <p:nvSpPr>
          <p:cNvPr id="7" name="Rectangle 6"/>
          <p:cNvSpPr/>
          <p:nvPr/>
        </p:nvSpPr>
        <p:spPr>
          <a:xfrm>
            <a:off x="2438400" y="5791200"/>
            <a:ext cx="4267200" cy="646331"/>
          </a:xfrm>
          <a:prstGeom prst="rect">
            <a:avLst/>
          </a:prstGeom>
        </p:spPr>
        <p:txBody>
          <a:bodyPr wrap="square">
            <a:spAutoFit/>
          </a:bodyPr>
          <a:lstStyle/>
          <a:p>
            <a:r>
              <a:rPr lang="en-US" b="1" dirty="0" smtClean="0"/>
              <a:t>Figure 1.1</a:t>
            </a:r>
            <a:r>
              <a:rPr lang="en-US" dirty="0" smtClean="0"/>
              <a:t>:  Daily low temperatures, International Falls, December 2008</a:t>
            </a:r>
            <a:endParaRPr lang="en-US" dirty="0"/>
          </a:p>
        </p:txBody>
      </p:sp>
      <p:pic>
        <p:nvPicPr>
          <p:cNvPr id="6" name="Picture 5" descr="HH_Applied_4e_Ch1_1.1.png"/>
          <p:cNvPicPr>
            <a:picLocks noChangeAspect="1"/>
          </p:cNvPicPr>
          <p:nvPr/>
        </p:nvPicPr>
        <p:blipFill>
          <a:blip r:embed="rId2" cstate="print"/>
          <a:stretch>
            <a:fillRect/>
          </a:stretch>
        </p:blipFill>
        <p:spPr>
          <a:xfrm>
            <a:off x="1981200" y="2438400"/>
            <a:ext cx="5106113" cy="324847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724400" y="6492875"/>
            <a:ext cx="4419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TextBox 2"/>
          <p:cNvSpPr txBox="1"/>
          <p:nvPr/>
        </p:nvSpPr>
        <p:spPr>
          <a:xfrm>
            <a:off x="641212" y="1705451"/>
            <a:ext cx="7861576" cy="3447098"/>
          </a:xfrm>
          <a:prstGeom prst="rect">
            <a:avLst/>
          </a:prstGeom>
          <a:noFill/>
        </p:spPr>
        <p:txBody>
          <a:bodyPr wrap="none" rtlCol="0">
            <a:spAutoFit/>
          </a:bodyPr>
          <a:lstStyle/>
          <a:p>
            <a:r>
              <a:rPr lang="en-US" sz="3200" b="1" dirty="0" smtClean="0"/>
              <a:t>Problem 6</a:t>
            </a:r>
          </a:p>
          <a:p>
            <a:endParaRPr lang="en-US" dirty="0" smtClean="0"/>
          </a:p>
          <a:p>
            <a:r>
              <a:rPr lang="en-US" sz="2800" dirty="0" smtClean="0">
                <a:latin typeface="Times New Roman" pitchFamily="18" charset="0"/>
                <a:cs typeface="Times New Roman" pitchFamily="18" charset="0"/>
              </a:rPr>
              <a:t>	A product costs $80 today. How much will the </a:t>
            </a:r>
          </a:p>
          <a:p>
            <a:r>
              <a:rPr lang="en-US" sz="2800" dirty="0" smtClean="0">
                <a:latin typeface="Times New Roman" pitchFamily="18" charset="0"/>
                <a:cs typeface="Times New Roman" pitchFamily="18" charset="0"/>
              </a:rPr>
              <a:t>	product cost in </a:t>
            </a:r>
            <a:r>
              <a:rPr lang="en-US" sz="2800" i="1" dirty="0" smtClean="0">
                <a:latin typeface="Times New Roman" pitchFamily="18" charset="0"/>
                <a:cs typeface="Times New Roman" pitchFamily="18" charset="0"/>
              </a:rPr>
              <a:t>t</a:t>
            </a:r>
            <a:r>
              <a:rPr lang="en-US" sz="2800" dirty="0" smtClean="0">
                <a:latin typeface="Times New Roman" pitchFamily="18" charset="0"/>
                <a:cs typeface="Times New Roman" pitchFamily="18" charset="0"/>
              </a:rPr>
              <a:t> days if the price is reduced by </a:t>
            </a:r>
          </a:p>
          <a:p>
            <a:pPr marL="342900" indent="-342900"/>
            <a:endParaRPr lang="en-US" sz="2800" dirty="0" smtClean="0">
              <a:latin typeface="Times New Roman" pitchFamily="18" charset="0"/>
              <a:cs typeface="Times New Roman" pitchFamily="18" charset="0"/>
            </a:endParaRPr>
          </a:p>
          <a:p>
            <a:pPr marL="342900" indent="-342900"/>
            <a:r>
              <a:rPr lang="en-US" sz="2800" dirty="0" smtClean="0">
                <a:latin typeface="Times New Roman" pitchFamily="18" charset="0"/>
                <a:cs typeface="Times New Roman" pitchFamily="18" charset="0"/>
              </a:rPr>
              <a:t>			(a)   $4 a day</a:t>
            </a:r>
          </a:p>
          <a:p>
            <a:pPr marL="342900" indent="-342900"/>
            <a:endParaRPr lang="en-US" sz="2800" dirty="0" smtClean="0">
              <a:latin typeface="Times New Roman" pitchFamily="18" charset="0"/>
              <a:cs typeface="Times New Roman" pitchFamily="18" charset="0"/>
            </a:endParaRPr>
          </a:p>
          <a:p>
            <a:pPr marL="342900" indent="-342900"/>
            <a:r>
              <a:rPr lang="en-US" sz="2800" dirty="0" smtClean="0">
                <a:latin typeface="Times New Roman" pitchFamily="18" charset="0"/>
                <a:cs typeface="Times New Roman" pitchFamily="18" charset="0"/>
              </a:rPr>
              <a:t>			(b)  5% a day</a:t>
            </a:r>
            <a:endParaRPr lang="en-US" sz="28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00600" y="6492875"/>
            <a:ext cx="4343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2286000" y="2321005"/>
            <a:ext cx="4572000" cy="2215991"/>
          </a:xfrm>
          <a:prstGeom prst="rect">
            <a:avLst/>
          </a:prstGeom>
        </p:spPr>
        <p:txBody>
          <a:bodyPr>
            <a:spAutoFit/>
          </a:bodyPr>
          <a:lstStyle/>
          <a:p>
            <a:pPr algn="ctr"/>
            <a:r>
              <a:rPr lang="en-US" sz="3600" b="1" dirty="0" smtClean="0">
                <a:solidFill>
                  <a:schemeClr val="tx2"/>
                </a:solidFill>
              </a:rPr>
              <a:t>Section 1.6</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The Natural Logarithm</a:t>
            </a:r>
            <a:endParaRPr lang="en-US" sz="4400"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28600" y="152400"/>
            <a:ext cx="8686800" cy="1600200"/>
          </a:xfrm>
          <a:prstGeom prst="rect">
            <a:avLst/>
          </a:prstGeom>
        </p:spPr>
      </p:pic>
      <p:pic>
        <p:nvPicPr>
          <p:cNvPr id="4" name="Picture 5"/>
          <p:cNvPicPr>
            <a:picLocks noChangeAspect="1" noChangeArrowheads="1"/>
          </p:cNvPicPr>
          <p:nvPr/>
        </p:nvPicPr>
        <p:blipFill>
          <a:blip r:embed="rId3" cstate="print"/>
          <a:srcRect/>
          <a:stretch>
            <a:fillRect/>
          </a:stretch>
        </p:blipFill>
        <p:spPr>
          <a:xfrm>
            <a:off x="304800" y="1752601"/>
            <a:ext cx="8534400" cy="3809999"/>
          </a:xfrm>
          <a:prstGeom prst="rect">
            <a:avLst/>
          </a:prstGeom>
          <a:noFill/>
        </p:spPr>
      </p:pic>
      <p:sp>
        <p:nvSpPr>
          <p:cNvPr id="5" name="Rectangle 4"/>
          <p:cNvSpPr/>
          <p:nvPr/>
        </p:nvSpPr>
        <p:spPr>
          <a:xfrm>
            <a:off x="1213773" y="5638800"/>
            <a:ext cx="6716454" cy="400110"/>
          </a:xfrm>
          <a:prstGeom prst="rect">
            <a:avLst/>
          </a:prstGeom>
        </p:spPr>
        <p:txBody>
          <a:bodyPr wrap="none">
            <a:spAutoFit/>
          </a:bodyPr>
          <a:lstStyle/>
          <a:p>
            <a:pPr>
              <a:spcBef>
                <a:spcPct val="50000"/>
              </a:spcBef>
            </a:pPr>
            <a:r>
              <a:rPr lang="en-US" sz="2000" b="1" dirty="0" smtClean="0"/>
              <a:t>Figure 1.63:  </a:t>
            </a:r>
            <a:r>
              <a:rPr lang="en-US" sz="2000" dirty="0" smtClean="0"/>
              <a:t>The natural logarithm function climbs very slowly.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463550" y="2575719"/>
            <a:ext cx="8216900" cy="17065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76200" y="2127250"/>
            <a:ext cx="8991600" cy="26035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76800" y="6492875"/>
            <a:ext cx="4267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2286000" y="2321005"/>
            <a:ext cx="4572000" cy="2215991"/>
          </a:xfrm>
          <a:prstGeom prst="rect">
            <a:avLst/>
          </a:prstGeom>
        </p:spPr>
        <p:txBody>
          <a:bodyPr>
            <a:spAutoFit/>
          </a:bodyPr>
          <a:lstStyle/>
          <a:p>
            <a:pPr algn="ctr"/>
            <a:r>
              <a:rPr lang="en-US" sz="3600" b="1" dirty="0" smtClean="0">
                <a:solidFill>
                  <a:schemeClr val="tx2"/>
                </a:solidFill>
              </a:rPr>
              <a:t>Section 1.7</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Exponential Growth and Decay</a:t>
            </a:r>
            <a:endParaRPr lang="en-US" sz="4400" dirty="0">
              <a:solidFill>
                <a:schemeClr val="tx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648200" y="6492875"/>
            <a:ext cx="4495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190500" y="381000"/>
            <a:ext cx="8763000" cy="1631950"/>
          </a:xfrm>
          <a:prstGeom prst="rect">
            <a:avLst/>
          </a:prstGeom>
        </p:spPr>
      </p:pic>
      <p:sp>
        <p:nvSpPr>
          <p:cNvPr id="4" name="Rectangle 3"/>
          <p:cNvSpPr/>
          <p:nvPr/>
        </p:nvSpPr>
        <p:spPr>
          <a:xfrm>
            <a:off x="304800" y="2209800"/>
            <a:ext cx="8534400" cy="2400657"/>
          </a:xfrm>
          <a:prstGeom prst="rect">
            <a:avLst/>
          </a:prstGeom>
        </p:spPr>
        <p:txBody>
          <a:bodyPr wrap="square">
            <a:spAutoFit/>
          </a:bodyPr>
          <a:lstStyle/>
          <a:p>
            <a:pPr>
              <a:lnSpc>
                <a:spcPts val="3000"/>
              </a:lnSpc>
            </a:pPr>
            <a:r>
              <a:rPr lang="en-US" sz="2800" b="1" dirty="0" smtClean="0"/>
              <a:t>Problem 2</a:t>
            </a:r>
            <a:endParaRPr lang="en-US" b="1" dirty="0" smtClean="0"/>
          </a:p>
          <a:p>
            <a:pPr>
              <a:lnSpc>
                <a:spcPts val="3000"/>
              </a:lnSpc>
            </a:pPr>
            <a:endParaRPr lang="en-US" sz="2400" dirty="0" smtClean="0">
              <a:latin typeface="Times New Roman" pitchFamily="18" charset="0"/>
              <a:cs typeface="Times New Roman" pitchFamily="18" charset="0"/>
            </a:endParaRPr>
          </a:p>
          <a:p>
            <a:pPr>
              <a:lnSpc>
                <a:spcPts val="3000"/>
              </a:lnSpc>
            </a:pPr>
            <a:r>
              <a:rPr lang="en-US" sz="2200" dirty="0" smtClean="0">
                <a:latin typeface="Times New Roman" pitchFamily="18" charset="0"/>
                <a:cs typeface="Times New Roman" pitchFamily="18" charset="0"/>
              </a:rPr>
              <a:t>The half-life of nicotine in the blood is 2 hours. A person absorbs  0.4 mg of nicotine by smoking a cigarette. Fill in the following table with the amount of nicotine remaining in the blood after </a:t>
            </a:r>
            <a:r>
              <a:rPr lang="en-US" sz="2200" i="1" dirty="0" smtClean="0">
                <a:latin typeface="Times New Roman" pitchFamily="18" charset="0"/>
                <a:cs typeface="Times New Roman" pitchFamily="18" charset="0"/>
              </a:rPr>
              <a:t>t</a:t>
            </a:r>
            <a:r>
              <a:rPr lang="en-US" sz="2200" dirty="0" smtClean="0">
                <a:latin typeface="Times New Roman" pitchFamily="18" charset="0"/>
                <a:cs typeface="Times New Roman" pitchFamily="18" charset="0"/>
              </a:rPr>
              <a:t> hours. Estimate the length of time until the amount of nicotine is reduced to 0.04 mg.</a:t>
            </a:r>
            <a:endParaRPr lang="en-US" sz="2200" dirty="0">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409700" y="4953000"/>
          <a:ext cx="6324600" cy="853440"/>
        </p:xfrm>
        <a:graphic>
          <a:graphicData uri="http://schemas.openxmlformats.org/drawingml/2006/table">
            <a:tbl>
              <a:tblPr firstRow="1" bandRow="1">
                <a:tableStyleId>{5C22544A-7EE6-4342-B048-85BDC9FD1C3A}</a:tableStyleId>
              </a:tblPr>
              <a:tblGrid>
                <a:gridCol w="1752600"/>
                <a:gridCol w="762000"/>
                <a:gridCol w="762000"/>
                <a:gridCol w="762000"/>
                <a:gridCol w="762000"/>
                <a:gridCol w="762000"/>
                <a:gridCol w="762000"/>
              </a:tblGrid>
              <a:tr h="370840">
                <a:tc>
                  <a:txBody>
                    <a:bodyPr/>
                    <a:lstStyle/>
                    <a:p>
                      <a:r>
                        <a:rPr lang="en-US" sz="2200" b="0" i="1" dirty="0" smtClean="0"/>
                        <a:t>t</a:t>
                      </a:r>
                      <a:r>
                        <a:rPr lang="en-US" sz="2200" b="0" i="1" baseline="0" dirty="0" smtClean="0"/>
                        <a:t> </a:t>
                      </a:r>
                      <a:r>
                        <a:rPr lang="en-US" sz="2200" b="0" i="0" baseline="0" dirty="0" smtClean="0"/>
                        <a:t>(hours)</a:t>
                      </a:r>
                      <a:endParaRPr lang="en-US" sz="2200" b="0" i="1" dirty="0"/>
                    </a:p>
                  </a:txBody>
                  <a:tcPr/>
                </a:tc>
                <a:tc>
                  <a:txBody>
                    <a:bodyPr/>
                    <a:lstStyle/>
                    <a:p>
                      <a:pPr algn="ctr"/>
                      <a:r>
                        <a:rPr lang="en-US" sz="2200" dirty="0" smtClean="0"/>
                        <a:t>0</a:t>
                      </a:r>
                      <a:endParaRPr lang="en-US" sz="2200" dirty="0"/>
                    </a:p>
                  </a:txBody>
                  <a:tcPr/>
                </a:tc>
                <a:tc>
                  <a:txBody>
                    <a:bodyPr/>
                    <a:lstStyle/>
                    <a:p>
                      <a:pPr algn="ctr"/>
                      <a:r>
                        <a:rPr lang="en-US" sz="2200" dirty="0" smtClean="0"/>
                        <a:t>2</a:t>
                      </a:r>
                      <a:endParaRPr lang="en-US" sz="2200" dirty="0"/>
                    </a:p>
                  </a:txBody>
                  <a:tcPr/>
                </a:tc>
                <a:tc>
                  <a:txBody>
                    <a:bodyPr/>
                    <a:lstStyle/>
                    <a:p>
                      <a:pPr algn="ctr"/>
                      <a:r>
                        <a:rPr lang="en-US" sz="2200" dirty="0" smtClean="0"/>
                        <a:t>4</a:t>
                      </a:r>
                      <a:endParaRPr lang="en-US" sz="2200" dirty="0"/>
                    </a:p>
                  </a:txBody>
                  <a:tcPr/>
                </a:tc>
                <a:tc>
                  <a:txBody>
                    <a:bodyPr/>
                    <a:lstStyle/>
                    <a:p>
                      <a:pPr algn="ctr"/>
                      <a:r>
                        <a:rPr lang="en-US" sz="2200" dirty="0" smtClean="0"/>
                        <a:t>6</a:t>
                      </a:r>
                      <a:endParaRPr lang="en-US" sz="2200" dirty="0"/>
                    </a:p>
                  </a:txBody>
                  <a:tcPr/>
                </a:tc>
                <a:tc>
                  <a:txBody>
                    <a:bodyPr/>
                    <a:lstStyle/>
                    <a:p>
                      <a:pPr algn="ctr"/>
                      <a:r>
                        <a:rPr lang="en-US" sz="2200" dirty="0" smtClean="0"/>
                        <a:t>8</a:t>
                      </a:r>
                      <a:endParaRPr lang="en-US" sz="2200" dirty="0"/>
                    </a:p>
                  </a:txBody>
                  <a:tcPr/>
                </a:tc>
                <a:tc>
                  <a:txBody>
                    <a:bodyPr/>
                    <a:lstStyle/>
                    <a:p>
                      <a:pPr algn="ctr"/>
                      <a:r>
                        <a:rPr lang="en-US" sz="2200" dirty="0" smtClean="0"/>
                        <a:t>10</a:t>
                      </a:r>
                      <a:endParaRPr lang="en-US" sz="2200" dirty="0"/>
                    </a:p>
                  </a:txBody>
                  <a:tcPr/>
                </a:tc>
              </a:tr>
              <a:tr h="370840">
                <a:tc>
                  <a:txBody>
                    <a:bodyPr/>
                    <a:lstStyle/>
                    <a:p>
                      <a:r>
                        <a:rPr lang="en-US" sz="2200" dirty="0" smtClean="0"/>
                        <a:t>Nicotine (mg)</a:t>
                      </a:r>
                      <a:endParaRPr lang="en-US" sz="2200" dirty="0"/>
                    </a:p>
                  </a:txBody>
                  <a:tcPr/>
                </a:tc>
                <a:tc>
                  <a:txBody>
                    <a:bodyPr/>
                    <a:lstStyle/>
                    <a:p>
                      <a:pPr algn="ctr"/>
                      <a:r>
                        <a:rPr lang="en-US" sz="2200" dirty="0" smtClean="0"/>
                        <a:t>0.4</a:t>
                      </a:r>
                      <a:endParaRPr lang="en-US" sz="2200" dirty="0"/>
                    </a:p>
                  </a:txBody>
                  <a:tcPr/>
                </a:tc>
                <a:tc>
                  <a:txBody>
                    <a:bodyPr/>
                    <a:lstStyle/>
                    <a:p>
                      <a:pPr algn="ctr"/>
                      <a:endParaRPr lang="en-US" sz="2200" dirty="0"/>
                    </a:p>
                  </a:txBody>
                  <a:tcPr/>
                </a:tc>
                <a:tc>
                  <a:txBody>
                    <a:bodyPr/>
                    <a:lstStyle/>
                    <a:p>
                      <a:pPr algn="ctr"/>
                      <a:endParaRPr lang="en-US" sz="2200" dirty="0"/>
                    </a:p>
                  </a:txBody>
                  <a:tcPr/>
                </a:tc>
                <a:tc>
                  <a:txBody>
                    <a:bodyPr/>
                    <a:lstStyle/>
                    <a:p>
                      <a:pPr algn="ctr"/>
                      <a:endParaRPr lang="en-US" sz="2200" dirty="0"/>
                    </a:p>
                  </a:txBody>
                  <a:tcPr/>
                </a:tc>
                <a:tc>
                  <a:txBody>
                    <a:bodyPr/>
                    <a:lstStyle/>
                    <a:p>
                      <a:pPr algn="ctr"/>
                      <a:endParaRPr lang="en-US" sz="2200" dirty="0"/>
                    </a:p>
                  </a:txBody>
                  <a:tcPr/>
                </a:tc>
                <a:tc>
                  <a:txBody>
                    <a:bodyPr/>
                    <a:lstStyle/>
                    <a:p>
                      <a:pPr algn="ctr"/>
                      <a:endParaRPr lang="en-US" sz="22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76200" y="609600"/>
            <a:ext cx="8991600" cy="1760538"/>
          </a:xfrm>
          <a:prstGeom prst="rect">
            <a:avLst/>
          </a:prstGeom>
        </p:spPr>
      </p:pic>
      <p:sp>
        <p:nvSpPr>
          <p:cNvPr id="5" name="TextBox 4"/>
          <p:cNvSpPr txBox="1"/>
          <p:nvPr/>
        </p:nvSpPr>
        <p:spPr>
          <a:xfrm>
            <a:off x="228600" y="2667000"/>
            <a:ext cx="8686800" cy="3046988"/>
          </a:xfrm>
          <a:prstGeom prst="rect">
            <a:avLst/>
          </a:prstGeom>
          <a:noFill/>
        </p:spPr>
        <p:txBody>
          <a:bodyPr wrap="square" rtlCol="0">
            <a:spAutoFit/>
          </a:bodyPr>
          <a:lstStyle/>
          <a:p>
            <a:r>
              <a:rPr lang="en-US" sz="2400" b="1" dirty="0" smtClean="0"/>
              <a:t>Problem 6</a:t>
            </a:r>
          </a:p>
          <a:p>
            <a:endParaRPr lang="en-US" dirty="0" smtClean="0"/>
          </a:p>
          <a:p>
            <a:pPr>
              <a:lnSpc>
                <a:spcPts val="3000"/>
              </a:lnSpc>
            </a:pPr>
            <a:r>
              <a:rPr lang="en-US" sz="2000" dirty="0" smtClean="0">
                <a:latin typeface="Times New Roman" pitchFamily="18" charset="0"/>
                <a:cs typeface="Times New Roman" pitchFamily="18" charset="0"/>
              </a:rPr>
              <a:t>Suppose $1000 is invested in an account paying interest at a rate of 5.5% per year. How much is in the account after 8 years if the interest is compounded </a:t>
            </a:r>
          </a:p>
          <a:p>
            <a:pPr>
              <a:lnSpc>
                <a:spcPts val="3000"/>
              </a:lnSpc>
            </a:pPr>
            <a:endParaRPr lang="en-US" sz="2000" dirty="0" smtClean="0">
              <a:latin typeface="Times New Roman" pitchFamily="18" charset="0"/>
              <a:cs typeface="Times New Roman" pitchFamily="18" charset="0"/>
            </a:endParaRPr>
          </a:p>
          <a:p>
            <a:pPr marL="342900" indent="-342900">
              <a:lnSpc>
                <a:spcPts val="3000"/>
              </a:lnSpc>
              <a:buAutoNum type="alphaLcParenBoth"/>
            </a:pPr>
            <a:r>
              <a:rPr lang="en-US" sz="2000" dirty="0" smtClean="0">
                <a:latin typeface="Times New Roman" pitchFamily="18" charset="0"/>
                <a:cs typeface="Times New Roman" pitchFamily="18" charset="0"/>
              </a:rPr>
              <a:t>  Annually?</a:t>
            </a:r>
          </a:p>
          <a:p>
            <a:pPr marL="342900" indent="-342900">
              <a:lnSpc>
                <a:spcPts val="3000"/>
              </a:lnSpc>
              <a:buAutoNum type="alphaLcParenBoth"/>
            </a:pPr>
            <a:endParaRPr lang="en-US" sz="2000" dirty="0" smtClean="0">
              <a:latin typeface="Times New Roman" pitchFamily="18" charset="0"/>
              <a:cs typeface="Times New Roman" pitchFamily="18" charset="0"/>
            </a:endParaRPr>
          </a:p>
          <a:p>
            <a:pPr marL="342900" indent="-342900">
              <a:lnSpc>
                <a:spcPts val="3000"/>
              </a:lnSpc>
              <a:buAutoNum type="alphaLcParenBoth"/>
            </a:pPr>
            <a:r>
              <a:rPr lang="en-US" sz="2000" dirty="0" smtClean="0">
                <a:latin typeface="Times New Roman" pitchFamily="18" charset="0"/>
                <a:cs typeface="Times New Roman" pitchFamily="18" charset="0"/>
              </a:rPr>
              <a:t>  Continuously?</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152400" y="304800"/>
            <a:ext cx="8839200" cy="1966913"/>
          </a:xfrm>
          <a:prstGeom prst="rect">
            <a:avLst/>
          </a:prstGeom>
        </p:spPr>
      </p:pic>
      <p:pic>
        <p:nvPicPr>
          <p:cNvPr id="4" name="Picture 8"/>
          <p:cNvPicPr>
            <a:picLocks noChangeAspect="1" noChangeArrowheads="1"/>
          </p:cNvPicPr>
          <p:nvPr/>
        </p:nvPicPr>
        <p:blipFill>
          <a:blip r:embed="rId3" cstate="print"/>
          <a:srcRect/>
          <a:stretch>
            <a:fillRect/>
          </a:stretch>
        </p:blipFill>
        <p:spPr>
          <a:xfrm>
            <a:off x="228600" y="2455863"/>
            <a:ext cx="8686800" cy="3411537"/>
          </a:xfrm>
          <a:prstGeom prst="rect">
            <a:avLst/>
          </a:prstGeom>
          <a:noFill/>
          <a:ln w="38100">
            <a:solidFill>
              <a:schemeClr val="hlink"/>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76800" y="6492875"/>
            <a:ext cx="4267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2286000" y="2321005"/>
            <a:ext cx="4572000" cy="2215991"/>
          </a:xfrm>
          <a:prstGeom prst="rect">
            <a:avLst/>
          </a:prstGeom>
        </p:spPr>
        <p:txBody>
          <a:bodyPr>
            <a:spAutoFit/>
          </a:bodyPr>
          <a:lstStyle/>
          <a:p>
            <a:pPr algn="ctr"/>
            <a:r>
              <a:rPr lang="en-US" sz="3600" b="1" dirty="0" smtClean="0">
                <a:solidFill>
                  <a:schemeClr val="tx2"/>
                </a:solidFill>
              </a:rPr>
              <a:t>Section 1.8</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New Functions From Old</a:t>
            </a:r>
            <a:endParaRPr lang="en-US" sz="4400" dirty="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66700" y="228600"/>
            <a:ext cx="8610600" cy="1773238"/>
          </a:xfrm>
          <a:prstGeom prst="rect">
            <a:avLst/>
          </a:prstGeom>
          <a:ln/>
        </p:spPr>
      </p:pic>
      <p:pic>
        <p:nvPicPr>
          <p:cNvPr id="4" name="Picture 5"/>
          <p:cNvPicPr>
            <a:picLocks noChangeAspect="1" noChangeArrowheads="1"/>
          </p:cNvPicPr>
          <p:nvPr/>
        </p:nvPicPr>
        <p:blipFill>
          <a:blip r:embed="rId3" cstate="print"/>
          <a:srcRect/>
          <a:stretch>
            <a:fillRect/>
          </a:stretch>
        </p:blipFill>
        <p:spPr>
          <a:xfrm>
            <a:off x="1695450" y="2057400"/>
            <a:ext cx="5753100" cy="3563531"/>
          </a:xfrm>
          <a:prstGeom prst="rect">
            <a:avLst/>
          </a:prstGeom>
          <a:noFill/>
          <a:ln/>
        </p:spPr>
      </p:pic>
      <p:sp>
        <p:nvSpPr>
          <p:cNvPr id="8" name="Rectangle 7"/>
          <p:cNvSpPr/>
          <p:nvPr/>
        </p:nvSpPr>
        <p:spPr>
          <a:xfrm>
            <a:off x="1691725" y="5638800"/>
            <a:ext cx="5760551" cy="369332"/>
          </a:xfrm>
          <a:prstGeom prst="rect">
            <a:avLst/>
          </a:prstGeom>
        </p:spPr>
        <p:txBody>
          <a:bodyPr wrap="none">
            <a:spAutoFit/>
          </a:bodyPr>
          <a:lstStyle/>
          <a:p>
            <a:pPr lvl="0">
              <a:spcBef>
                <a:spcPct val="50000"/>
              </a:spcBef>
            </a:pPr>
            <a:r>
              <a:rPr lang="en-US" b="1" dirty="0">
                <a:solidFill>
                  <a:prstClr val="black"/>
                </a:solidFill>
              </a:rPr>
              <a:t>Figure </a:t>
            </a:r>
            <a:r>
              <a:rPr lang="en-US" b="1" dirty="0" smtClean="0">
                <a:solidFill>
                  <a:prstClr val="black"/>
                </a:solidFill>
              </a:rPr>
              <a:t>1.3</a:t>
            </a:r>
            <a:r>
              <a:rPr lang="en-US" dirty="0" smtClean="0">
                <a:solidFill>
                  <a:prstClr val="black"/>
                </a:solidFill>
              </a:rPr>
              <a:t>:  Cricket chirp rate as a function of temperature</a:t>
            </a:r>
            <a:endParaRPr lang="en-US" dirty="0">
              <a:solidFill>
                <a:prstClr val="blac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txBox="1">
            <a:spLocks noChangeArrowheads="1"/>
          </p:cNvSpPr>
          <p:nvPr/>
        </p:nvSpPr>
        <p:spPr>
          <a:xfrm>
            <a:off x="304800" y="258763"/>
            <a:ext cx="8229600" cy="73183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tx1"/>
                </a:solidFill>
                <a:effectLst/>
                <a:uLnTx/>
                <a:uFillTx/>
                <a:latin typeface="+mj-lt"/>
                <a:ea typeface="+mj-ea"/>
                <a:cs typeface="+mj-cs"/>
              </a:rPr>
              <a:t>Example 1</a:t>
            </a:r>
            <a:endParaRPr kumimoji="0" lang="en-US" sz="18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 name="Picture 4"/>
          <p:cNvPicPr>
            <a:picLocks noChangeAspect="1" noChangeArrowheads="1"/>
          </p:cNvPicPr>
          <p:nvPr/>
        </p:nvPicPr>
        <p:blipFill>
          <a:blip r:embed="rId2" cstate="print"/>
          <a:srcRect l="13040"/>
          <a:stretch>
            <a:fillRect/>
          </a:stretch>
        </p:blipFill>
        <p:spPr>
          <a:xfrm>
            <a:off x="152400" y="936625"/>
            <a:ext cx="8839200" cy="1044575"/>
          </a:xfrm>
          <a:prstGeom prst="rect">
            <a:avLst/>
          </a:prstGeom>
        </p:spPr>
      </p:pic>
      <p:sp>
        <p:nvSpPr>
          <p:cNvPr id="6" name="Rectangle 5"/>
          <p:cNvSpPr/>
          <p:nvPr/>
        </p:nvSpPr>
        <p:spPr>
          <a:xfrm>
            <a:off x="457200" y="2209800"/>
            <a:ext cx="1071127" cy="400110"/>
          </a:xfrm>
          <a:prstGeom prst="rect">
            <a:avLst/>
          </a:prstGeom>
        </p:spPr>
        <p:txBody>
          <a:bodyPr wrap="none">
            <a:spAutoFit/>
          </a:bodyPr>
          <a:lstStyle/>
          <a:p>
            <a:pPr>
              <a:spcBef>
                <a:spcPct val="50000"/>
              </a:spcBef>
            </a:pPr>
            <a:r>
              <a:rPr lang="en-US" sz="2000" b="1" dirty="0" smtClean="0"/>
              <a:t>Solution</a:t>
            </a:r>
            <a:endParaRPr lang="en-US" sz="2000" b="1" dirty="0"/>
          </a:p>
        </p:txBody>
      </p:sp>
      <p:sp>
        <p:nvSpPr>
          <p:cNvPr id="7" name="Line 20"/>
          <p:cNvSpPr>
            <a:spLocks noChangeShapeType="1"/>
          </p:cNvSpPr>
          <p:nvPr/>
        </p:nvSpPr>
        <p:spPr bwMode="auto">
          <a:xfrm>
            <a:off x="152400" y="2667000"/>
            <a:ext cx="2895600" cy="0"/>
          </a:xfrm>
          <a:prstGeom prst="line">
            <a:avLst/>
          </a:prstGeom>
          <a:noFill/>
          <a:ln w="3175">
            <a:solidFill>
              <a:srgbClr val="33CCFF"/>
            </a:solidFill>
            <a:round/>
            <a:headEnd/>
            <a:tailEnd/>
          </a:ln>
        </p:spPr>
        <p:txBody>
          <a:bodyPr/>
          <a:lstStyle/>
          <a:p>
            <a:endParaRPr lang="en-US"/>
          </a:p>
        </p:txBody>
      </p:sp>
      <p:pic>
        <p:nvPicPr>
          <p:cNvPr id="8" name="Picture 8"/>
          <p:cNvPicPr>
            <a:picLocks noChangeAspect="1" noChangeArrowheads="1"/>
          </p:cNvPicPr>
          <p:nvPr/>
        </p:nvPicPr>
        <p:blipFill>
          <a:blip r:embed="rId3" cstate="print"/>
          <a:srcRect/>
          <a:stretch>
            <a:fillRect/>
          </a:stretch>
        </p:blipFill>
        <p:spPr>
          <a:xfrm>
            <a:off x="228600" y="2895600"/>
            <a:ext cx="6629400" cy="382588"/>
          </a:xfrm>
          <a:prstGeom prst="rect">
            <a:avLst/>
          </a:prstGeom>
        </p:spPr>
      </p:pic>
      <p:pic>
        <p:nvPicPr>
          <p:cNvPr id="9" name="Picture 9"/>
          <p:cNvPicPr>
            <a:picLocks noChangeAspect="1" noChangeArrowheads="1"/>
          </p:cNvPicPr>
          <p:nvPr/>
        </p:nvPicPr>
        <p:blipFill>
          <a:blip r:embed="rId4" cstate="print"/>
          <a:srcRect/>
          <a:stretch>
            <a:fillRect/>
          </a:stretch>
        </p:blipFill>
        <p:spPr>
          <a:xfrm>
            <a:off x="228600" y="3352800"/>
            <a:ext cx="6400800" cy="338138"/>
          </a:xfrm>
          <a:prstGeom prst="rect">
            <a:avLst/>
          </a:prstGeom>
          <a:noFill/>
        </p:spPr>
      </p:pic>
      <p:pic>
        <p:nvPicPr>
          <p:cNvPr id="10" name="Picture 11"/>
          <p:cNvPicPr>
            <a:picLocks noChangeAspect="1" noChangeArrowheads="1"/>
          </p:cNvPicPr>
          <p:nvPr/>
        </p:nvPicPr>
        <p:blipFill>
          <a:blip r:embed="rId5" cstate="print"/>
          <a:srcRect/>
          <a:stretch>
            <a:fillRect/>
          </a:stretch>
        </p:blipFill>
        <p:spPr>
          <a:xfrm>
            <a:off x="228600" y="3810000"/>
            <a:ext cx="6477000" cy="314325"/>
          </a:xfrm>
          <a:prstGeom prst="rect">
            <a:avLst/>
          </a:prstGeom>
          <a:noFill/>
        </p:spPr>
      </p:pic>
      <p:pic>
        <p:nvPicPr>
          <p:cNvPr id="11" name="Picture 14"/>
          <p:cNvPicPr>
            <a:picLocks noChangeAspect="1" noChangeArrowheads="1"/>
          </p:cNvPicPr>
          <p:nvPr/>
        </p:nvPicPr>
        <p:blipFill>
          <a:blip r:embed="rId6" cstate="print"/>
          <a:srcRect/>
          <a:stretch>
            <a:fillRect/>
          </a:stretch>
        </p:blipFill>
        <p:spPr bwMode="auto">
          <a:xfrm>
            <a:off x="228600" y="4267200"/>
            <a:ext cx="8782050" cy="314325"/>
          </a:xfrm>
          <a:prstGeom prst="rect">
            <a:avLst/>
          </a:prstGeom>
          <a:noFill/>
          <a:ln w="9525">
            <a:noFill/>
            <a:miter lim="800000"/>
            <a:headEnd/>
            <a:tailEnd/>
          </a:ln>
        </p:spPr>
      </p:pic>
      <p:pic>
        <p:nvPicPr>
          <p:cNvPr id="12" name="Picture 16"/>
          <p:cNvPicPr>
            <a:picLocks noChangeAspect="1" noChangeArrowheads="1"/>
          </p:cNvPicPr>
          <p:nvPr/>
        </p:nvPicPr>
        <p:blipFill>
          <a:blip r:embed="rId7" cstate="print"/>
          <a:srcRect/>
          <a:stretch>
            <a:fillRect/>
          </a:stretch>
        </p:blipFill>
        <p:spPr bwMode="auto">
          <a:xfrm>
            <a:off x="228600" y="4724400"/>
            <a:ext cx="8229600" cy="371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par>
                                <p:cTn id="18" presetID="9"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1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152400" y="533400"/>
            <a:ext cx="1581881" cy="430887"/>
          </a:xfrm>
          <a:prstGeom prst="rect">
            <a:avLst/>
          </a:prstGeom>
        </p:spPr>
        <p:txBody>
          <a:bodyPr wrap="square">
            <a:spAutoFit/>
          </a:bodyPr>
          <a:lstStyle/>
          <a:p>
            <a:r>
              <a:rPr lang="en-US" sz="2200" b="1" dirty="0" smtClean="0"/>
              <a:t>Example 2</a:t>
            </a:r>
            <a:endParaRPr lang="en-US" sz="2200" dirty="0"/>
          </a:p>
        </p:txBody>
      </p:sp>
      <p:pic>
        <p:nvPicPr>
          <p:cNvPr id="5" name="Picture 14"/>
          <p:cNvPicPr>
            <a:picLocks noChangeAspect="1" noChangeArrowheads="1"/>
          </p:cNvPicPr>
          <p:nvPr/>
        </p:nvPicPr>
        <p:blipFill>
          <a:blip r:embed="rId2" cstate="print"/>
          <a:srcRect/>
          <a:stretch>
            <a:fillRect/>
          </a:stretch>
        </p:blipFill>
        <p:spPr>
          <a:xfrm>
            <a:off x="228600" y="3505200"/>
            <a:ext cx="8153400" cy="317500"/>
          </a:xfrm>
          <a:prstGeom prst="rect">
            <a:avLst/>
          </a:prstGeom>
        </p:spPr>
      </p:pic>
      <p:pic>
        <p:nvPicPr>
          <p:cNvPr id="6" name="Picture 11"/>
          <p:cNvPicPr>
            <a:picLocks noChangeAspect="1" noChangeArrowheads="1"/>
          </p:cNvPicPr>
          <p:nvPr/>
        </p:nvPicPr>
        <p:blipFill>
          <a:blip r:embed="rId3" cstate="print"/>
          <a:srcRect/>
          <a:stretch>
            <a:fillRect/>
          </a:stretch>
        </p:blipFill>
        <p:spPr>
          <a:xfrm>
            <a:off x="152400" y="2514600"/>
            <a:ext cx="8305800" cy="333375"/>
          </a:xfrm>
          <a:prstGeom prst="rect">
            <a:avLst/>
          </a:prstGeom>
          <a:noFill/>
        </p:spPr>
      </p:pic>
      <p:sp>
        <p:nvSpPr>
          <p:cNvPr id="9" name="TextBox 8"/>
          <p:cNvSpPr txBox="1"/>
          <p:nvPr/>
        </p:nvSpPr>
        <p:spPr>
          <a:xfrm>
            <a:off x="685800" y="1295400"/>
            <a:ext cx="708410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If </a:t>
            </a:r>
            <a:r>
              <a:rPr lang="en-US" i="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e</a:t>
            </a:r>
            <a:r>
              <a:rPr lang="en-US" i="1" baseline="30000"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and g(</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5</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+ 1, find 	(a)   </a:t>
            </a:r>
            <a:r>
              <a:rPr lang="en-US" i="1" dirty="0" smtClean="0">
                <a:latin typeface="Times New Roman" pitchFamily="18" charset="0"/>
                <a:cs typeface="Times New Roman" pitchFamily="18" charset="0"/>
              </a:rPr>
              <a:t> 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g</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 	(b)    g(</a:t>
            </a:r>
            <a:r>
              <a:rPr lang="en-US" i="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19600" y="6492875"/>
            <a:ext cx="4724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5"/>
          <p:cNvPicPr>
            <a:picLocks noChangeAspect="1" noChangeArrowheads="1"/>
          </p:cNvPicPr>
          <p:nvPr/>
        </p:nvPicPr>
        <p:blipFill>
          <a:blip r:embed="rId2" cstate="print"/>
          <a:srcRect/>
          <a:stretch>
            <a:fillRect/>
          </a:stretch>
        </p:blipFill>
        <p:spPr>
          <a:xfrm>
            <a:off x="152400" y="381000"/>
            <a:ext cx="8839200" cy="1403350"/>
          </a:xfrm>
          <a:prstGeom prst="rect">
            <a:avLst/>
          </a:prstGeom>
        </p:spPr>
      </p:pic>
      <p:sp>
        <p:nvSpPr>
          <p:cNvPr id="5" name="Rectangle 4"/>
          <p:cNvSpPr/>
          <p:nvPr/>
        </p:nvSpPr>
        <p:spPr>
          <a:xfrm>
            <a:off x="609600" y="4876800"/>
            <a:ext cx="2557816" cy="369332"/>
          </a:xfrm>
          <a:prstGeom prst="rect">
            <a:avLst/>
          </a:prstGeom>
        </p:spPr>
        <p:txBody>
          <a:bodyPr wrap="none">
            <a:spAutoFit/>
          </a:bodyPr>
          <a:lstStyle/>
          <a:p>
            <a:pPr>
              <a:spcBef>
                <a:spcPct val="50000"/>
              </a:spcBef>
            </a:pPr>
            <a:r>
              <a:rPr lang="en-US" b="1" dirty="0" smtClean="0"/>
              <a:t>Figure 1.69</a:t>
            </a:r>
            <a:r>
              <a:rPr lang="en-US" dirty="0" smtClean="0"/>
              <a:t>: Graph of </a:t>
            </a:r>
            <a:r>
              <a:rPr lang="en-US" i="1" dirty="0" smtClean="0"/>
              <a:t>f</a:t>
            </a:r>
            <a:r>
              <a:rPr lang="en-US" dirty="0" smtClean="0"/>
              <a:t>(</a:t>
            </a:r>
            <a:r>
              <a:rPr lang="en-US" i="1" dirty="0" smtClean="0"/>
              <a:t>p</a:t>
            </a:r>
            <a:r>
              <a:rPr lang="en-US" dirty="0" smtClean="0"/>
              <a:t>)</a:t>
            </a:r>
            <a:endParaRPr lang="en-US" b="1" dirty="0"/>
          </a:p>
        </p:txBody>
      </p:sp>
      <p:sp>
        <p:nvSpPr>
          <p:cNvPr id="6" name="Rectangle 5"/>
          <p:cNvSpPr/>
          <p:nvPr/>
        </p:nvSpPr>
        <p:spPr>
          <a:xfrm>
            <a:off x="4267200" y="4876800"/>
            <a:ext cx="4069384" cy="369332"/>
          </a:xfrm>
          <a:prstGeom prst="rect">
            <a:avLst/>
          </a:prstGeom>
        </p:spPr>
        <p:txBody>
          <a:bodyPr wrap="none">
            <a:spAutoFit/>
          </a:bodyPr>
          <a:lstStyle/>
          <a:p>
            <a:pPr>
              <a:spcBef>
                <a:spcPct val="50000"/>
              </a:spcBef>
            </a:pPr>
            <a:r>
              <a:rPr lang="en-US" b="1" dirty="0" smtClean="0"/>
              <a:t>Figure 1.70</a:t>
            </a:r>
            <a:r>
              <a:rPr lang="en-US" dirty="0" smtClean="0"/>
              <a:t>: Multiples of the function </a:t>
            </a:r>
            <a:r>
              <a:rPr lang="en-US" i="1" dirty="0" smtClean="0"/>
              <a:t>f</a:t>
            </a:r>
            <a:r>
              <a:rPr lang="en-US" dirty="0" smtClean="0"/>
              <a:t>(</a:t>
            </a:r>
            <a:r>
              <a:rPr lang="en-US" i="1" dirty="0" smtClean="0"/>
              <a:t>p</a:t>
            </a:r>
            <a:r>
              <a:rPr lang="en-US" dirty="0" smtClean="0"/>
              <a:t>)</a:t>
            </a:r>
            <a:endParaRPr lang="en-US" b="1" dirty="0"/>
          </a:p>
        </p:txBody>
      </p:sp>
      <p:pic>
        <p:nvPicPr>
          <p:cNvPr id="7" name="Picture 6" descr="HH_Applied_4e_Ch1_1.69.png"/>
          <p:cNvPicPr>
            <a:picLocks noChangeAspect="1"/>
          </p:cNvPicPr>
          <p:nvPr/>
        </p:nvPicPr>
        <p:blipFill>
          <a:blip r:embed="rId3" cstate="print"/>
          <a:stretch>
            <a:fillRect/>
          </a:stretch>
        </p:blipFill>
        <p:spPr>
          <a:xfrm>
            <a:off x="0" y="2362200"/>
            <a:ext cx="4267200" cy="2275284"/>
          </a:xfrm>
          <a:prstGeom prst="rect">
            <a:avLst/>
          </a:prstGeom>
        </p:spPr>
      </p:pic>
      <p:pic>
        <p:nvPicPr>
          <p:cNvPr id="8" name="Picture 7" descr="HH_Applied_4e_Ch1_1.70.png"/>
          <p:cNvPicPr>
            <a:picLocks noChangeAspect="1"/>
          </p:cNvPicPr>
          <p:nvPr/>
        </p:nvPicPr>
        <p:blipFill>
          <a:blip r:embed="rId4" cstate="print"/>
          <a:stretch>
            <a:fillRect/>
          </a:stretch>
        </p:blipFill>
        <p:spPr>
          <a:xfrm>
            <a:off x="4343400" y="2514600"/>
            <a:ext cx="4150306" cy="2209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H_Applied_4e_Ch1_1.72.png"/>
          <p:cNvPicPr>
            <a:picLocks noChangeAspect="1"/>
          </p:cNvPicPr>
          <p:nvPr/>
        </p:nvPicPr>
        <p:blipFill>
          <a:blip r:embed="rId2" cstate="print"/>
          <a:stretch>
            <a:fillRect/>
          </a:stretch>
        </p:blipFill>
        <p:spPr>
          <a:xfrm>
            <a:off x="4953000" y="2133600"/>
            <a:ext cx="3831824" cy="3276600"/>
          </a:xfrm>
          <a:prstGeom prst="rect">
            <a:avLst/>
          </a:prstGeom>
        </p:spPr>
      </p:pic>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3" cstate="print"/>
          <a:srcRect/>
          <a:stretch>
            <a:fillRect/>
          </a:stretch>
        </p:blipFill>
        <p:spPr>
          <a:xfrm>
            <a:off x="76200" y="228600"/>
            <a:ext cx="8839200" cy="1851025"/>
          </a:xfrm>
          <a:prstGeom prst="rect">
            <a:avLst/>
          </a:prstGeom>
        </p:spPr>
      </p:pic>
      <p:sp>
        <p:nvSpPr>
          <p:cNvPr id="10" name="TextBox 9"/>
          <p:cNvSpPr txBox="1"/>
          <p:nvPr/>
        </p:nvSpPr>
        <p:spPr>
          <a:xfrm>
            <a:off x="1219200" y="5257800"/>
            <a:ext cx="2566344" cy="369332"/>
          </a:xfrm>
          <a:prstGeom prst="rect">
            <a:avLst/>
          </a:prstGeom>
          <a:noFill/>
        </p:spPr>
        <p:txBody>
          <a:bodyPr wrap="none" rtlCol="0">
            <a:spAutoFit/>
          </a:bodyPr>
          <a:lstStyle/>
          <a:p>
            <a:r>
              <a:rPr lang="en-US" dirty="0" smtClean="0"/>
              <a:t>Figure 1.71:  Vertical shift</a:t>
            </a:r>
            <a:endParaRPr lang="en-US" dirty="0"/>
          </a:p>
        </p:txBody>
      </p:sp>
      <p:sp>
        <p:nvSpPr>
          <p:cNvPr id="11" name="TextBox 10"/>
          <p:cNvSpPr txBox="1"/>
          <p:nvPr/>
        </p:nvSpPr>
        <p:spPr>
          <a:xfrm>
            <a:off x="5105400" y="5257800"/>
            <a:ext cx="2773323" cy="369332"/>
          </a:xfrm>
          <a:prstGeom prst="rect">
            <a:avLst/>
          </a:prstGeom>
          <a:noFill/>
        </p:spPr>
        <p:txBody>
          <a:bodyPr wrap="none" rtlCol="0">
            <a:spAutoFit/>
          </a:bodyPr>
          <a:lstStyle/>
          <a:p>
            <a:r>
              <a:rPr lang="en-US" dirty="0" smtClean="0"/>
              <a:t>Figure 1.72: Horizontal shift</a:t>
            </a:r>
            <a:endParaRPr lang="en-US" dirty="0"/>
          </a:p>
        </p:txBody>
      </p:sp>
      <p:pic>
        <p:nvPicPr>
          <p:cNvPr id="8" name="Picture 7" descr="HH_Applied_4e_Ch1_1.71.png"/>
          <p:cNvPicPr>
            <a:picLocks noChangeAspect="1"/>
          </p:cNvPicPr>
          <p:nvPr/>
        </p:nvPicPr>
        <p:blipFill>
          <a:blip r:embed="rId4" cstate="print"/>
          <a:stretch>
            <a:fillRect/>
          </a:stretch>
        </p:blipFill>
        <p:spPr>
          <a:xfrm>
            <a:off x="381000" y="2057400"/>
            <a:ext cx="4076131"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Rectangle 2"/>
          <p:cNvSpPr/>
          <p:nvPr/>
        </p:nvSpPr>
        <p:spPr>
          <a:xfrm>
            <a:off x="2286000" y="1982450"/>
            <a:ext cx="4572000" cy="2893100"/>
          </a:xfrm>
          <a:prstGeom prst="rect">
            <a:avLst/>
          </a:prstGeom>
        </p:spPr>
        <p:txBody>
          <a:bodyPr>
            <a:spAutoFit/>
          </a:bodyPr>
          <a:lstStyle/>
          <a:p>
            <a:pPr algn="ctr"/>
            <a:r>
              <a:rPr lang="en-US" sz="3600" b="1" dirty="0" smtClean="0">
                <a:solidFill>
                  <a:schemeClr val="tx2"/>
                </a:solidFill>
              </a:rPr>
              <a:t>Section 1.9</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Proportionality </a:t>
            </a:r>
          </a:p>
          <a:p>
            <a:pPr algn="ctr"/>
            <a:r>
              <a:rPr lang="en-US" sz="4400" b="1" dirty="0" smtClean="0">
                <a:solidFill>
                  <a:schemeClr val="tx2"/>
                </a:solidFill>
              </a:rPr>
              <a:t>and </a:t>
            </a:r>
            <a:br>
              <a:rPr lang="en-US" sz="4400" b="1" dirty="0" smtClean="0">
                <a:solidFill>
                  <a:schemeClr val="tx2"/>
                </a:solidFill>
              </a:rPr>
            </a:br>
            <a:r>
              <a:rPr lang="en-US" sz="4400" b="1" dirty="0" smtClean="0">
                <a:solidFill>
                  <a:schemeClr val="tx2"/>
                </a:solidFill>
              </a:rPr>
              <a:t>Power Functions</a:t>
            </a:r>
            <a:endParaRPr lang="en-US" sz="4400" dirty="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362200" y="0"/>
            <a:ext cx="6248400" cy="1620838"/>
          </a:xfrm>
          <a:prstGeom prst="rect">
            <a:avLst/>
          </a:prstGeom>
        </p:spPr>
      </p:pic>
      <p:sp>
        <p:nvSpPr>
          <p:cNvPr id="5" name="Rectangle 4"/>
          <p:cNvSpPr/>
          <p:nvPr/>
        </p:nvSpPr>
        <p:spPr>
          <a:xfrm>
            <a:off x="381000" y="1143000"/>
            <a:ext cx="1277081" cy="400110"/>
          </a:xfrm>
          <a:prstGeom prst="rect">
            <a:avLst/>
          </a:prstGeom>
        </p:spPr>
        <p:txBody>
          <a:bodyPr wrap="none">
            <a:spAutoFit/>
          </a:bodyPr>
          <a:lstStyle/>
          <a:p>
            <a:pPr>
              <a:spcBef>
                <a:spcPct val="50000"/>
              </a:spcBef>
            </a:pPr>
            <a:r>
              <a:rPr lang="en-US" sz="2000" b="1" dirty="0" smtClean="0"/>
              <a:t>Example 1</a:t>
            </a:r>
            <a:endParaRPr lang="en-US" sz="2000" b="1" dirty="0"/>
          </a:p>
        </p:txBody>
      </p:sp>
      <p:pic>
        <p:nvPicPr>
          <p:cNvPr id="8" name="Picture 9"/>
          <p:cNvPicPr>
            <a:picLocks noChangeAspect="1" noChangeArrowheads="1"/>
          </p:cNvPicPr>
          <p:nvPr/>
        </p:nvPicPr>
        <p:blipFill>
          <a:blip r:embed="rId3" cstate="print"/>
          <a:srcRect/>
          <a:stretch>
            <a:fillRect/>
          </a:stretch>
        </p:blipFill>
        <p:spPr>
          <a:xfrm>
            <a:off x="381000" y="2057400"/>
            <a:ext cx="6324600" cy="298450"/>
          </a:xfrm>
          <a:prstGeom prst="rect">
            <a:avLst/>
          </a:prstGeom>
          <a:noFill/>
        </p:spPr>
      </p:pic>
      <p:pic>
        <p:nvPicPr>
          <p:cNvPr id="9" name="Picture 11"/>
          <p:cNvPicPr>
            <a:picLocks noChangeAspect="1" noChangeArrowheads="1"/>
          </p:cNvPicPr>
          <p:nvPr/>
        </p:nvPicPr>
        <p:blipFill>
          <a:blip r:embed="rId4" cstate="print"/>
          <a:srcRect/>
          <a:stretch>
            <a:fillRect/>
          </a:stretch>
        </p:blipFill>
        <p:spPr>
          <a:xfrm>
            <a:off x="381000" y="2438400"/>
            <a:ext cx="8763000" cy="523875"/>
          </a:xfrm>
          <a:prstGeom prst="rect">
            <a:avLst/>
          </a:prstGeom>
          <a:noFill/>
        </p:spPr>
      </p:pic>
      <p:pic>
        <p:nvPicPr>
          <p:cNvPr id="10" name="Picture 13"/>
          <p:cNvPicPr>
            <a:picLocks noChangeAspect="1" noChangeArrowheads="1"/>
          </p:cNvPicPr>
          <p:nvPr/>
        </p:nvPicPr>
        <p:blipFill>
          <a:blip r:embed="rId5" cstate="print"/>
          <a:srcRect/>
          <a:stretch>
            <a:fillRect/>
          </a:stretch>
        </p:blipFill>
        <p:spPr bwMode="auto">
          <a:xfrm>
            <a:off x="381000" y="2971800"/>
            <a:ext cx="6213475" cy="341313"/>
          </a:xfrm>
          <a:prstGeom prst="rect">
            <a:avLst/>
          </a:prstGeom>
          <a:noFill/>
          <a:ln w="9525">
            <a:noFill/>
            <a:miter lim="800000"/>
            <a:headEnd/>
            <a:tailEnd/>
          </a:ln>
        </p:spPr>
      </p:pic>
      <p:sp>
        <p:nvSpPr>
          <p:cNvPr id="12" name="Rectangle 11"/>
          <p:cNvSpPr/>
          <p:nvPr/>
        </p:nvSpPr>
        <p:spPr>
          <a:xfrm>
            <a:off x="381000" y="3276600"/>
            <a:ext cx="979755" cy="369332"/>
          </a:xfrm>
          <a:prstGeom prst="rect">
            <a:avLst/>
          </a:prstGeom>
        </p:spPr>
        <p:txBody>
          <a:bodyPr wrap="none">
            <a:spAutoFit/>
          </a:bodyPr>
          <a:lstStyle/>
          <a:p>
            <a:pPr>
              <a:spcBef>
                <a:spcPct val="50000"/>
              </a:spcBef>
            </a:pPr>
            <a:r>
              <a:rPr lang="en-US" b="1" dirty="0" smtClean="0"/>
              <a:t>Solution</a:t>
            </a:r>
            <a:endParaRPr lang="en-US" b="1" dirty="0"/>
          </a:p>
        </p:txBody>
      </p:sp>
      <p:pic>
        <p:nvPicPr>
          <p:cNvPr id="13" name="Picture 14"/>
          <p:cNvPicPr>
            <a:picLocks noChangeAspect="1" noChangeArrowheads="1"/>
          </p:cNvPicPr>
          <p:nvPr/>
        </p:nvPicPr>
        <p:blipFill>
          <a:blip r:embed="rId6" cstate="print"/>
          <a:srcRect/>
          <a:stretch>
            <a:fillRect/>
          </a:stretch>
        </p:blipFill>
        <p:spPr bwMode="auto">
          <a:xfrm>
            <a:off x="381000" y="3581400"/>
            <a:ext cx="5791200" cy="719138"/>
          </a:xfrm>
          <a:prstGeom prst="rect">
            <a:avLst/>
          </a:prstGeom>
          <a:noFill/>
          <a:ln w="9525">
            <a:noFill/>
            <a:miter lim="800000"/>
            <a:headEnd/>
            <a:tailEnd/>
          </a:ln>
        </p:spPr>
      </p:pic>
      <p:pic>
        <p:nvPicPr>
          <p:cNvPr id="14" name="Picture 15"/>
          <p:cNvPicPr>
            <a:picLocks noChangeAspect="1" noChangeArrowheads="1"/>
          </p:cNvPicPr>
          <p:nvPr/>
        </p:nvPicPr>
        <p:blipFill>
          <a:blip r:embed="rId7" cstate="print"/>
          <a:srcRect/>
          <a:stretch>
            <a:fillRect/>
          </a:stretch>
        </p:blipFill>
        <p:spPr bwMode="auto">
          <a:xfrm>
            <a:off x="457200" y="4267200"/>
            <a:ext cx="5486400" cy="1546225"/>
          </a:xfrm>
          <a:prstGeom prst="rect">
            <a:avLst/>
          </a:prstGeom>
          <a:noFill/>
          <a:ln w="9525">
            <a:noFill/>
            <a:miter lim="800000"/>
            <a:headEnd/>
            <a:tailEnd/>
          </a:ln>
        </p:spPr>
      </p:pic>
      <p:pic>
        <p:nvPicPr>
          <p:cNvPr id="15" name="Picture 16"/>
          <p:cNvPicPr>
            <a:picLocks noChangeAspect="1" noChangeArrowheads="1"/>
          </p:cNvPicPr>
          <p:nvPr/>
        </p:nvPicPr>
        <p:blipFill>
          <a:blip r:embed="rId8" cstate="print"/>
          <a:srcRect/>
          <a:stretch>
            <a:fillRect/>
          </a:stretch>
        </p:blipFill>
        <p:spPr bwMode="auto">
          <a:xfrm>
            <a:off x="381000" y="5791200"/>
            <a:ext cx="7620000" cy="684213"/>
          </a:xfrm>
          <a:prstGeom prst="rect">
            <a:avLst/>
          </a:prstGeom>
          <a:noFill/>
          <a:ln w="9525">
            <a:noFill/>
            <a:miter lim="800000"/>
            <a:headEnd/>
            <a:tailEnd/>
          </a:ln>
        </p:spPr>
      </p:pic>
      <p:sp>
        <p:nvSpPr>
          <p:cNvPr id="16" name="TextBox 15"/>
          <p:cNvSpPr txBox="1"/>
          <p:nvPr/>
        </p:nvSpPr>
        <p:spPr>
          <a:xfrm>
            <a:off x="381000" y="1676400"/>
            <a:ext cx="5878532" cy="369332"/>
          </a:xfrm>
          <a:prstGeom prst="rect">
            <a:avLst/>
          </a:prstGeom>
          <a:noFill/>
        </p:spPr>
        <p:txBody>
          <a:bodyPr wrap="none" rtlCol="0">
            <a:spAutoFit/>
          </a:bodyPr>
          <a:lstStyle/>
          <a:p>
            <a:r>
              <a:rPr lang="en-US" dirty="0" smtClean="0">
                <a:latin typeface="Times New Roman" pitchFamily="18" charset="0"/>
                <a:cs typeface="Times New Roman" pitchFamily="18" charset="0"/>
              </a:rPr>
              <a:t>The heart mass of a mammal is proportional to its body mass.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00600" y="6492875"/>
            <a:ext cx="4343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3"/>
          <p:cNvPicPr>
            <a:picLocks noChangeAspect="1" noChangeArrowheads="1"/>
          </p:cNvPicPr>
          <p:nvPr/>
        </p:nvPicPr>
        <p:blipFill>
          <a:blip r:embed="rId2" cstate="print"/>
          <a:srcRect/>
          <a:stretch>
            <a:fillRect/>
          </a:stretch>
        </p:blipFill>
        <p:spPr>
          <a:xfrm>
            <a:off x="457200" y="76200"/>
            <a:ext cx="8229600" cy="1527175"/>
          </a:xfrm>
          <a:prstGeom prst="rect">
            <a:avLst/>
          </a:prstGeom>
        </p:spPr>
      </p:pic>
      <p:sp>
        <p:nvSpPr>
          <p:cNvPr id="5" name="Rectangle 4"/>
          <p:cNvSpPr/>
          <p:nvPr/>
        </p:nvSpPr>
        <p:spPr>
          <a:xfrm>
            <a:off x="152400" y="1676400"/>
            <a:ext cx="1277081" cy="400110"/>
          </a:xfrm>
          <a:prstGeom prst="rect">
            <a:avLst/>
          </a:prstGeom>
        </p:spPr>
        <p:txBody>
          <a:bodyPr wrap="none">
            <a:spAutoFit/>
          </a:bodyPr>
          <a:lstStyle/>
          <a:p>
            <a:pPr>
              <a:spcBef>
                <a:spcPct val="50000"/>
              </a:spcBef>
            </a:pPr>
            <a:r>
              <a:rPr lang="en-US" sz="2000" b="1" dirty="0" smtClean="0"/>
              <a:t>Example 4</a:t>
            </a:r>
            <a:endParaRPr lang="en-US" sz="2000" b="1" dirty="0"/>
          </a:p>
        </p:txBody>
      </p:sp>
      <p:pic>
        <p:nvPicPr>
          <p:cNvPr id="6" name="Picture 27"/>
          <p:cNvPicPr>
            <a:picLocks noChangeAspect="1" noChangeArrowheads="1"/>
          </p:cNvPicPr>
          <p:nvPr/>
        </p:nvPicPr>
        <p:blipFill>
          <a:blip r:embed="rId3" cstate="print"/>
          <a:srcRect/>
          <a:stretch>
            <a:fillRect/>
          </a:stretch>
        </p:blipFill>
        <p:spPr>
          <a:xfrm>
            <a:off x="152400" y="2151063"/>
            <a:ext cx="8915400" cy="592137"/>
          </a:xfrm>
          <a:prstGeom prst="rect">
            <a:avLst/>
          </a:prstGeom>
          <a:noFill/>
        </p:spPr>
      </p:pic>
      <p:pic>
        <p:nvPicPr>
          <p:cNvPr id="7" name="Picture 29"/>
          <p:cNvPicPr>
            <a:picLocks noChangeAspect="1" noChangeArrowheads="1"/>
          </p:cNvPicPr>
          <p:nvPr/>
        </p:nvPicPr>
        <p:blipFill>
          <a:blip r:embed="rId4" cstate="print"/>
          <a:srcRect/>
          <a:stretch>
            <a:fillRect/>
          </a:stretch>
        </p:blipFill>
        <p:spPr>
          <a:xfrm>
            <a:off x="609600" y="2735263"/>
            <a:ext cx="1524000" cy="617537"/>
          </a:xfrm>
          <a:prstGeom prst="rect">
            <a:avLst/>
          </a:prstGeom>
          <a:noFill/>
        </p:spPr>
      </p:pic>
      <p:pic>
        <p:nvPicPr>
          <p:cNvPr id="8" name="Picture 31"/>
          <p:cNvPicPr>
            <a:picLocks noChangeAspect="1" noChangeArrowheads="1"/>
          </p:cNvPicPr>
          <p:nvPr/>
        </p:nvPicPr>
        <p:blipFill>
          <a:blip r:embed="rId5" cstate="print"/>
          <a:srcRect/>
          <a:stretch>
            <a:fillRect/>
          </a:stretch>
        </p:blipFill>
        <p:spPr>
          <a:xfrm>
            <a:off x="3000375" y="2794000"/>
            <a:ext cx="1447800" cy="558800"/>
          </a:xfrm>
          <a:prstGeom prst="rect">
            <a:avLst/>
          </a:prstGeom>
          <a:noFill/>
        </p:spPr>
      </p:pic>
      <p:pic>
        <p:nvPicPr>
          <p:cNvPr id="9" name="Picture 33"/>
          <p:cNvPicPr>
            <a:picLocks noChangeAspect="1" noChangeArrowheads="1"/>
          </p:cNvPicPr>
          <p:nvPr/>
        </p:nvPicPr>
        <p:blipFill>
          <a:blip r:embed="rId6" cstate="print"/>
          <a:srcRect/>
          <a:stretch>
            <a:fillRect/>
          </a:stretch>
        </p:blipFill>
        <p:spPr bwMode="auto">
          <a:xfrm>
            <a:off x="5562600" y="2805113"/>
            <a:ext cx="1447800" cy="547687"/>
          </a:xfrm>
          <a:prstGeom prst="rect">
            <a:avLst/>
          </a:prstGeom>
          <a:noFill/>
          <a:ln w="9525">
            <a:noFill/>
            <a:miter lim="800000"/>
            <a:headEnd/>
            <a:tailEnd/>
          </a:ln>
        </p:spPr>
      </p:pic>
      <p:pic>
        <p:nvPicPr>
          <p:cNvPr id="10" name="Picture 34"/>
          <p:cNvPicPr>
            <a:picLocks noChangeAspect="1" noChangeArrowheads="1"/>
          </p:cNvPicPr>
          <p:nvPr/>
        </p:nvPicPr>
        <p:blipFill>
          <a:blip r:embed="rId7" cstate="print"/>
          <a:srcRect/>
          <a:stretch>
            <a:fillRect/>
          </a:stretch>
        </p:blipFill>
        <p:spPr bwMode="auto">
          <a:xfrm>
            <a:off x="609600" y="3484563"/>
            <a:ext cx="1752600" cy="325437"/>
          </a:xfrm>
          <a:prstGeom prst="rect">
            <a:avLst/>
          </a:prstGeom>
          <a:noFill/>
          <a:ln w="9525">
            <a:noFill/>
            <a:miter lim="800000"/>
            <a:headEnd/>
            <a:tailEnd/>
          </a:ln>
        </p:spPr>
      </p:pic>
      <p:pic>
        <p:nvPicPr>
          <p:cNvPr id="11" name="Picture 35"/>
          <p:cNvPicPr>
            <a:picLocks noChangeAspect="1" noChangeArrowheads="1"/>
          </p:cNvPicPr>
          <p:nvPr/>
        </p:nvPicPr>
        <p:blipFill>
          <a:blip r:embed="rId8" cstate="print"/>
          <a:srcRect/>
          <a:stretch>
            <a:fillRect/>
          </a:stretch>
        </p:blipFill>
        <p:spPr bwMode="auto">
          <a:xfrm>
            <a:off x="3048000" y="3448050"/>
            <a:ext cx="1600200" cy="361950"/>
          </a:xfrm>
          <a:prstGeom prst="rect">
            <a:avLst/>
          </a:prstGeom>
          <a:noFill/>
          <a:ln w="9525">
            <a:noFill/>
            <a:miter lim="800000"/>
            <a:headEnd/>
            <a:tailEnd/>
          </a:ln>
        </p:spPr>
      </p:pic>
      <p:pic>
        <p:nvPicPr>
          <p:cNvPr id="12" name="Picture 36"/>
          <p:cNvPicPr>
            <a:picLocks noChangeAspect="1" noChangeArrowheads="1"/>
          </p:cNvPicPr>
          <p:nvPr/>
        </p:nvPicPr>
        <p:blipFill>
          <a:blip r:embed="rId9" cstate="print"/>
          <a:srcRect/>
          <a:stretch>
            <a:fillRect/>
          </a:stretch>
        </p:blipFill>
        <p:spPr bwMode="auto">
          <a:xfrm>
            <a:off x="5591175" y="3438525"/>
            <a:ext cx="1752600" cy="404813"/>
          </a:xfrm>
          <a:prstGeom prst="rect">
            <a:avLst/>
          </a:prstGeom>
          <a:noFill/>
          <a:ln w="9525">
            <a:noFill/>
            <a:miter lim="800000"/>
            <a:headEnd/>
            <a:tailEnd/>
          </a:ln>
        </p:spPr>
      </p:pic>
      <p:sp>
        <p:nvSpPr>
          <p:cNvPr id="13" name="Rectangle 12"/>
          <p:cNvSpPr/>
          <p:nvPr/>
        </p:nvSpPr>
        <p:spPr>
          <a:xfrm>
            <a:off x="228600" y="3810000"/>
            <a:ext cx="979755" cy="369332"/>
          </a:xfrm>
          <a:prstGeom prst="rect">
            <a:avLst/>
          </a:prstGeom>
        </p:spPr>
        <p:txBody>
          <a:bodyPr wrap="none">
            <a:spAutoFit/>
          </a:bodyPr>
          <a:lstStyle/>
          <a:p>
            <a:pPr>
              <a:spcBef>
                <a:spcPct val="50000"/>
              </a:spcBef>
            </a:pPr>
            <a:r>
              <a:rPr lang="en-US" b="1" dirty="0" smtClean="0"/>
              <a:t>Solution</a:t>
            </a:r>
            <a:endParaRPr lang="en-US" b="1" dirty="0"/>
          </a:p>
        </p:txBody>
      </p:sp>
      <p:pic>
        <p:nvPicPr>
          <p:cNvPr id="14" name="Picture 37"/>
          <p:cNvPicPr>
            <a:picLocks noChangeAspect="1" noChangeArrowheads="1"/>
          </p:cNvPicPr>
          <p:nvPr/>
        </p:nvPicPr>
        <p:blipFill>
          <a:blip r:embed="rId10" cstate="print"/>
          <a:srcRect/>
          <a:stretch>
            <a:fillRect/>
          </a:stretch>
        </p:blipFill>
        <p:spPr bwMode="auto">
          <a:xfrm>
            <a:off x="152400" y="4191000"/>
            <a:ext cx="8077200" cy="358775"/>
          </a:xfrm>
          <a:prstGeom prst="rect">
            <a:avLst/>
          </a:prstGeom>
          <a:noFill/>
          <a:ln w="9525">
            <a:noFill/>
            <a:miter lim="800000"/>
            <a:headEnd/>
            <a:tailEnd/>
          </a:ln>
        </p:spPr>
      </p:pic>
      <p:pic>
        <p:nvPicPr>
          <p:cNvPr id="15" name="Picture 38"/>
          <p:cNvPicPr>
            <a:picLocks noChangeAspect="1" noChangeArrowheads="1"/>
          </p:cNvPicPr>
          <p:nvPr/>
        </p:nvPicPr>
        <p:blipFill>
          <a:blip r:embed="rId11" cstate="print"/>
          <a:srcRect/>
          <a:stretch>
            <a:fillRect/>
          </a:stretch>
        </p:blipFill>
        <p:spPr bwMode="auto">
          <a:xfrm>
            <a:off x="152400" y="4572000"/>
            <a:ext cx="8458200" cy="347662"/>
          </a:xfrm>
          <a:prstGeom prst="rect">
            <a:avLst/>
          </a:prstGeom>
          <a:noFill/>
          <a:ln w="9525">
            <a:noFill/>
            <a:miter lim="800000"/>
            <a:headEnd/>
            <a:tailEnd/>
          </a:ln>
        </p:spPr>
      </p:pic>
      <p:pic>
        <p:nvPicPr>
          <p:cNvPr id="16" name="Picture 39"/>
          <p:cNvPicPr>
            <a:picLocks noChangeAspect="1" noChangeArrowheads="1"/>
          </p:cNvPicPr>
          <p:nvPr/>
        </p:nvPicPr>
        <p:blipFill>
          <a:blip r:embed="rId12" cstate="print"/>
          <a:srcRect/>
          <a:stretch>
            <a:fillRect/>
          </a:stretch>
        </p:blipFill>
        <p:spPr bwMode="auto">
          <a:xfrm>
            <a:off x="152400" y="4953000"/>
            <a:ext cx="8720138" cy="365125"/>
          </a:xfrm>
          <a:prstGeom prst="rect">
            <a:avLst/>
          </a:prstGeom>
          <a:noFill/>
          <a:ln w="9525">
            <a:noFill/>
            <a:miter lim="800000"/>
            <a:headEnd/>
            <a:tailEnd/>
          </a:ln>
        </p:spPr>
      </p:pic>
      <p:pic>
        <p:nvPicPr>
          <p:cNvPr id="17" name="Picture 40"/>
          <p:cNvPicPr>
            <a:picLocks noChangeAspect="1" noChangeArrowheads="1"/>
          </p:cNvPicPr>
          <p:nvPr/>
        </p:nvPicPr>
        <p:blipFill>
          <a:blip r:embed="rId13" cstate="print"/>
          <a:srcRect/>
          <a:stretch>
            <a:fillRect/>
          </a:stretch>
        </p:blipFill>
        <p:spPr bwMode="auto">
          <a:xfrm>
            <a:off x="152400" y="5334000"/>
            <a:ext cx="6781800" cy="306387"/>
          </a:xfrm>
          <a:prstGeom prst="rect">
            <a:avLst/>
          </a:prstGeom>
          <a:noFill/>
          <a:ln w="9525">
            <a:noFill/>
            <a:miter lim="800000"/>
            <a:headEnd/>
            <a:tailEnd/>
          </a:ln>
        </p:spPr>
      </p:pic>
      <p:pic>
        <p:nvPicPr>
          <p:cNvPr id="18" name="Picture 43"/>
          <p:cNvPicPr>
            <a:picLocks noChangeAspect="1" noChangeArrowheads="1"/>
          </p:cNvPicPr>
          <p:nvPr/>
        </p:nvPicPr>
        <p:blipFill>
          <a:blip r:embed="rId14" cstate="print"/>
          <a:srcRect/>
          <a:stretch>
            <a:fillRect/>
          </a:stretch>
        </p:blipFill>
        <p:spPr bwMode="auto">
          <a:xfrm>
            <a:off x="152400" y="5638800"/>
            <a:ext cx="7715250" cy="322262"/>
          </a:xfrm>
          <a:prstGeom prst="rect">
            <a:avLst/>
          </a:prstGeom>
          <a:noFill/>
          <a:ln w="9525">
            <a:noFill/>
            <a:miter lim="800000"/>
            <a:headEnd/>
            <a:tailEnd/>
          </a:ln>
        </p:spPr>
      </p:pic>
      <p:pic>
        <p:nvPicPr>
          <p:cNvPr id="19" name="Picture 44"/>
          <p:cNvPicPr>
            <a:picLocks noChangeAspect="1" noChangeArrowheads="1"/>
          </p:cNvPicPr>
          <p:nvPr/>
        </p:nvPicPr>
        <p:blipFill>
          <a:blip r:embed="rId15" cstate="print"/>
          <a:srcRect/>
          <a:stretch>
            <a:fillRect/>
          </a:stretch>
        </p:blipFill>
        <p:spPr bwMode="auto">
          <a:xfrm>
            <a:off x="152400" y="6019800"/>
            <a:ext cx="8763000" cy="357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4" dur="1000" fill="hold"/>
                                        <p:tgtEl>
                                          <p:spTgt spid="9"/>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8" dur="1000" fill="hold"/>
                                        <p:tgtEl>
                                          <p:spTgt spid="11"/>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p:cTn id="7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80" dur="1000" fill="hold"/>
                                        <p:tgtEl>
                                          <p:spTgt spid="12"/>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12"/>
                                        </p:tgtEl>
                                      </p:cBhvr>
                                    </p:animEffect>
                                  </p:childTnLst>
                                </p:cTn>
                              </p:par>
                              <p:par>
                                <p:cTn id="85" presetID="9"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dissolv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dissolv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dissolve">
                                      <p:cBhvr>
                                        <p:cTn id="97" dur="5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dissolve">
                                      <p:cBhvr>
                                        <p:cTn id="102" dur="1000"/>
                                        <p:tgtEl>
                                          <p:spTgt spid="17"/>
                                        </p:tgtEl>
                                      </p:cBhvr>
                                    </p:animEffect>
                                  </p:childTnLst>
                                </p:cTn>
                              </p:par>
                            </p:childTnLst>
                          </p:cTn>
                        </p:par>
                      </p:childTnLst>
                    </p:cTn>
                  </p:par>
                  <p:par>
                    <p:cTn id="103" fill="hold">
                      <p:stCondLst>
                        <p:cond delay="indefinite"/>
                      </p:stCondLst>
                      <p:childTnLst>
                        <p:par>
                          <p:cTn id="104" fill="hold">
                            <p:stCondLst>
                              <p:cond delay="0"/>
                            </p:stCondLst>
                            <p:childTnLst>
                              <p:par>
                                <p:cTn id="105" presetID="9" presetClass="entr" presetSubtype="0"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dissolve">
                                      <p:cBhvr>
                                        <p:cTn id="107" dur="1000"/>
                                        <p:tgtEl>
                                          <p:spTgt spid="18"/>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dissolve">
                                      <p:cBhvr>
                                        <p:cTn id="1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895600" y="228600"/>
            <a:ext cx="5582374" cy="5486400"/>
          </a:xfrm>
          <a:prstGeom prst="rect">
            <a:avLst/>
          </a:prstGeom>
        </p:spPr>
      </p:pic>
      <p:sp>
        <p:nvSpPr>
          <p:cNvPr id="4" name="Rectangle 3"/>
          <p:cNvSpPr/>
          <p:nvPr/>
        </p:nvSpPr>
        <p:spPr>
          <a:xfrm>
            <a:off x="685800" y="4648200"/>
            <a:ext cx="1905000" cy="738664"/>
          </a:xfrm>
          <a:prstGeom prst="rect">
            <a:avLst/>
          </a:prstGeom>
        </p:spPr>
        <p:txBody>
          <a:bodyPr wrap="square">
            <a:spAutoFit/>
          </a:bodyPr>
          <a:lstStyle/>
          <a:p>
            <a:r>
              <a:rPr lang="en-US" sz="2400" b="1" dirty="0" smtClean="0"/>
              <a:t>Figure 1.82 </a:t>
            </a:r>
            <a:br>
              <a:rPr lang="en-US" sz="2400" b="1" dirty="0" smtClean="0"/>
            </a:br>
            <a:r>
              <a:rPr lang="en-US" dirty="0" smtClean="0"/>
              <a:t>Graph of </a:t>
            </a:r>
            <a:r>
              <a:rPr lang="en-US" i="1" dirty="0" smtClean="0"/>
              <a:t>y = x</a:t>
            </a:r>
            <a:r>
              <a:rPr lang="en-US" baseline="30000" dirty="0" smtClean="0"/>
              <a:t>2</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05400" y="6492875"/>
            <a:ext cx="40386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514600" y="228600"/>
            <a:ext cx="6159463" cy="5638800"/>
          </a:xfrm>
          <a:prstGeom prst="rect">
            <a:avLst/>
          </a:prstGeom>
        </p:spPr>
      </p:pic>
      <p:sp>
        <p:nvSpPr>
          <p:cNvPr id="4" name="Rectangle 3"/>
          <p:cNvSpPr/>
          <p:nvPr/>
        </p:nvSpPr>
        <p:spPr>
          <a:xfrm>
            <a:off x="838200" y="4648200"/>
            <a:ext cx="1676400" cy="830997"/>
          </a:xfrm>
          <a:prstGeom prst="rect">
            <a:avLst/>
          </a:prstGeom>
        </p:spPr>
        <p:txBody>
          <a:bodyPr wrap="square">
            <a:spAutoFit/>
          </a:bodyPr>
          <a:lstStyle/>
          <a:p>
            <a:r>
              <a:rPr lang="en-US" sz="2400" b="1" dirty="0" smtClean="0"/>
              <a:t>Figure 1.83</a:t>
            </a:r>
            <a:br>
              <a:rPr lang="en-US" sz="2400" b="1" dirty="0" smtClean="0"/>
            </a:br>
            <a:r>
              <a:rPr lang="en-US" dirty="0" smtClean="0"/>
              <a:t>Graph of </a:t>
            </a:r>
            <a:r>
              <a:rPr lang="en-US" i="1" dirty="0" smtClean="0"/>
              <a:t>y = x</a:t>
            </a:r>
            <a:r>
              <a:rPr lang="en-US" baseline="30000" dirty="0" smtClean="0"/>
              <a:t>3</a:t>
            </a:r>
            <a:r>
              <a:rPr lang="en-US" sz="2400" b="1" dirty="0" smtClean="0"/>
              <a:t> </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362200" y="228600"/>
            <a:ext cx="6553200" cy="5639059"/>
          </a:xfrm>
          <a:prstGeom prst="rect">
            <a:avLst/>
          </a:prstGeom>
        </p:spPr>
      </p:pic>
      <p:sp>
        <p:nvSpPr>
          <p:cNvPr id="4" name="Rectangle 3"/>
          <p:cNvSpPr/>
          <p:nvPr/>
        </p:nvSpPr>
        <p:spPr>
          <a:xfrm>
            <a:off x="609600" y="4876800"/>
            <a:ext cx="1752600" cy="738664"/>
          </a:xfrm>
          <a:prstGeom prst="rect">
            <a:avLst/>
          </a:prstGeom>
        </p:spPr>
        <p:txBody>
          <a:bodyPr wrap="square">
            <a:spAutoFit/>
          </a:bodyPr>
          <a:lstStyle/>
          <a:p>
            <a:r>
              <a:rPr lang="en-US" sz="2400" b="1" dirty="0" smtClean="0"/>
              <a:t>Figure 1.84</a:t>
            </a:r>
            <a:br>
              <a:rPr lang="en-US" sz="2400" b="1" dirty="0" smtClean="0"/>
            </a:br>
            <a:r>
              <a:rPr lang="en-US" dirty="0" smtClean="0"/>
              <a:t>Graph of </a:t>
            </a:r>
            <a:r>
              <a:rPr lang="en-US" i="1" dirty="0" smtClean="0"/>
              <a:t>y = x </a:t>
            </a:r>
            <a:r>
              <a:rPr lang="en-US" baseline="30000" dirty="0" smtClean="0"/>
              <a:t>1/2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71700"/>
            <a:ext cx="8229600" cy="2514600"/>
          </a:xfrm>
        </p:spPr>
        <p:txBody>
          <a:bodyPr>
            <a:normAutofit/>
          </a:bodyPr>
          <a:lstStyle/>
          <a:p>
            <a:r>
              <a:rPr lang="en-US" sz="3600" b="1" dirty="0" smtClean="0">
                <a:solidFill>
                  <a:schemeClr val="tx2"/>
                </a:solidFill>
              </a:rPr>
              <a:t>Section 1.2</a:t>
            </a:r>
            <a:br>
              <a:rPr lang="en-US" sz="3600" b="1" dirty="0" smtClean="0">
                <a:solidFill>
                  <a:schemeClr val="tx2"/>
                </a:solidFill>
              </a:rPr>
            </a:br>
            <a:r>
              <a:rPr lang="en-US" sz="3600" b="1" dirty="0" smtClean="0">
                <a:solidFill>
                  <a:schemeClr val="tx2"/>
                </a:solidFill>
              </a:rPr>
              <a:t/>
            </a:r>
            <a:br>
              <a:rPr lang="en-US" sz="3600" b="1" dirty="0" smtClean="0">
                <a:solidFill>
                  <a:schemeClr val="tx2"/>
                </a:solidFill>
              </a:rPr>
            </a:br>
            <a:r>
              <a:rPr lang="en-US" b="1" dirty="0" smtClean="0">
                <a:solidFill>
                  <a:schemeClr val="tx2"/>
                </a:solidFill>
              </a:rPr>
              <a:t>Linear Functions</a:t>
            </a:r>
            <a:endParaRPr lang="en-US" dirty="0">
              <a:solidFill>
                <a:schemeClr val="tx2"/>
              </a:solidFill>
            </a:endParaRPr>
          </a:p>
        </p:txBody>
      </p:sp>
      <p:sp>
        <p:nvSpPr>
          <p:cNvPr id="2" name="Footer Placeholder 1"/>
          <p:cNvSpPr>
            <a:spLocks noGrp="1"/>
          </p:cNvSpPr>
          <p:nvPr>
            <p:ph type="ftr" sz="quarter" idx="11"/>
          </p:nvPr>
        </p:nvSpPr>
        <p:spPr>
          <a:xfrm>
            <a:off x="4953000" y="6492875"/>
            <a:ext cx="4191000" cy="365125"/>
          </a:xfrm>
        </p:spPr>
        <p:txBody>
          <a:bodyPr/>
          <a:lstStyle/>
          <a:p>
            <a:pPr algn="r"/>
            <a:r>
              <a:rPr lang="en-US" i="1" dirty="0" smtClean="0"/>
              <a:t>Applied Calculus ,4/E</a:t>
            </a:r>
            <a:r>
              <a:rPr lang="en-US" dirty="0" smtClean="0"/>
              <a:t>, Deborah Hughes-</a:t>
            </a:r>
            <a:r>
              <a:rPr lang="en-US" dirty="0" err="1" smtClean="0"/>
              <a:t>Hallett</a:t>
            </a:r>
            <a:endParaRPr lang="en-US" dirty="0" smtClean="0"/>
          </a:p>
          <a:p>
            <a:pPr algn="r"/>
            <a:r>
              <a:rPr lang="en-US" dirty="0" smtClean="0"/>
              <a:t>Copyright 2010 by John Wiley and Sons, All Rights Reserved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190500" y="914400"/>
            <a:ext cx="8763000" cy="3149600"/>
          </a:xfrm>
          <a:prstGeom prst="rect">
            <a:avLst/>
          </a:prstGeom>
        </p:spPr>
      </p:pic>
      <p:sp>
        <p:nvSpPr>
          <p:cNvPr id="4" name="Rectangle 3"/>
          <p:cNvSpPr/>
          <p:nvPr/>
        </p:nvSpPr>
        <p:spPr>
          <a:xfrm>
            <a:off x="1257300" y="4648200"/>
            <a:ext cx="6629400" cy="523220"/>
          </a:xfrm>
          <a:prstGeom prst="rect">
            <a:avLst/>
          </a:prstGeom>
        </p:spPr>
        <p:txBody>
          <a:bodyPr wrap="square">
            <a:spAutoFit/>
          </a:bodyPr>
          <a:lstStyle/>
          <a:p>
            <a:r>
              <a:rPr lang="en-US" sz="2800" b="1" dirty="0" smtClean="0"/>
              <a:t>Figure 1.85:   </a:t>
            </a:r>
            <a:r>
              <a:rPr lang="en-US" sz="2800" dirty="0" smtClean="0"/>
              <a:t>Graphs of negative powers of </a:t>
            </a:r>
            <a:r>
              <a:rPr lang="en-US" sz="2800" i="1" dirty="0" smtClean="0"/>
              <a:t>x</a:t>
            </a:r>
            <a:endParaRPr lang="en-U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181600" y="6492875"/>
            <a:ext cx="39624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9"/>
          <p:cNvPicPr>
            <a:picLocks noChangeAspect="1" noChangeArrowheads="1"/>
          </p:cNvPicPr>
          <p:nvPr/>
        </p:nvPicPr>
        <p:blipFill>
          <a:blip r:embed="rId2" cstate="print"/>
          <a:srcRect/>
          <a:stretch>
            <a:fillRect/>
          </a:stretch>
        </p:blipFill>
        <p:spPr>
          <a:xfrm>
            <a:off x="266700" y="1143000"/>
            <a:ext cx="8610600" cy="3073400"/>
          </a:xfrm>
          <a:prstGeom prst="rect">
            <a:avLst/>
          </a:prstGeom>
        </p:spPr>
      </p:pic>
      <p:sp>
        <p:nvSpPr>
          <p:cNvPr id="4" name="Rectangle 3"/>
          <p:cNvSpPr/>
          <p:nvPr/>
        </p:nvSpPr>
        <p:spPr>
          <a:xfrm>
            <a:off x="1885950" y="4724400"/>
            <a:ext cx="5372100" cy="461665"/>
          </a:xfrm>
          <a:prstGeom prst="rect">
            <a:avLst/>
          </a:prstGeom>
        </p:spPr>
        <p:txBody>
          <a:bodyPr wrap="square">
            <a:spAutoFit/>
          </a:bodyPr>
          <a:lstStyle/>
          <a:p>
            <a:r>
              <a:rPr lang="en-US" sz="2400" dirty="0" smtClean="0"/>
              <a:t>Graphs of typical polynomials of degree </a:t>
            </a:r>
            <a:r>
              <a:rPr lang="en-US" sz="2400" i="1" dirty="0" smtClean="0"/>
              <a:t>n</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876800" y="6492875"/>
            <a:ext cx="4267200" cy="365125"/>
          </a:xfrm>
        </p:spPr>
        <p:txBody>
          <a:bodyPr/>
          <a:lstStyle/>
          <a:p>
            <a:pPr algn="r"/>
            <a:r>
              <a:rPr lang="en-US" dirty="0" smtClean="0"/>
              <a:t>Applied Calculus ,4/E, Deborah Hughes-</a:t>
            </a:r>
            <a:r>
              <a:rPr lang="en-US" dirty="0" err="1" smtClean="0"/>
              <a:t>Hallett</a:t>
            </a:r>
            <a:endParaRPr lang="en-US" dirty="0" smtClean="0"/>
          </a:p>
          <a:p>
            <a:pPr algn="r"/>
            <a:r>
              <a:rPr lang="en-US" dirty="0" smtClean="0"/>
              <a:t>Copyright 2010 by John Wiley and Sons, All Rights Reserved</a:t>
            </a:r>
            <a:endParaRPr lang="en-US" dirty="0"/>
          </a:p>
        </p:txBody>
      </p:sp>
      <p:sp>
        <p:nvSpPr>
          <p:cNvPr id="3" name="Rectangle 2"/>
          <p:cNvSpPr/>
          <p:nvPr/>
        </p:nvSpPr>
        <p:spPr>
          <a:xfrm>
            <a:off x="2286000" y="2659559"/>
            <a:ext cx="4572000" cy="1538883"/>
          </a:xfrm>
          <a:prstGeom prst="rect">
            <a:avLst/>
          </a:prstGeom>
        </p:spPr>
        <p:txBody>
          <a:bodyPr>
            <a:spAutoFit/>
          </a:bodyPr>
          <a:lstStyle/>
          <a:p>
            <a:pPr algn="ctr"/>
            <a:r>
              <a:rPr lang="en-US" sz="3600" b="1" dirty="0" smtClean="0">
                <a:solidFill>
                  <a:schemeClr val="tx2"/>
                </a:solidFill>
              </a:rPr>
              <a:t>Section 1.10</a:t>
            </a:r>
            <a:r>
              <a:rPr lang="en-US" sz="1400" b="1" dirty="0" smtClean="0">
                <a:solidFill>
                  <a:schemeClr val="tx2"/>
                </a:solidFill>
              </a:rPr>
              <a:t/>
            </a:r>
            <a:br>
              <a:rPr lang="en-US" sz="1400" b="1" dirty="0" smtClean="0">
                <a:solidFill>
                  <a:schemeClr val="tx2"/>
                </a:solidFill>
              </a:rPr>
            </a:br>
            <a:r>
              <a:rPr lang="en-US" sz="1400" b="1" dirty="0" smtClean="0">
                <a:solidFill>
                  <a:schemeClr val="tx2"/>
                </a:solidFill>
              </a:rPr>
              <a:t/>
            </a:r>
            <a:br>
              <a:rPr lang="en-US" sz="1400" b="1" dirty="0" smtClean="0">
                <a:solidFill>
                  <a:schemeClr val="tx2"/>
                </a:solidFill>
              </a:rPr>
            </a:br>
            <a:r>
              <a:rPr lang="en-US" sz="4400" b="1" dirty="0" smtClean="0">
                <a:solidFill>
                  <a:schemeClr val="tx2"/>
                </a:solidFill>
              </a:rPr>
              <a:t>Periodic Functions</a:t>
            </a:r>
            <a:endParaRPr lang="en-US" sz="4400" dirty="0">
              <a:solidFill>
                <a:schemeClr val="tx2"/>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11"/>
          <p:cNvPicPr>
            <a:picLocks noChangeAspect="1" noChangeArrowheads="1"/>
          </p:cNvPicPr>
          <p:nvPr/>
        </p:nvPicPr>
        <p:blipFill>
          <a:blip r:embed="rId2" cstate="print"/>
          <a:srcRect/>
          <a:stretch>
            <a:fillRect/>
          </a:stretch>
        </p:blipFill>
        <p:spPr>
          <a:xfrm>
            <a:off x="228600" y="1524000"/>
            <a:ext cx="8915400" cy="687387"/>
          </a:xfrm>
          <a:prstGeom prst="rect">
            <a:avLst/>
          </a:prstGeom>
        </p:spPr>
      </p:pic>
      <p:pic>
        <p:nvPicPr>
          <p:cNvPr id="4" name="Picture 8"/>
          <p:cNvPicPr>
            <a:picLocks noChangeAspect="1" noChangeArrowheads="1"/>
          </p:cNvPicPr>
          <p:nvPr/>
        </p:nvPicPr>
        <p:blipFill>
          <a:blip r:embed="rId3" cstate="print"/>
          <a:srcRect/>
          <a:stretch>
            <a:fillRect/>
          </a:stretch>
        </p:blipFill>
        <p:spPr>
          <a:xfrm>
            <a:off x="152400" y="2743200"/>
            <a:ext cx="8839200" cy="1490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H_Applied_4e_Ch1_1.92.png"/>
          <p:cNvPicPr>
            <a:picLocks noChangeAspect="1"/>
          </p:cNvPicPr>
          <p:nvPr/>
        </p:nvPicPr>
        <p:blipFill>
          <a:blip r:embed="rId2" cstate="print"/>
          <a:stretch>
            <a:fillRect/>
          </a:stretch>
        </p:blipFill>
        <p:spPr>
          <a:xfrm>
            <a:off x="2362200" y="4267200"/>
            <a:ext cx="4120221" cy="1828800"/>
          </a:xfrm>
          <a:prstGeom prst="rect">
            <a:avLst/>
          </a:prstGeom>
        </p:spPr>
      </p:pic>
      <p:sp>
        <p:nvSpPr>
          <p:cNvPr id="2" name="Footer Placeholder 1"/>
          <p:cNvSpPr>
            <a:spLocks noGrp="1"/>
          </p:cNvSpPr>
          <p:nvPr>
            <p:ph type="ftr" sz="quarter" idx="11"/>
          </p:nvPr>
        </p:nvSpPr>
        <p:spPr>
          <a:xfrm>
            <a:off x="4648200" y="6492875"/>
            <a:ext cx="4495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5" name="Rectangle 4"/>
          <p:cNvSpPr/>
          <p:nvPr/>
        </p:nvSpPr>
        <p:spPr>
          <a:xfrm>
            <a:off x="609600" y="2057400"/>
            <a:ext cx="2676438" cy="369332"/>
          </a:xfrm>
          <a:prstGeom prst="rect">
            <a:avLst/>
          </a:prstGeom>
        </p:spPr>
        <p:txBody>
          <a:bodyPr wrap="none">
            <a:spAutoFit/>
          </a:bodyPr>
          <a:lstStyle/>
          <a:p>
            <a:pPr>
              <a:spcBef>
                <a:spcPct val="50000"/>
              </a:spcBef>
            </a:pPr>
            <a:r>
              <a:rPr lang="en-US" b="1" dirty="0" smtClean="0"/>
              <a:t>Figure 1.90:  </a:t>
            </a:r>
            <a:r>
              <a:rPr lang="en-US" dirty="0" smtClean="0"/>
              <a:t>Graph of </a:t>
            </a:r>
            <a:r>
              <a:rPr lang="en-US" i="1" dirty="0" smtClean="0"/>
              <a:t>sin t</a:t>
            </a:r>
            <a:endParaRPr lang="en-US" b="1" i="1" dirty="0"/>
          </a:p>
        </p:txBody>
      </p:sp>
      <p:sp>
        <p:nvSpPr>
          <p:cNvPr id="6" name="Rectangle 5"/>
          <p:cNvSpPr/>
          <p:nvPr/>
        </p:nvSpPr>
        <p:spPr>
          <a:xfrm>
            <a:off x="4876800" y="2057400"/>
            <a:ext cx="2714589" cy="369332"/>
          </a:xfrm>
          <a:prstGeom prst="rect">
            <a:avLst/>
          </a:prstGeom>
        </p:spPr>
        <p:txBody>
          <a:bodyPr wrap="none">
            <a:spAutoFit/>
          </a:bodyPr>
          <a:lstStyle/>
          <a:p>
            <a:pPr>
              <a:spcBef>
                <a:spcPct val="50000"/>
              </a:spcBef>
            </a:pPr>
            <a:r>
              <a:rPr lang="en-US" b="1" dirty="0" smtClean="0"/>
              <a:t>Figure </a:t>
            </a:r>
            <a:r>
              <a:rPr lang="en-US" b="1" dirty="0" smtClean="0"/>
              <a:t>1.91:  </a:t>
            </a:r>
            <a:r>
              <a:rPr lang="en-US" dirty="0" smtClean="0"/>
              <a:t>Graph of </a:t>
            </a:r>
            <a:r>
              <a:rPr lang="en-US" i="1" dirty="0" err="1" smtClean="0"/>
              <a:t>cos</a:t>
            </a:r>
            <a:r>
              <a:rPr lang="en-US" i="1" dirty="0" smtClean="0"/>
              <a:t> t</a:t>
            </a:r>
            <a:endParaRPr lang="en-US" b="1" i="1" dirty="0"/>
          </a:p>
        </p:txBody>
      </p:sp>
      <p:sp>
        <p:nvSpPr>
          <p:cNvPr id="8" name="Rectangle 7"/>
          <p:cNvSpPr/>
          <p:nvPr/>
        </p:nvSpPr>
        <p:spPr>
          <a:xfrm>
            <a:off x="381000" y="2514600"/>
            <a:ext cx="1165319" cy="369332"/>
          </a:xfrm>
          <a:prstGeom prst="rect">
            <a:avLst/>
          </a:prstGeom>
        </p:spPr>
        <p:txBody>
          <a:bodyPr wrap="none">
            <a:spAutoFit/>
          </a:bodyPr>
          <a:lstStyle/>
          <a:p>
            <a:pPr>
              <a:spcBef>
                <a:spcPct val="50000"/>
              </a:spcBef>
            </a:pPr>
            <a:r>
              <a:rPr lang="en-US" b="1" dirty="0" smtClean="0"/>
              <a:t>Example 3</a:t>
            </a:r>
            <a:endParaRPr lang="en-US" b="1" dirty="0"/>
          </a:p>
        </p:txBody>
      </p:sp>
      <p:pic>
        <p:nvPicPr>
          <p:cNvPr id="9" name="Picture 14"/>
          <p:cNvPicPr>
            <a:picLocks noChangeAspect="1" noChangeArrowheads="1"/>
          </p:cNvPicPr>
          <p:nvPr/>
        </p:nvPicPr>
        <p:blipFill>
          <a:blip r:embed="rId3" cstate="print"/>
          <a:srcRect/>
          <a:stretch>
            <a:fillRect/>
          </a:stretch>
        </p:blipFill>
        <p:spPr>
          <a:xfrm>
            <a:off x="381000" y="2971800"/>
            <a:ext cx="7086600" cy="371475"/>
          </a:xfrm>
          <a:prstGeom prst="rect">
            <a:avLst/>
          </a:prstGeom>
        </p:spPr>
      </p:pic>
      <p:sp>
        <p:nvSpPr>
          <p:cNvPr id="10" name="Rectangle 9"/>
          <p:cNvSpPr/>
          <p:nvPr/>
        </p:nvSpPr>
        <p:spPr>
          <a:xfrm>
            <a:off x="381000" y="3276600"/>
            <a:ext cx="979755" cy="369332"/>
          </a:xfrm>
          <a:prstGeom prst="rect">
            <a:avLst/>
          </a:prstGeom>
        </p:spPr>
        <p:txBody>
          <a:bodyPr wrap="none">
            <a:spAutoFit/>
          </a:bodyPr>
          <a:lstStyle/>
          <a:p>
            <a:pPr>
              <a:spcBef>
                <a:spcPct val="50000"/>
              </a:spcBef>
            </a:pPr>
            <a:r>
              <a:rPr lang="en-US" b="1" dirty="0" smtClean="0"/>
              <a:t>Solution</a:t>
            </a:r>
            <a:endParaRPr lang="en-US" b="1" dirty="0"/>
          </a:p>
        </p:txBody>
      </p:sp>
      <p:sp>
        <p:nvSpPr>
          <p:cNvPr id="12" name="TextBox 11"/>
          <p:cNvSpPr txBox="1"/>
          <p:nvPr/>
        </p:nvSpPr>
        <p:spPr>
          <a:xfrm>
            <a:off x="457200" y="3657600"/>
            <a:ext cx="7789644" cy="923330"/>
          </a:xfrm>
          <a:prstGeom prst="rect">
            <a:avLst/>
          </a:prstGeom>
          <a:noFill/>
        </p:spPr>
        <p:txBody>
          <a:bodyPr wrap="square" rtlCol="0">
            <a:spAutoFit/>
          </a:bodyPr>
          <a:lstStyle/>
          <a:p>
            <a:r>
              <a:rPr lang="en-US" dirty="0" smtClean="0">
                <a:latin typeface="Times New Roman" pitchFamily="18" charset="0"/>
                <a:cs typeface="Times New Roman" pitchFamily="18" charset="0"/>
              </a:rPr>
              <a:t>In Figure 1.92, the waves have a maximum of +3 and a minimum of -3, so the amplitude is 3. </a:t>
            </a:r>
            <a:r>
              <a:rPr lang="en-US" dirty="0" smtClean="0">
                <a:latin typeface="Times New Roman" pitchFamily="18" charset="0"/>
                <a:cs typeface="Times New Roman" pitchFamily="18" charset="0"/>
              </a:rPr>
              <a:t>The </a:t>
            </a:r>
            <a:r>
              <a:rPr lang="en-US" dirty="0" smtClean="0">
                <a:latin typeface="Times New Roman" pitchFamily="18" charset="0"/>
                <a:cs typeface="Times New Roman" pitchFamily="18" charset="0"/>
              </a:rPr>
              <a:t>graph completes one complete cycle between t = 0 and t =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 so the period is </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6" name="TextBox 15"/>
          <p:cNvSpPr txBox="1"/>
          <p:nvPr/>
        </p:nvSpPr>
        <p:spPr>
          <a:xfrm>
            <a:off x="2101516" y="6019800"/>
            <a:ext cx="4940968" cy="369332"/>
          </a:xfrm>
          <a:prstGeom prst="rect">
            <a:avLst/>
          </a:prstGeom>
          <a:noFill/>
        </p:spPr>
        <p:txBody>
          <a:bodyPr wrap="none" rtlCol="0">
            <a:spAutoFit/>
          </a:bodyPr>
          <a:lstStyle/>
          <a:p>
            <a:r>
              <a:rPr lang="en-US" b="1" dirty="0" smtClean="0"/>
              <a:t>Figure 1.92</a:t>
            </a:r>
            <a:r>
              <a:rPr lang="en-US" dirty="0" smtClean="0"/>
              <a:t>:  </a:t>
            </a:r>
            <a:r>
              <a:rPr lang="en-US" dirty="0" smtClean="0">
                <a:latin typeface="Times New Roman" pitchFamily="18" charset="0"/>
                <a:cs typeface="Times New Roman" pitchFamily="18" charset="0"/>
              </a:rPr>
              <a:t>The amplitude is 3 and the period is </a:t>
            </a:r>
            <a:r>
              <a:rPr lang="el-GR" dirty="0" smtClean="0">
                <a:latin typeface="Times New Roman" pitchFamily="18" charset="0"/>
                <a:cs typeface="Times New Roman" pitchFamily="18" charset="0"/>
              </a:rPr>
              <a:t>π</a:t>
            </a:r>
            <a:endParaRPr lang="en-US" dirty="0">
              <a:latin typeface="Times New Roman" pitchFamily="18" charset="0"/>
              <a:cs typeface="Times New Roman" pitchFamily="18" charset="0"/>
            </a:endParaRPr>
          </a:p>
        </p:txBody>
      </p:sp>
      <p:pic>
        <p:nvPicPr>
          <p:cNvPr id="13" name="Picture 12" descr="HH_Applied_4e_Ch1_1.90.png"/>
          <p:cNvPicPr>
            <a:picLocks noChangeAspect="1"/>
          </p:cNvPicPr>
          <p:nvPr/>
        </p:nvPicPr>
        <p:blipFill>
          <a:blip r:embed="rId4" cstate="print"/>
          <a:stretch>
            <a:fillRect/>
          </a:stretch>
        </p:blipFill>
        <p:spPr>
          <a:xfrm>
            <a:off x="0" y="1"/>
            <a:ext cx="4343400" cy="2049780"/>
          </a:xfrm>
          <a:prstGeom prst="rect">
            <a:avLst/>
          </a:prstGeom>
        </p:spPr>
      </p:pic>
      <p:pic>
        <p:nvPicPr>
          <p:cNvPr id="14" name="Picture 13" descr="HH_Applied_4e_Ch1_1.91.png"/>
          <p:cNvPicPr>
            <a:picLocks noChangeAspect="1"/>
          </p:cNvPicPr>
          <p:nvPr/>
        </p:nvPicPr>
        <p:blipFill>
          <a:blip r:embed="rId5" cstate="print"/>
          <a:stretch>
            <a:fillRect/>
          </a:stretch>
        </p:blipFill>
        <p:spPr>
          <a:xfrm>
            <a:off x="4363796" y="1"/>
            <a:ext cx="4780204"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H_Applied_4e_Ch1_1.96.png"/>
          <p:cNvPicPr>
            <a:picLocks noChangeAspect="1"/>
          </p:cNvPicPr>
          <p:nvPr/>
        </p:nvPicPr>
        <p:blipFill>
          <a:blip r:embed="rId2" cstate="print"/>
          <a:stretch>
            <a:fillRect/>
          </a:stretch>
        </p:blipFill>
        <p:spPr>
          <a:xfrm>
            <a:off x="2514600" y="2286000"/>
            <a:ext cx="4267200" cy="3715180"/>
          </a:xfrm>
          <a:prstGeom prst="rect">
            <a:avLst/>
          </a:prstGeom>
        </p:spPr>
      </p:pic>
      <p:sp>
        <p:nvSpPr>
          <p:cNvPr id="2" name="Footer Placeholder 1"/>
          <p:cNvSpPr>
            <a:spLocks noGrp="1"/>
          </p:cNvSpPr>
          <p:nvPr>
            <p:ph type="ftr" sz="quarter" idx="11"/>
          </p:nvPr>
        </p:nvSpPr>
        <p:spPr>
          <a:xfrm>
            <a:off x="4648200" y="6492875"/>
            <a:ext cx="4495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3" name="Text Box 25"/>
          <p:cNvSpPr txBox="1">
            <a:spLocks noChangeArrowheads="1"/>
          </p:cNvSpPr>
          <p:nvPr/>
        </p:nvSpPr>
        <p:spPr bwMode="auto">
          <a:xfrm>
            <a:off x="304800" y="381000"/>
            <a:ext cx="1600200" cy="366713"/>
          </a:xfrm>
          <a:prstGeom prst="rect">
            <a:avLst/>
          </a:prstGeom>
          <a:noFill/>
          <a:ln w="9525">
            <a:noFill/>
            <a:miter lim="800000"/>
            <a:headEnd/>
            <a:tailEnd/>
          </a:ln>
        </p:spPr>
        <p:txBody>
          <a:bodyPr>
            <a:spAutoFit/>
          </a:bodyPr>
          <a:lstStyle/>
          <a:p>
            <a:pPr>
              <a:spcBef>
                <a:spcPct val="50000"/>
              </a:spcBef>
            </a:pPr>
            <a:r>
              <a:rPr lang="en-US" b="1"/>
              <a:t>Example 5(a)</a:t>
            </a:r>
          </a:p>
        </p:txBody>
      </p:sp>
      <p:pic>
        <p:nvPicPr>
          <p:cNvPr id="4" name="Picture 13"/>
          <p:cNvPicPr>
            <a:picLocks noChangeAspect="1" noChangeArrowheads="1"/>
          </p:cNvPicPr>
          <p:nvPr/>
        </p:nvPicPr>
        <p:blipFill>
          <a:blip r:embed="rId3" cstate="print"/>
          <a:srcRect/>
          <a:stretch>
            <a:fillRect/>
          </a:stretch>
        </p:blipFill>
        <p:spPr>
          <a:xfrm>
            <a:off x="381000" y="885825"/>
            <a:ext cx="8763000" cy="333375"/>
          </a:xfrm>
          <a:prstGeom prst="rect">
            <a:avLst/>
          </a:prstGeom>
          <a:noFill/>
        </p:spPr>
      </p:pic>
      <p:sp>
        <p:nvSpPr>
          <p:cNvPr id="5" name="Rectangle 4"/>
          <p:cNvSpPr/>
          <p:nvPr/>
        </p:nvSpPr>
        <p:spPr>
          <a:xfrm>
            <a:off x="304800" y="1447800"/>
            <a:ext cx="979755" cy="369332"/>
          </a:xfrm>
          <a:prstGeom prst="rect">
            <a:avLst/>
          </a:prstGeom>
        </p:spPr>
        <p:txBody>
          <a:bodyPr wrap="none">
            <a:spAutoFit/>
          </a:bodyPr>
          <a:lstStyle/>
          <a:p>
            <a:pPr>
              <a:spcBef>
                <a:spcPct val="50000"/>
              </a:spcBef>
            </a:pPr>
            <a:r>
              <a:rPr lang="en-US" b="1" dirty="0" smtClean="0"/>
              <a:t>Solution</a:t>
            </a:r>
            <a:endParaRPr lang="en-US" b="1" dirty="0"/>
          </a:p>
        </p:txBody>
      </p:sp>
      <p:sp>
        <p:nvSpPr>
          <p:cNvPr id="7" name="TextBox 6"/>
          <p:cNvSpPr txBox="1"/>
          <p:nvPr/>
        </p:nvSpPr>
        <p:spPr>
          <a:xfrm>
            <a:off x="304800" y="1828800"/>
            <a:ext cx="8440131" cy="707886"/>
          </a:xfrm>
          <a:prstGeom prst="rect">
            <a:avLst/>
          </a:prstGeom>
          <a:noFill/>
        </p:spPr>
        <p:txBody>
          <a:bodyPr wrap="none" rtlCol="0">
            <a:spAutoFit/>
          </a:bodyPr>
          <a:lstStyle/>
          <a:p>
            <a:pPr marL="457200" indent="-457200">
              <a:buAutoNum type="alphaLcParenBoth"/>
            </a:pPr>
            <a:r>
              <a:rPr lang="en-US" sz="2000" dirty="0" smtClean="0">
                <a:latin typeface="Times New Roman" pitchFamily="18" charset="0"/>
                <a:cs typeface="Times New Roman" pitchFamily="18" charset="0"/>
              </a:rPr>
              <a:t>From the graphs of </a:t>
            </a:r>
            <a:r>
              <a:rPr lang="en-US" sz="2000" i="1" dirty="0" smtClean="0">
                <a:latin typeface="Times New Roman" pitchFamily="18" charset="0"/>
                <a:cs typeface="Times New Roman" pitchFamily="18" charset="0"/>
              </a:rPr>
              <a:t>y</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sin t </a:t>
            </a:r>
            <a:r>
              <a:rPr lang="en-US" sz="2000" dirty="0" smtClean="0">
                <a:latin typeface="Times New Roman" pitchFamily="18" charset="0"/>
                <a:cs typeface="Times New Roman" pitchFamily="18" charset="0"/>
              </a:rPr>
              <a:t>for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 1, 2, 3 in figure 1.96, we see that </a:t>
            </a:r>
            <a:r>
              <a:rPr lang="en-US" sz="2000" i="1" dirty="0" smtClean="0">
                <a:latin typeface="Times New Roman" pitchFamily="18" charset="0"/>
                <a:cs typeface="Times New Roman" pitchFamily="18" charset="0"/>
              </a:rPr>
              <a:t>A</a:t>
            </a:r>
            <a:r>
              <a:rPr lang="en-US" sz="2000" dirty="0" smtClean="0">
                <a:latin typeface="Times New Roman" pitchFamily="18" charset="0"/>
                <a:cs typeface="Times New Roman" pitchFamily="18" charset="0"/>
              </a:rPr>
              <a:t> is </a:t>
            </a:r>
          </a:p>
          <a:p>
            <a:pPr marL="457200" indent="-457200"/>
            <a:r>
              <a:rPr lang="en-US" sz="2000" dirty="0" smtClean="0">
                <a:latin typeface="Times New Roman" pitchFamily="18" charset="0"/>
                <a:cs typeface="Times New Roman" pitchFamily="18" charset="0"/>
              </a:rPr>
              <a:t>        the amplitude.</a:t>
            </a:r>
            <a:endParaRPr lang="en-US" sz="2000" dirty="0">
              <a:latin typeface="Times New Roman" pitchFamily="18" charset="0"/>
              <a:cs typeface="Times New Roman" pitchFamily="18" charset="0"/>
            </a:endParaRPr>
          </a:p>
        </p:txBody>
      </p:sp>
      <p:sp>
        <p:nvSpPr>
          <p:cNvPr id="9" name="TextBox 8"/>
          <p:cNvSpPr txBox="1"/>
          <p:nvPr/>
        </p:nvSpPr>
        <p:spPr>
          <a:xfrm>
            <a:off x="2238316" y="5867400"/>
            <a:ext cx="4772781" cy="369332"/>
          </a:xfrm>
          <a:prstGeom prst="rect">
            <a:avLst/>
          </a:prstGeom>
          <a:noFill/>
        </p:spPr>
        <p:txBody>
          <a:bodyPr wrap="none" rtlCol="0">
            <a:spAutoFit/>
          </a:bodyPr>
          <a:lstStyle/>
          <a:p>
            <a:r>
              <a:rPr lang="en-US" b="1" dirty="0" smtClean="0"/>
              <a:t>Figure 1.96</a:t>
            </a:r>
            <a:r>
              <a:rPr lang="en-US" dirty="0" smtClean="0"/>
              <a:t>: </a:t>
            </a:r>
            <a:r>
              <a:rPr lang="en-US" dirty="0" smtClean="0">
                <a:latin typeface="Times New Roman" pitchFamily="18" charset="0"/>
                <a:cs typeface="Times New Roman" pitchFamily="18" charset="0"/>
              </a:rPr>
              <a:t>Graphs of </a:t>
            </a:r>
            <a:r>
              <a:rPr lang="en-US" i="1" dirty="0" smtClean="0">
                <a:latin typeface="Times New Roman" pitchFamily="18" charset="0"/>
                <a:cs typeface="Times New Roman" pitchFamily="18" charset="0"/>
              </a:rPr>
              <a:t>y = A sin t </a:t>
            </a:r>
            <a:r>
              <a:rPr lang="en-US" dirty="0" smtClean="0">
                <a:latin typeface="Times New Roman" pitchFamily="18" charset="0"/>
                <a:cs typeface="Times New Roman" pitchFamily="18" charset="0"/>
              </a:rPr>
              <a:t>with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 1, 2, 3</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029200" y="6492875"/>
            <a:ext cx="41148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4" name="Rectangle 3"/>
          <p:cNvSpPr/>
          <p:nvPr/>
        </p:nvSpPr>
        <p:spPr>
          <a:xfrm>
            <a:off x="304800" y="304800"/>
            <a:ext cx="1433021" cy="369332"/>
          </a:xfrm>
          <a:prstGeom prst="rect">
            <a:avLst/>
          </a:prstGeom>
        </p:spPr>
        <p:txBody>
          <a:bodyPr wrap="none">
            <a:spAutoFit/>
          </a:bodyPr>
          <a:lstStyle/>
          <a:p>
            <a:pPr>
              <a:spcBef>
                <a:spcPct val="50000"/>
              </a:spcBef>
            </a:pPr>
            <a:r>
              <a:rPr lang="en-US" b="1" dirty="0" smtClean="0"/>
              <a:t>Example 5(b)</a:t>
            </a:r>
            <a:endParaRPr lang="en-US" b="1" dirty="0"/>
          </a:p>
        </p:txBody>
      </p:sp>
      <p:pic>
        <p:nvPicPr>
          <p:cNvPr id="5" name="Picture 4"/>
          <p:cNvPicPr>
            <a:picLocks noChangeAspect="1" noChangeArrowheads="1"/>
          </p:cNvPicPr>
          <p:nvPr/>
        </p:nvPicPr>
        <p:blipFill>
          <a:blip r:embed="rId2" cstate="print"/>
          <a:srcRect/>
          <a:stretch>
            <a:fillRect/>
          </a:stretch>
        </p:blipFill>
        <p:spPr>
          <a:xfrm>
            <a:off x="685800" y="685801"/>
            <a:ext cx="8305800" cy="312682"/>
          </a:xfrm>
          <a:prstGeom prst="rect">
            <a:avLst/>
          </a:prstGeom>
          <a:noFill/>
        </p:spPr>
      </p:pic>
      <p:sp>
        <p:nvSpPr>
          <p:cNvPr id="6" name="Rectangle 5"/>
          <p:cNvSpPr/>
          <p:nvPr/>
        </p:nvSpPr>
        <p:spPr>
          <a:xfrm>
            <a:off x="304800" y="1447800"/>
            <a:ext cx="979755" cy="369332"/>
          </a:xfrm>
          <a:prstGeom prst="rect">
            <a:avLst/>
          </a:prstGeom>
        </p:spPr>
        <p:txBody>
          <a:bodyPr wrap="none">
            <a:spAutoFit/>
          </a:bodyPr>
          <a:lstStyle/>
          <a:p>
            <a:pPr>
              <a:spcBef>
                <a:spcPct val="50000"/>
              </a:spcBef>
            </a:pPr>
            <a:r>
              <a:rPr lang="en-US" b="1" dirty="0" smtClean="0"/>
              <a:t>Solution</a:t>
            </a:r>
            <a:endParaRPr lang="en-US" b="1" dirty="0"/>
          </a:p>
        </p:txBody>
      </p:sp>
      <p:pic>
        <p:nvPicPr>
          <p:cNvPr id="7" name="Picture 6"/>
          <p:cNvPicPr>
            <a:picLocks noChangeAspect="1" noChangeArrowheads="1"/>
          </p:cNvPicPr>
          <p:nvPr/>
        </p:nvPicPr>
        <p:blipFill>
          <a:blip r:embed="rId3" cstate="print"/>
          <a:srcRect/>
          <a:stretch>
            <a:fillRect/>
          </a:stretch>
        </p:blipFill>
        <p:spPr>
          <a:xfrm>
            <a:off x="381000" y="1752600"/>
            <a:ext cx="8666922" cy="685800"/>
          </a:xfrm>
          <a:prstGeom prst="rect">
            <a:avLst/>
          </a:prstGeom>
          <a:noFill/>
        </p:spPr>
      </p:pic>
      <p:sp>
        <p:nvSpPr>
          <p:cNvPr id="9" name="TextBox 8"/>
          <p:cNvSpPr txBox="1"/>
          <p:nvPr/>
        </p:nvSpPr>
        <p:spPr>
          <a:xfrm>
            <a:off x="685800" y="2362200"/>
            <a:ext cx="8291847" cy="646331"/>
          </a:xfrm>
          <a:prstGeom prst="rect">
            <a:avLst/>
          </a:prstGeom>
          <a:noFill/>
        </p:spPr>
        <p:txBody>
          <a:bodyPr wrap="square" rtlCol="0">
            <a:spAutoFit/>
          </a:bodyPr>
          <a:lstStyle/>
          <a:p>
            <a:r>
              <a:rPr lang="en-US" dirty="0" smtClean="0">
                <a:latin typeface="Times New Roman" pitchFamily="18" charset="0"/>
                <a:cs typeface="Times New Roman" pitchFamily="18" charset="0"/>
              </a:rPr>
              <a:t>The parameter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affects the period of the function. The graphs suggest that the larger</a:t>
            </a:r>
          </a:p>
          <a:p>
            <a:r>
              <a:rPr lang="en-US"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he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is, the shorter the period. In fact, the period is  2</a:t>
            </a:r>
            <a:r>
              <a:rPr lang="el-GR" dirty="0" smtClean="0">
                <a:latin typeface="Times New Roman" pitchFamily="18" charset="0"/>
                <a:cs typeface="Times New Roman" pitchFamily="18" charset="0"/>
              </a:rPr>
              <a:t>π</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endParaRPr lang="en-US" i="1" dirty="0">
              <a:latin typeface="Times New Roman" pitchFamily="18" charset="0"/>
              <a:cs typeface="Times New Roman" pitchFamily="18" charset="0"/>
            </a:endParaRPr>
          </a:p>
        </p:txBody>
      </p:sp>
      <p:sp>
        <p:nvSpPr>
          <p:cNvPr id="11" name="TextBox 10"/>
          <p:cNvSpPr txBox="1"/>
          <p:nvPr/>
        </p:nvSpPr>
        <p:spPr>
          <a:xfrm>
            <a:off x="2160314" y="5486400"/>
            <a:ext cx="4977838" cy="369332"/>
          </a:xfrm>
          <a:prstGeom prst="rect">
            <a:avLst/>
          </a:prstGeom>
          <a:noFill/>
        </p:spPr>
        <p:txBody>
          <a:bodyPr wrap="none" rtlCol="0">
            <a:spAutoFit/>
          </a:bodyPr>
          <a:lstStyle/>
          <a:p>
            <a:r>
              <a:rPr lang="en-US" dirty="0" smtClean="0"/>
              <a:t>Figure 1.97:  </a:t>
            </a:r>
            <a:r>
              <a:rPr lang="en-US" dirty="0" smtClean="0">
                <a:latin typeface="Times New Roman" pitchFamily="18" charset="0"/>
                <a:cs typeface="Times New Roman" pitchFamily="18" charset="0"/>
              </a:rPr>
              <a:t>Graphs of </a:t>
            </a:r>
            <a:r>
              <a:rPr lang="en-US" i="1" dirty="0" smtClean="0">
                <a:latin typeface="Times New Roman" pitchFamily="18" charset="0"/>
                <a:cs typeface="Times New Roman" pitchFamily="18" charset="0"/>
              </a:rPr>
              <a:t>y = sin</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Bt</a:t>
            </a:r>
            <a:r>
              <a:rPr lang="en-US" dirty="0" smtClean="0">
                <a:latin typeface="Times New Roman" pitchFamily="18" charset="0"/>
                <a:cs typeface="Times New Roman" pitchFamily="18" charset="0"/>
              </a:rPr>
              <a:t>) with </a:t>
            </a:r>
            <a:r>
              <a:rPr lang="en-US" i="1" dirty="0" smtClean="0">
                <a:latin typeface="Times New Roman" pitchFamily="18" charset="0"/>
                <a:cs typeface="Times New Roman" pitchFamily="18" charset="0"/>
              </a:rPr>
              <a:t>B</a:t>
            </a:r>
            <a:r>
              <a:rPr lang="en-US" dirty="0" smtClean="0">
                <a:latin typeface="Times New Roman" pitchFamily="18" charset="0"/>
                <a:cs typeface="Times New Roman" pitchFamily="18" charset="0"/>
              </a:rPr>
              <a:t> = ½, 1, 2</a:t>
            </a:r>
            <a:endParaRPr lang="en-US" dirty="0">
              <a:latin typeface="Times New Roman" pitchFamily="18" charset="0"/>
              <a:cs typeface="Times New Roman" pitchFamily="18" charset="0"/>
            </a:endParaRPr>
          </a:p>
        </p:txBody>
      </p:sp>
      <p:pic>
        <p:nvPicPr>
          <p:cNvPr id="10" name="Picture 9" descr="HH_Applied_4e_Ch1_1.97.png"/>
          <p:cNvPicPr>
            <a:picLocks noChangeAspect="1"/>
          </p:cNvPicPr>
          <p:nvPr/>
        </p:nvPicPr>
        <p:blipFill>
          <a:blip r:embed="rId4" cstate="print"/>
          <a:stretch>
            <a:fillRect/>
          </a:stretch>
        </p:blipFill>
        <p:spPr>
          <a:xfrm>
            <a:off x="0" y="3276600"/>
            <a:ext cx="9144000" cy="1871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953000" y="6492875"/>
            <a:ext cx="41910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28600" y="2667794"/>
            <a:ext cx="8686800" cy="1522413"/>
          </a:xfrm>
          <a:prstGeom prst="rect">
            <a:avLst/>
          </a:prstGeom>
          <a:noFill/>
          <a:ln w="38100">
            <a:solidFill>
              <a:schemeClr val="hlink"/>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266700" y="381000"/>
            <a:ext cx="8610600" cy="1981200"/>
          </a:xfrm>
          <a:prstGeom prst="rect">
            <a:avLst/>
          </a:prstGeom>
        </p:spPr>
      </p:pic>
      <p:pic>
        <p:nvPicPr>
          <p:cNvPr id="4" name="Picture 11"/>
          <p:cNvPicPr>
            <a:picLocks noChangeAspect="1" noChangeArrowheads="1"/>
          </p:cNvPicPr>
          <p:nvPr/>
        </p:nvPicPr>
        <p:blipFill>
          <a:blip r:embed="rId3" cstate="print"/>
          <a:srcRect/>
          <a:stretch>
            <a:fillRect/>
          </a:stretch>
        </p:blipFill>
        <p:spPr>
          <a:xfrm>
            <a:off x="419100" y="2819400"/>
            <a:ext cx="83058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457200" y="152400"/>
            <a:ext cx="8229600" cy="2270182"/>
          </a:xfrm>
          <a:prstGeom prst="rect">
            <a:avLst/>
          </a:prstGeom>
          <a:noFill/>
        </p:spPr>
      </p:pic>
      <p:pic>
        <p:nvPicPr>
          <p:cNvPr id="4" name="Picture 5"/>
          <p:cNvPicPr>
            <a:picLocks noChangeAspect="1" noChangeArrowheads="1"/>
          </p:cNvPicPr>
          <p:nvPr/>
        </p:nvPicPr>
        <p:blipFill>
          <a:blip r:embed="rId3" cstate="print"/>
          <a:srcRect/>
          <a:stretch>
            <a:fillRect/>
          </a:stretch>
        </p:blipFill>
        <p:spPr>
          <a:xfrm>
            <a:off x="457200" y="2666999"/>
            <a:ext cx="8229600" cy="33703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pic>
        <p:nvPicPr>
          <p:cNvPr id="3" name="Picture 4"/>
          <p:cNvPicPr>
            <a:picLocks noChangeAspect="1" noChangeArrowheads="1"/>
          </p:cNvPicPr>
          <p:nvPr/>
        </p:nvPicPr>
        <p:blipFill>
          <a:blip r:embed="rId2" cstate="print"/>
          <a:srcRect/>
          <a:stretch>
            <a:fillRect/>
          </a:stretch>
        </p:blipFill>
        <p:spPr>
          <a:xfrm>
            <a:off x="457200" y="2443163"/>
            <a:ext cx="8229600" cy="1512887"/>
          </a:xfrm>
          <a:prstGeom prst="rect">
            <a:avLst/>
          </a:prstGeom>
          <a:noFill/>
          <a:ln w="38100">
            <a:solidFill>
              <a:schemeClr val="hlink"/>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57200"/>
            <a:ext cx="8534400" cy="2895600"/>
          </a:xfrm>
        </p:spPr>
        <p:txBody>
          <a:bodyPr>
            <a:normAutofit fontScale="90000"/>
          </a:bodyPr>
          <a:lstStyle/>
          <a:p>
            <a:pPr algn="l">
              <a:spcBef>
                <a:spcPts val="600"/>
              </a:spcBef>
              <a:spcAft>
                <a:spcPts val="600"/>
              </a:spcAft>
            </a:pP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3100" b="1" dirty="0" smtClean="0"/>
              <a:t>Problem 9</a:t>
            </a:r>
            <a:r>
              <a:rPr lang="en-US" sz="1800" dirty="0" smtClean="0"/>
              <a:t/>
            </a:r>
            <a:br>
              <a:rPr lang="en-US" sz="1800" dirty="0" smtClean="0"/>
            </a:br>
            <a:r>
              <a:rPr lang="en-US" sz="2700" dirty="0" smtClean="0"/>
              <a:t/>
            </a:r>
            <a:br>
              <a:rPr lang="en-US" sz="2700" dirty="0" smtClean="0"/>
            </a:br>
            <a:r>
              <a:rPr lang="en-US" sz="2700" dirty="0" smtClean="0"/>
              <a:t>	</a:t>
            </a:r>
            <a:r>
              <a:rPr lang="en-US" sz="2700" dirty="0" smtClean="0">
                <a:latin typeface="Times New Roman" pitchFamily="18" charset="0"/>
                <a:cs typeface="Times New Roman" pitchFamily="18" charset="0"/>
              </a:rPr>
              <a:t>Figure 1.21 shows four lines given by equation </a:t>
            </a:r>
            <a:r>
              <a:rPr lang="en-US" sz="2700" i="1" dirty="0" smtClean="0">
                <a:latin typeface="Times New Roman" pitchFamily="18" charset="0"/>
                <a:cs typeface="Times New Roman" pitchFamily="18" charset="0"/>
              </a:rPr>
              <a:t>y = b + </a:t>
            </a:r>
            <a:r>
              <a:rPr lang="en-US" sz="2700" i="1" dirty="0" err="1" smtClean="0">
                <a:latin typeface="Times New Roman" pitchFamily="18" charset="0"/>
                <a:cs typeface="Times New Roman" pitchFamily="18" charset="0"/>
              </a:rPr>
              <a:t>mx</a:t>
            </a:r>
            <a:r>
              <a:rPr lang="en-US" sz="2700" i="1" dirty="0" smtClean="0">
                <a:latin typeface="Times New Roman" pitchFamily="18" charset="0"/>
                <a:cs typeface="Times New Roman" pitchFamily="18" charset="0"/>
              </a:rPr>
              <a:t>. </a:t>
            </a:r>
            <a:br>
              <a:rPr lang="en-US" sz="2700" i="1" dirty="0" smtClean="0">
                <a:latin typeface="Times New Roman" pitchFamily="18" charset="0"/>
                <a:cs typeface="Times New Roman" pitchFamily="18" charset="0"/>
              </a:rPr>
            </a:br>
            <a:r>
              <a:rPr lang="en-US" sz="2700" i="1" dirty="0" smtClean="0">
                <a:latin typeface="Times New Roman" pitchFamily="18" charset="0"/>
                <a:cs typeface="Times New Roman" pitchFamily="18" charset="0"/>
              </a:rPr>
              <a:t>	</a:t>
            </a:r>
            <a:r>
              <a:rPr lang="en-US" sz="2700" dirty="0" smtClean="0">
                <a:latin typeface="Times New Roman" pitchFamily="18" charset="0"/>
                <a:cs typeface="Times New Roman" pitchFamily="18" charset="0"/>
              </a:rPr>
              <a:t>Match the lines to the conditions on the parameters </a:t>
            </a:r>
            <a:r>
              <a:rPr lang="en-US" sz="2700" i="1" dirty="0" smtClean="0">
                <a:latin typeface="Times New Roman" pitchFamily="18" charset="0"/>
                <a:cs typeface="Times New Roman" pitchFamily="18" charset="0"/>
              </a:rPr>
              <a:t>m</a:t>
            </a:r>
            <a:r>
              <a:rPr lang="en-US" sz="2700" dirty="0" smtClean="0">
                <a:latin typeface="Times New Roman" pitchFamily="18" charset="0"/>
                <a:cs typeface="Times New Roman" pitchFamily="18" charset="0"/>
              </a:rPr>
              <a:t> and </a:t>
            </a:r>
            <a:r>
              <a:rPr lang="en-US" sz="2700" i="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(a)</a:t>
            </a:r>
            <a:r>
              <a:rPr lang="en-US" sz="2700"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m</a:t>
            </a:r>
            <a:r>
              <a:rPr lang="en-US" sz="2700" dirty="0" smtClean="0">
                <a:latin typeface="Times New Roman" pitchFamily="18" charset="0"/>
                <a:cs typeface="Times New Roman" pitchFamily="18" charset="0"/>
              </a:rPr>
              <a:t> &gt; 0, </a:t>
            </a:r>
            <a:r>
              <a:rPr lang="en-US" sz="2700" i="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 &gt; 0			</a:t>
            </a:r>
            <a:r>
              <a:rPr lang="en-US" sz="2700" b="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m</a:t>
            </a:r>
            <a:r>
              <a:rPr lang="en-US" sz="2700" dirty="0" smtClean="0">
                <a:latin typeface="Times New Roman" pitchFamily="18" charset="0"/>
                <a:cs typeface="Times New Roman" pitchFamily="18" charset="0"/>
              </a:rPr>
              <a:t> &lt; 0, </a:t>
            </a:r>
            <a:r>
              <a:rPr lang="en-US" sz="2700" i="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 &gt; 0</a:t>
            </a:r>
            <a:br>
              <a:rPr lang="en-US" sz="2700" dirty="0" smtClean="0">
                <a:latin typeface="Times New Roman" pitchFamily="18" charset="0"/>
                <a:cs typeface="Times New Roman" pitchFamily="18" charset="0"/>
              </a:rPr>
            </a:b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(c)</a:t>
            </a:r>
            <a:r>
              <a:rPr lang="en-US" sz="2700"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m</a:t>
            </a:r>
            <a:r>
              <a:rPr lang="en-US" sz="2700" dirty="0" smtClean="0">
                <a:latin typeface="Times New Roman" pitchFamily="18" charset="0"/>
                <a:cs typeface="Times New Roman" pitchFamily="18" charset="0"/>
              </a:rPr>
              <a:t> &gt; 0, </a:t>
            </a:r>
            <a:r>
              <a:rPr lang="en-US" sz="2700" i="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 &lt; 0			</a:t>
            </a:r>
            <a:r>
              <a:rPr lang="en-US" sz="2700" b="1" dirty="0" smtClean="0">
                <a:latin typeface="Times New Roman" pitchFamily="18" charset="0"/>
                <a:cs typeface="Times New Roman" pitchFamily="18" charset="0"/>
              </a:rPr>
              <a:t>(d)</a:t>
            </a:r>
            <a:r>
              <a:rPr lang="en-US" sz="2700" dirty="0" smtClean="0">
                <a:latin typeface="Times New Roman" pitchFamily="18" charset="0"/>
                <a:cs typeface="Times New Roman" pitchFamily="18" charset="0"/>
              </a:rPr>
              <a:t>  </a:t>
            </a:r>
            <a:r>
              <a:rPr lang="en-US" sz="2700" i="1" dirty="0" smtClean="0">
                <a:latin typeface="Times New Roman" pitchFamily="18" charset="0"/>
                <a:cs typeface="Times New Roman" pitchFamily="18" charset="0"/>
              </a:rPr>
              <a:t>m</a:t>
            </a:r>
            <a:r>
              <a:rPr lang="en-US" sz="2700" dirty="0" smtClean="0">
                <a:latin typeface="Times New Roman" pitchFamily="18" charset="0"/>
                <a:cs typeface="Times New Roman" pitchFamily="18" charset="0"/>
              </a:rPr>
              <a:t> &lt; 0, </a:t>
            </a:r>
            <a:r>
              <a:rPr lang="en-US" sz="2700" i="1" dirty="0" smtClean="0">
                <a:latin typeface="Times New Roman" pitchFamily="18" charset="0"/>
                <a:cs typeface="Times New Roman" pitchFamily="18" charset="0"/>
              </a:rPr>
              <a:t>b</a:t>
            </a:r>
            <a:r>
              <a:rPr lang="en-US" sz="2700" dirty="0" smtClean="0">
                <a:latin typeface="Times New Roman" pitchFamily="18" charset="0"/>
                <a:cs typeface="Times New Roman" pitchFamily="18" charset="0"/>
              </a:rPr>
              <a:t> &lt; 0</a:t>
            </a:r>
            <a:r>
              <a:rPr lang="en-US" sz="1800" dirty="0" smtClean="0">
                <a:latin typeface="Times New Roman" pitchFamily="18" charset="0"/>
                <a:cs typeface="Times New Roman" pitchFamily="18" charset="0"/>
              </a:rPr>
              <a:t>	</a:t>
            </a:r>
            <a:r>
              <a:rPr lang="en-US" sz="1800" dirty="0" smtClean="0"/>
              <a:t>		</a:t>
            </a:r>
            <a:br>
              <a:rPr lang="en-US" sz="1800" dirty="0" smtClean="0"/>
            </a:br>
            <a:r>
              <a:rPr lang="en-US" sz="1800" dirty="0" smtClean="0"/>
              <a:t/>
            </a:r>
            <a:br>
              <a:rPr lang="en-US" sz="1800" dirty="0" smtClean="0"/>
            </a:br>
            <a:r>
              <a:rPr lang="en-US" sz="2400" dirty="0" smtClean="0"/>
              <a:t/>
            </a:r>
            <a:br>
              <a:rPr lang="en-US" sz="2400" dirty="0" smtClean="0"/>
            </a:br>
            <a:endParaRPr lang="en-US" sz="2400" dirty="0"/>
          </a:p>
        </p:txBody>
      </p:sp>
      <p:sp>
        <p:nvSpPr>
          <p:cNvPr id="2" name="Footer Placeholder 1"/>
          <p:cNvSpPr>
            <a:spLocks noGrp="1"/>
          </p:cNvSpPr>
          <p:nvPr>
            <p:ph type="ftr" sz="quarter" idx="11"/>
          </p:nvPr>
        </p:nvSpPr>
        <p:spPr>
          <a:xfrm>
            <a:off x="5257800" y="6492875"/>
            <a:ext cx="3886200" cy="365125"/>
          </a:xfrm>
        </p:spPr>
        <p:txBody>
          <a:bodyPr/>
          <a:lstStyle/>
          <a:p>
            <a:pPr algn="r"/>
            <a:r>
              <a:rPr lang="en-US" dirty="0" smtClean="0"/>
              <a:t>Applied Calculus ,4/E, Deborah Hughes-</a:t>
            </a:r>
            <a:r>
              <a:rPr lang="en-US" dirty="0" err="1" smtClean="0"/>
              <a:t>Hallett</a:t>
            </a:r>
            <a:r>
              <a:rPr lang="en-US" dirty="0" smtClean="0"/>
              <a:t> </a:t>
            </a:r>
          </a:p>
          <a:p>
            <a:pPr algn="r"/>
            <a:r>
              <a:rPr lang="en-US" dirty="0" smtClean="0"/>
              <a:t>Copyright 2010 by John Wiley and Sons, All Rights Reserved</a:t>
            </a:r>
            <a:endParaRPr lang="en-US" dirty="0"/>
          </a:p>
        </p:txBody>
      </p:sp>
      <p:sp>
        <p:nvSpPr>
          <p:cNvPr id="9" name="TextBox 8"/>
          <p:cNvSpPr txBox="1"/>
          <p:nvPr/>
        </p:nvSpPr>
        <p:spPr>
          <a:xfrm>
            <a:off x="3957794" y="5867400"/>
            <a:ext cx="1228413" cy="369332"/>
          </a:xfrm>
          <a:prstGeom prst="rect">
            <a:avLst/>
          </a:prstGeom>
          <a:noFill/>
        </p:spPr>
        <p:txBody>
          <a:bodyPr wrap="none" rtlCol="0">
            <a:spAutoFit/>
          </a:bodyPr>
          <a:lstStyle/>
          <a:p>
            <a:r>
              <a:rPr lang="en-US" dirty="0" smtClean="0"/>
              <a:t>Figure 1.21</a:t>
            </a:r>
            <a:endParaRPr lang="en-US" dirty="0"/>
          </a:p>
        </p:txBody>
      </p:sp>
      <p:pic>
        <p:nvPicPr>
          <p:cNvPr id="7" name="Picture 6" descr="HH_Applied_4e_Ch1_1.21.png"/>
          <p:cNvPicPr>
            <a:picLocks noChangeAspect="1"/>
          </p:cNvPicPr>
          <p:nvPr/>
        </p:nvPicPr>
        <p:blipFill>
          <a:blip r:embed="rId2" cstate="print"/>
          <a:stretch>
            <a:fillRect/>
          </a:stretch>
        </p:blipFill>
        <p:spPr>
          <a:xfrm>
            <a:off x="3048000" y="2971800"/>
            <a:ext cx="3048000" cy="28488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1869</Words>
  <Application>Microsoft Office PowerPoint</Application>
  <PresentationFormat>On-screen Show (4:3)</PresentationFormat>
  <Paragraphs>397</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Section 1.1  What Is a Function? </vt:lpstr>
      <vt:lpstr>Slide 2</vt:lpstr>
      <vt:lpstr>Slide 3</vt:lpstr>
      <vt:lpstr>Slide 4</vt:lpstr>
      <vt:lpstr>Section 1.2  Linear Functions</vt:lpstr>
      <vt:lpstr>Slide 6</vt:lpstr>
      <vt:lpstr>Slide 7</vt:lpstr>
      <vt:lpstr>Slide 8</vt:lpstr>
      <vt:lpstr>   Problem 9   Figure 1.21 shows four lines given by equation y = b + mx.   Match the lines to the conditions on the parameters m and b.   (a)  m &gt; 0, b &gt; 0   (b)  m &lt; 0, b &gt; 0  (c)  m &gt; 0, b &lt; 0   (d)  m &lt; 0, b &lt; 0      </vt:lpstr>
      <vt:lpstr>Problem 10   (a)    Which two lines in Figure 1.22 have the same slope?            Of these two lines, which has the larger y-intercept?   (b)     Which two lines have the same y-intercept?                    Of these two lines, which has the larger slope?</vt:lpstr>
      <vt:lpstr>Slide 11</vt:lpstr>
      <vt:lpstr>Problem 24   Annual sales of music compact discs (CDs) have declined since 2000. Sales were 942.5 million in 2000 and 384.7 million in 2008.  (a)   Find a formula for annual sales, S,  in millions of         music CDs, as a linear function of the number of         years, t, since 2000.  (b)   Give units for and interpret the slope and vertical         intercept of this function.  (c)   Use the formula to predict music CD sales in 2012.</vt:lpstr>
      <vt:lpstr>Section 1.3  Average Rate of Change And Relative Change </vt:lpstr>
      <vt:lpstr>Slide 14</vt:lpstr>
      <vt:lpstr>Slide 15</vt:lpstr>
      <vt:lpstr>Slide 16</vt:lpstr>
      <vt:lpstr>Slide 17</vt:lpstr>
      <vt:lpstr>Slide 18</vt:lpstr>
      <vt:lpstr>Section 1.4  Applications of  Functions to Economics</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1.1  What Is a Function? </dc:title>
  <dc:creator>mvanisko</dc:creator>
  <cp:lastModifiedBy>WileyService</cp:lastModifiedBy>
  <cp:revision>91</cp:revision>
  <dcterms:created xsi:type="dcterms:W3CDTF">2010-02-09T16:42:58Z</dcterms:created>
  <dcterms:modified xsi:type="dcterms:W3CDTF">2012-01-06T15:26:32Z</dcterms:modified>
</cp:coreProperties>
</file>