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40ECF-75D7-484C-9F5A-C9E85A9FBC03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07970-50C5-40B9-BB9B-329C7A65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AA93-D84D-4C7E-8E53-1F1E16F77549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1243-FA37-4FD9-B92B-25B8D8E42A89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804-00C3-4181-9022-177636336387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5342-4D12-483C-A4B6-4F68B8FB33A2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3B3-A4D5-442A-9A11-0E521B6D01BF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8277-947A-4665-94F0-20558673F41F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D786-ECB5-458B-AEA5-BA1F437AD077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EFA9-1114-4401-BCE1-08F4A08B9332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5A14-5FF4-4616-86CB-04EDD91027E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4CB4-E0D6-459F-A6BC-32FD536AAABE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B0E-FEB2-4C8A-9597-BA9846208492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D1BE-9FD2-4571-B033-52A5FE06578A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Applied Calculus ,4/E, Deborah Hughes-HalletCopyright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286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Section 2.1</a:t>
            </a:r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4900" b="1" dirty="0" smtClean="0">
                <a:solidFill>
                  <a:schemeClr val="tx2"/>
                </a:solidFill>
              </a:rPr>
              <a:t>Instantaneous Rate of Change</a:t>
            </a:r>
            <a:r>
              <a:rPr lang="en-US" sz="4900" dirty="0" smtClean="0">
                <a:solidFill>
                  <a:schemeClr val="tx2"/>
                </a:solidFill>
              </a:rPr>
              <a:t/>
            </a:r>
            <a:br>
              <a:rPr lang="en-US" sz="4900" dirty="0" smtClean="0">
                <a:solidFill>
                  <a:schemeClr val="tx2"/>
                </a:solidFill>
              </a:rPr>
            </a:br>
            <a:endParaRPr lang="en-US" sz="4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76800" y="6492875"/>
            <a:ext cx="4267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H_Applied_4e_Ch2_Figure2.21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667000"/>
            <a:ext cx="2667000" cy="1315232"/>
          </a:xfrm>
          <a:prstGeom prst="rect">
            <a:avLst/>
          </a:prstGeom>
        </p:spPr>
      </p:pic>
      <p:pic>
        <p:nvPicPr>
          <p:cNvPr id="14" name="Picture 13" descr="HH_Applied_4e_Ch2_Figure2.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143000"/>
            <a:ext cx="2895600" cy="144378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343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6801" y="304800"/>
            <a:ext cx="87103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Example 3</a:t>
            </a:r>
          </a:p>
          <a:p>
            <a:endParaRPr lang="en-US" b="1" dirty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graph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in Figure 2.21. Which of the graphs (a) – (c) is a graph of the derivative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i="1" dirty="0" smtClean="0">
                <a:cs typeface="Times New Roman" pitchFamily="18" charset="0"/>
              </a:rPr>
              <a:t>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7794" y="2438400"/>
            <a:ext cx="122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2.21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1148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42900" y="4572000"/>
            <a:ext cx="8458200" cy="1327150"/>
          </a:xfrm>
          <a:prstGeom prst="rect">
            <a:avLst/>
          </a:prstGeom>
          <a:noFill/>
          <a:ln/>
        </p:spPr>
      </p:pic>
      <p:sp>
        <p:nvSpPr>
          <p:cNvPr id="11" name="TextBox 10"/>
          <p:cNvSpPr txBox="1"/>
          <p:nvPr/>
        </p:nvSpPr>
        <p:spPr>
          <a:xfrm>
            <a:off x="1676400" y="38862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38862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0400" y="39624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</a:p>
        </p:txBody>
      </p:sp>
      <p:pic>
        <p:nvPicPr>
          <p:cNvPr id="15" name="Picture 14" descr="HH_Applied_4e_Ch2_Figure2.21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667000"/>
            <a:ext cx="2648373" cy="1295400"/>
          </a:xfrm>
          <a:prstGeom prst="rect">
            <a:avLst/>
          </a:prstGeom>
        </p:spPr>
      </p:pic>
      <p:pic>
        <p:nvPicPr>
          <p:cNvPr id="17" name="Picture 16" descr="HH_Applied_4e_Ch2_Figure2.21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2667000"/>
            <a:ext cx="2819400" cy="1375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0500" y="2458244"/>
            <a:ext cx="8763000" cy="1941513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953000" y="6492875"/>
            <a:ext cx="41910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0381" y="304800"/>
            <a:ext cx="8123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Example 4</a:t>
            </a:r>
          </a:p>
          <a:p>
            <a:endParaRPr lang="en-US" b="1" dirty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2.6 gives values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 concentration (mg/cc) of a drug in the bloodstream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time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(min). Construct a table of estimated values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smtClean="0">
                <a:cs typeface="Arial" pitchFamily="34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 rate of change of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with respect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2" y="2057400"/>
          <a:ext cx="80771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16527"/>
                <a:gridCol w="616527"/>
                <a:gridCol w="616527"/>
                <a:gridCol w="616527"/>
                <a:gridCol w="616527"/>
                <a:gridCol w="616527"/>
                <a:gridCol w="616527"/>
                <a:gridCol w="616527"/>
                <a:gridCol w="616527"/>
                <a:gridCol w="616527"/>
                <a:gridCol w="616527"/>
              </a:tblGrid>
              <a:tr h="370840">
                <a:tc gridSpan="12">
                  <a:txBody>
                    <a:bodyPr/>
                    <a:lstStyle/>
                    <a:p>
                      <a:r>
                        <a:rPr lang="en-US" dirty="0" smtClean="0"/>
                        <a:t>Table 2.6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Concentration of a drug as a function of time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</a:t>
                      </a:r>
                      <a:r>
                        <a:rPr lang="en-US" i="0" dirty="0" smtClean="0"/>
                        <a:t> (min)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c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t</a:t>
                      </a:r>
                      <a:r>
                        <a:rPr lang="en-US" i="0" dirty="0" smtClean="0"/>
                        <a:t>) (mg/cc)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505200"/>
            <a:ext cx="3504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 </a:t>
            </a:r>
            <a:r>
              <a:rPr lang="en-US" b="1" dirty="0" smtClean="0">
                <a:solidFill>
                  <a:schemeClr val="tx2"/>
                </a:solidFill>
              </a:rPr>
              <a:t>(continued on next slide)</a:t>
            </a: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962400"/>
            <a:ext cx="8534400" cy="167481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Example 4  (continued)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1" y="4572000"/>
          <a:ext cx="78485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dirty="0" smtClean="0"/>
                        <a:t>Table 2.7   </a:t>
                      </a:r>
                      <a:r>
                        <a:rPr lang="en-US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Derivative of concentration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c’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t</a:t>
                      </a:r>
                      <a:r>
                        <a:rPr lang="en-US" i="0" dirty="0" smtClean="0"/>
                        <a:t>)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8382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estimate the derivative for each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a difference quotient. For example,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Similarly, we get the estimates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219200"/>
            <a:ext cx="3324225" cy="4095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181600" y="1219200"/>
            <a:ext cx="2002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(mg/cc) per minute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99" y="2133600"/>
            <a:ext cx="3657601" cy="439387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99" y="2819400"/>
            <a:ext cx="3657601" cy="439387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2896" y="3352800"/>
            <a:ext cx="82982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so on. These values are tabulated in Table 2.7. Notice that the derivative has small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positive values up until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0.4, and then it gets more and more negative, as we expected.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343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321005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2.3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Interpretations of the Derivative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00300" y="490538"/>
            <a:ext cx="4343400" cy="1871662"/>
          </a:xfrm>
          <a:prstGeom prst="rect">
            <a:avLst/>
          </a:prstGeom>
          <a:ln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4300" y="3052763"/>
            <a:ext cx="8915400" cy="2052637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343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1714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Example 2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066800"/>
            <a:ext cx="8534400" cy="677862"/>
          </a:xfrm>
          <a:prstGeom prst="rect">
            <a:avLst/>
          </a:prstGeom>
          <a:ln/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Solution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Leibniz notation,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C is measured in dollars and T is measured in tons,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measured in dollars per ton. You can think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the extra cost of extracting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tons of ore. So the statement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when 2000 tons of ore have already been extracted from the mine,  the cost of extracting the next ton is approximately $100. Another way of saying this is that it costs about $100 to extract the 2001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ton.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7100" y="2971800"/>
            <a:ext cx="2209800" cy="558521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572000"/>
            <a:ext cx="1676400" cy="571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648200" y="6492875"/>
            <a:ext cx="4495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304800"/>
            <a:ext cx="7696200" cy="1708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Local Linear Approximation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≈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Then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near a and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algn="ctr">
              <a:lnSpc>
                <a:spcPct val="15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≈ 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f’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called the Tangent Line Approximation.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7943" y="2514600"/>
            <a:ext cx="85681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Problem 27</a:t>
            </a:r>
          </a:p>
          <a:p>
            <a:endParaRPr lang="en-US" dirty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Annual net sales, in billions of dollars, for the Hershey Company, the largest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 producer of chocolate, is a function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of time,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in years since 2000.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Interpret the statements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(8)  = 5.1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(8) = 0.22 in terms of Hershey sales.</a:t>
            </a:r>
          </a:p>
          <a:p>
            <a:pPr marL="457200" indent="-457200">
              <a:buAutoNum type="alphaLcParenBoth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Estimate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(12) and interpret it in terms of Hershey sales.</a:t>
            </a:r>
          </a:p>
          <a:p>
            <a:pPr marL="457200" indent="-457200">
              <a:buAutoNum type="alphaLcParenBoth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76800" y="6492875"/>
            <a:ext cx="4267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52400"/>
            <a:ext cx="8229600" cy="16158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Relative Rate of Change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relative rate of change of y = f(t) at t = a is defined to be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Relative rate of change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066800"/>
            <a:ext cx="1981200" cy="6487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3139" y="2286000"/>
            <a:ext cx="853772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Problem 43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number of active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users hit 175 million at the end of February 2009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200 million at the end of April 2009. With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months since the start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2009,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be the number of active users in millions. Estimate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(4)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(4) and the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relative  rate of change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t = 4. Interpret your answers in terms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users.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321005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2.4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The Second Derivative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24400" y="6492875"/>
            <a:ext cx="4419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" y="544513"/>
            <a:ext cx="8915400" cy="598487"/>
          </a:xfrm>
          <a:prstGeom prst="rect">
            <a:avLst/>
          </a:prstGeom>
          <a:ln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4300" y="1746250"/>
            <a:ext cx="8915400" cy="1682750"/>
          </a:xfrm>
          <a:prstGeom prst="rect">
            <a:avLst/>
          </a:prstGeom>
          <a:noFill/>
          <a:ln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90500" y="4122738"/>
            <a:ext cx="8763000" cy="75406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76800" y="6492875"/>
            <a:ext cx="4267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400" y="76200"/>
            <a:ext cx="8839200" cy="1249363"/>
          </a:xfrm>
          <a:prstGeom prst="rect">
            <a:avLst/>
          </a:prstGeom>
          <a:ln/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5181600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81400" y="4114800"/>
            <a:ext cx="4876800" cy="1738312"/>
          </a:xfrm>
          <a:prstGeom prst="rect">
            <a:avLst/>
          </a:prstGeo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5410200" y="1828800"/>
            <a:ext cx="33970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2.33: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f’’: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slope increases from negative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positive  as you move from left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right, so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f’’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positive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concave up.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1910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2.34: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f’’: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slope decreases from positive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negative  as you move from left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right, so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f’’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negative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concave down.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8229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19</a:t>
            </a:r>
          </a:p>
          <a:p>
            <a:endParaRPr lang="en-US" dirty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exactly two of the labeled points in Figure 2.40, the derivative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second derivative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not zero at any of the labeled points. On a copy of the table, give the signs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each marked point.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410200"/>
            <a:ext cx="122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2.40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91000" y="3124200"/>
          <a:ext cx="3657600" cy="2362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f’’</a:t>
                      </a:r>
                      <a:endParaRPr lang="en-US" i="1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HH_Applied_4e_Ch2_Figure2.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124200"/>
            <a:ext cx="2679042" cy="209578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492875"/>
            <a:ext cx="4114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20813"/>
            <a:ext cx="80772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23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function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(5) = 20,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(5) = 2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&lt; 0., for x ≥ 5. Which of the following are possible values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(7) and which are impossible?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26		    	 (b)    24			(c)    22 </a:t>
            </a: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492875"/>
            <a:ext cx="4114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321005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2.5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Marginal Cost and Revenue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648200" y="6492875"/>
            <a:ext cx="4495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 1</a:t>
            </a:r>
          </a:p>
          <a:p>
            <a:endParaRPr lang="en-US" b="1" dirty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cost,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revenue,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are given by the graph in Figure 2.47, for what production quantities does the firm make a profit?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C:\Documents and Settings\Compaq_Owner\My Documents\MarieMISC\Wiley\HughesHallet\4thedHHApplC\graphs\hugheshallett0526c02\image_n\nw0087-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828800"/>
            <a:ext cx="3200400" cy="27828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648200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Solution</a:t>
            </a:r>
            <a:endParaRPr lang="en-US" sz="2400" b="1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66700" y="5105400"/>
            <a:ext cx="8610600" cy="946150"/>
          </a:xfrm>
          <a:prstGeom prst="rect">
            <a:avLst/>
          </a:prstGeom>
          <a:ln/>
        </p:spPr>
      </p:pic>
      <p:sp>
        <p:nvSpPr>
          <p:cNvPr id="7" name="TextBox 6"/>
          <p:cNvSpPr txBox="1"/>
          <p:nvPr/>
        </p:nvSpPr>
        <p:spPr>
          <a:xfrm>
            <a:off x="914400" y="3581400"/>
            <a:ext cx="2001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2.47: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Costs and revenues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HH_Applied_4e_Ch2_Figure2.4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1676400"/>
            <a:ext cx="4229691" cy="3362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9100" y="2743200"/>
            <a:ext cx="8305800" cy="3069139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1924121" y="5943600"/>
            <a:ext cx="529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2.48: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Marginal cost: Slope of one of these lines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152" y="381000"/>
            <a:ext cx="79776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is the function giving the cost of running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flights. If the airline had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originally planned to run 100 flights, its costs would 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(100). With the additional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flight, its costs would 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(101). Therefore,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Marginal cost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(101)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(100).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this quantity is the average rate of change of cost between 100 and 101 flights.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752600"/>
            <a:ext cx="3434316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H_Applied_4e_Ch2_Figure2.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0279" y="3733800"/>
            <a:ext cx="6001321" cy="217636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609600"/>
            <a:ext cx="8686800" cy="3154363"/>
          </a:xfrm>
          <a:prstGeom prst="rect">
            <a:avLst/>
          </a:prstGeom>
          <a:ln/>
        </p:spPr>
      </p:pic>
      <p:sp>
        <p:nvSpPr>
          <p:cNvPr id="4" name="TextBox 3"/>
          <p:cNvSpPr txBox="1"/>
          <p:nvPr/>
        </p:nvSpPr>
        <p:spPr>
          <a:xfrm>
            <a:off x="228600" y="304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Figure 2.48,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343400"/>
            <a:ext cx="2790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2.48: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Marginal cost: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Slope of one of these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381000"/>
            <a:ext cx="5715000" cy="1318324"/>
          </a:xfrm>
          <a:prstGeom prst="rect">
            <a:avLst/>
          </a:prstGeom>
          <a:ln/>
        </p:spPr>
      </p:pic>
      <p:sp>
        <p:nvSpPr>
          <p:cNvPr id="4" name="TextBox 3"/>
          <p:cNvSpPr txBox="1"/>
          <p:nvPr/>
        </p:nvSpPr>
        <p:spPr>
          <a:xfrm flipH="1">
            <a:off x="594360" y="1981200"/>
            <a:ext cx="795528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12</a:t>
            </a:r>
          </a:p>
          <a:p>
            <a:endParaRPr lang="en-US" dirty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Cost and revenue functions for a charter bus company are shown in Figure 2.57. Should the company add a 50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bus? How about a 90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 Explain your answers using marginal revenue and marginal cost.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181600"/>
            <a:ext cx="122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2.57</a:t>
            </a:r>
            <a:endParaRPr lang="en-US" dirty="0"/>
          </a:p>
        </p:txBody>
      </p:sp>
      <p:pic>
        <p:nvPicPr>
          <p:cNvPr id="7" name="Picture 6" descr="HH_Applied_4e_Ch2_Figure2.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3733800"/>
            <a:ext cx="3276600" cy="28243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724400" y="6492875"/>
            <a:ext cx="4419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6542" y="5334000"/>
            <a:ext cx="7090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Figure 2.1: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Average velocities over intervals on either side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1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showing successively smaller intervals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H_Applied_4e_Ch2_Figure2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9144000" cy="33318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267200" y="6492875"/>
            <a:ext cx="4876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200" y="990600"/>
            <a:ext cx="8991600" cy="1187450"/>
          </a:xfrm>
          <a:prstGeom prst="rect">
            <a:avLst/>
          </a:prstGeom>
          <a:ln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869" y="3124200"/>
            <a:ext cx="8958262" cy="138112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H_Applied_4e_Ch2_Figure2.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990600"/>
            <a:ext cx="3581400" cy="3119565"/>
          </a:xfrm>
          <a:prstGeom prst="rect">
            <a:avLst/>
          </a:prstGeom>
        </p:spPr>
      </p:pic>
      <p:pic>
        <p:nvPicPr>
          <p:cNvPr id="8" name="Picture 7" descr="HH_Applied_4e_Ch2_Figure2.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143000"/>
            <a:ext cx="3352800" cy="2969146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492875"/>
            <a:ext cx="4114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47650" y="76200"/>
            <a:ext cx="8648700" cy="1104188"/>
          </a:xfrm>
          <a:prstGeom prst="rect">
            <a:avLst/>
          </a:prstGeom>
          <a:ln/>
        </p:spPr>
      </p:pic>
      <p:sp>
        <p:nvSpPr>
          <p:cNvPr id="5" name="TextBox 4"/>
          <p:cNvSpPr txBox="1"/>
          <p:nvPr/>
        </p:nvSpPr>
        <p:spPr>
          <a:xfrm>
            <a:off x="685800" y="4038600"/>
            <a:ext cx="3103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2.2</a:t>
            </a:r>
            <a:r>
              <a:rPr lang="en-US" sz="1600" dirty="0" smtClean="0"/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Visualizing the average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rate of change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4038600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Figure 2.3</a:t>
            </a:r>
            <a:r>
              <a:rPr lang="en-US" sz="1600" dirty="0" smtClean="0"/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Visualizing the instantaneous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rate of change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562100" y="4648200"/>
            <a:ext cx="6019800" cy="179052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H_Applied_4e_Ch2_Figure2.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124200"/>
            <a:ext cx="3943901" cy="287695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724400" y="6492875"/>
            <a:ext cx="4419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826655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Problem 11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sz="2400" b="1" dirty="0" smtClean="0"/>
              <a:t>(a)  </a:t>
            </a:r>
            <a:r>
              <a:rPr lang="en-US" sz="2400" dirty="0" smtClean="0"/>
              <a:t>The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is given in Figure 2.13. At which of the labeled </a:t>
            </a:r>
          </a:p>
          <a:p>
            <a:pPr marL="342900" indent="-342900"/>
            <a:r>
              <a:rPr lang="en-US" sz="2400" dirty="0"/>
              <a:t>	</a:t>
            </a:r>
            <a:r>
              <a:rPr lang="en-US" sz="2400" dirty="0" smtClean="0"/>
              <a:t>  points is </a:t>
            </a:r>
            <a:r>
              <a:rPr lang="en-US" sz="2400" i="1" dirty="0" smtClean="0"/>
              <a:t>f’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positive? Negative? Zero?</a:t>
            </a:r>
          </a:p>
          <a:p>
            <a:pPr marL="342900" indent="-342900"/>
            <a:endParaRPr lang="en-US" sz="2400" dirty="0"/>
          </a:p>
          <a:p>
            <a:pPr marL="457200" indent="-457200"/>
            <a:r>
              <a:rPr lang="en-US" sz="2400" b="1" dirty="0" smtClean="0"/>
              <a:t>(b)  </a:t>
            </a:r>
            <a:r>
              <a:rPr lang="en-US" sz="2400" dirty="0" smtClean="0"/>
              <a:t>At which labeled point is </a:t>
            </a:r>
            <a:r>
              <a:rPr lang="en-US" sz="2400" i="1" dirty="0" smtClean="0"/>
              <a:t>f’</a:t>
            </a:r>
            <a:r>
              <a:rPr lang="en-US" sz="2400" dirty="0" smtClean="0"/>
              <a:t> largest? At which labeled point </a:t>
            </a:r>
          </a:p>
          <a:p>
            <a:pPr marL="457200" indent="-457200"/>
            <a:r>
              <a:rPr lang="en-US" sz="2400" dirty="0"/>
              <a:t>	</a:t>
            </a:r>
            <a:r>
              <a:rPr lang="en-US" sz="2400" dirty="0" smtClean="0"/>
              <a:t>is </a:t>
            </a:r>
            <a:r>
              <a:rPr lang="en-US" sz="2400" i="1" dirty="0" smtClean="0"/>
              <a:t>f’</a:t>
            </a:r>
            <a:r>
              <a:rPr lang="en-US" sz="2400" dirty="0" smtClean="0"/>
              <a:t> most negative?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5943600"/>
            <a:ext cx="122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2.13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976" y="533400"/>
            <a:ext cx="86520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16</a:t>
            </a:r>
          </a:p>
          <a:p>
            <a:endParaRPr lang="en-US" dirty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2.4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percent of households in the US with cable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television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years since 1990.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Does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 smtClean="0">
                <a:cs typeface="Times New Roman" pitchFamily="18" charset="0"/>
              </a:rPr>
              <a:t>’(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appear to be positive or negative? What does this</a:t>
            </a:r>
          </a:p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tell you about the percent of households with cable television?</a:t>
            </a:r>
          </a:p>
          <a:p>
            <a:pPr marL="342900" indent="-34290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(b)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 smtClean="0">
                <a:cs typeface="Times New Roman" pitchFamily="18" charset="0"/>
              </a:rPr>
              <a:t>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(2). Estimate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 smtClean="0">
                <a:cs typeface="Times New Roman" pitchFamily="18" charset="0"/>
              </a:rPr>
              <a:t>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(10). Explain what each is telling you,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terms of cable television.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599" y="4495800"/>
          <a:ext cx="79248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849086"/>
                <a:gridCol w="849086"/>
                <a:gridCol w="849086"/>
                <a:gridCol w="849086"/>
                <a:gridCol w="849086"/>
                <a:gridCol w="849086"/>
                <a:gridCol w="849086"/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en-US" dirty="0" smtClean="0"/>
                        <a:t>Table 2.4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(years since 1990)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i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en-US" i="0" dirty="0" smtClean="0">
                          <a:latin typeface="Times New Roman" pitchFamily="18" charset="0"/>
                          <a:cs typeface="Times New Roman" pitchFamily="18" charset="0"/>
                        </a:rPr>
                        <a:t> with</a:t>
                      </a:r>
                      <a:r>
                        <a:rPr lang="en-US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cable)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724400" y="6492875"/>
            <a:ext cx="4419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321005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2.2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The Derivative Function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492875"/>
            <a:ext cx="4114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0"/>
            <a:ext cx="6858000" cy="3563938"/>
          </a:xfrm>
          <a:prstGeom prst="rect">
            <a:avLst/>
          </a:prstGeom>
          <a:ln/>
        </p:spPr>
      </p:pic>
      <p:sp>
        <p:nvSpPr>
          <p:cNvPr id="4" name="Rectangle 3"/>
          <p:cNvSpPr/>
          <p:nvPr/>
        </p:nvSpPr>
        <p:spPr>
          <a:xfrm>
            <a:off x="304800" y="2209800"/>
            <a:ext cx="29033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Figure 2.18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Estimating the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erivative graphically as the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lope of the tangent 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799" y="3581400"/>
          <a:ext cx="7010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970"/>
                <a:gridCol w="668179"/>
                <a:gridCol w="668179"/>
                <a:gridCol w="668179"/>
                <a:gridCol w="668179"/>
                <a:gridCol w="668179"/>
                <a:gridCol w="668179"/>
                <a:gridCol w="668179"/>
                <a:gridCol w="668179"/>
              </a:tblGrid>
              <a:tr h="370840">
                <a:tc gridSpan="9">
                  <a:txBody>
                    <a:bodyPr/>
                    <a:lstStyle/>
                    <a:p>
                      <a:r>
                        <a:rPr lang="en-US" dirty="0" smtClean="0"/>
                        <a:t>Table 2.5  </a:t>
                      </a:r>
                      <a:r>
                        <a:rPr lang="en-US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Estimated values of derivative of function in Figure 2.18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Derivative of </a:t>
                      </a:r>
                      <a:r>
                        <a:rPr lang="en-US" i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5800" y="4953000"/>
            <a:ext cx="7772400" cy="12255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1606</Words>
  <Application>Microsoft Office PowerPoint</Application>
  <PresentationFormat>On-screen Show (4:3)</PresentationFormat>
  <Paragraphs>283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Section 2.1  Instantaneous Rate of Change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  Instantaneous Rate of Change </dc:title>
  <dc:creator>mvanisko</dc:creator>
  <cp:lastModifiedBy>WileyService</cp:lastModifiedBy>
  <cp:revision>56</cp:revision>
  <dcterms:created xsi:type="dcterms:W3CDTF">2010-02-11T16:34:45Z</dcterms:created>
  <dcterms:modified xsi:type="dcterms:W3CDTF">2012-01-06T15:49:21Z</dcterms:modified>
</cp:coreProperties>
</file>