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68639-A8D6-4735-8849-08612750349C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6A67-4622-4278-A843-13136084E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F6A67-4622-4278-A843-13136084EE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620E-EB09-4DDA-BFE8-8CAB971DF96B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1AED-92C6-45EC-AB2F-8036FEC1609C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671-2E97-44E4-8D47-733C4E9F18A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B9A8-64B0-41C6-B359-40F47ED7478D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AB07-40DB-4DAC-AE7B-396076826B4E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CE52-6FD2-4FE1-A94E-26F66AA0877A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9BF9-B40F-4586-A267-2AA2F4CDE57A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06ED-4247-4156-AF12-4A5AE69D840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70D-D64E-45DB-B245-989223B489D3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517F-5DD8-45A1-B664-614F6D51C1F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4D05-808E-4830-8214-5B59D1554A23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FAF6-C0DA-43C9-A8A3-99C6D22895EB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AAAA-ACF4-4005-A08D-1E49B3210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2321005"/>
            <a:ext cx="6096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3.1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Derivative Formulas for </a:t>
            </a:r>
            <a:br>
              <a:rPr lang="en-US" sz="4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Powers and Polynomials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659559"/>
            <a:ext cx="4572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3.3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The Chain Rule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39700"/>
            <a:ext cx="7620000" cy="2899277"/>
          </a:xfrm>
          <a:prstGeom prst="rect">
            <a:avLst/>
          </a:prstGeom>
          <a:ln/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9600" y="4724402"/>
            <a:ext cx="7315200" cy="1044656"/>
          </a:xfrm>
          <a:prstGeom prst="rect">
            <a:avLst/>
          </a:prstGeom>
          <a:noFill/>
          <a:ln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3581400"/>
            <a:ext cx="8915400" cy="746125"/>
          </a:xfrm>
          <a:prstGeom prst="rect">
            <a:avLst/>
          </a:prstGeom>
          <a:ln/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172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 2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3434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" y="762000"/>
            <a:ext cx="8915400" cy="484188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1295400"/>
            <a:ext cx="4130675" cy="4724400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520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6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(continued on next page)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355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6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(continued)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500" y="762000"/>
            <a:ext cx="8763000" cy="2325688"/>
          </a:xfrm>
          <a:prstGeom prst="rect">
            <a:avLst/>
          </a:prstGeom>
          <a:ln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3429000"/>
            <a:ext cx="8686800" cy="2314575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343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200" y="2321005"/>
            <a:ext cx="5181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3.4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The </a:t>
            </a:r>
            <a:r>
              <a:rPr lang="en-US" sz="4400" b="1" dirty="0" smtClean="0">
                <a:solidFill>
                  <a:schemeClr val="tx2"/>
                </a:solidFill>
              </a:rPr>
              <a:t>Product </a:t>
            </a:r>
            <a:r>
              <a:rPr lang="en-US" sz="4400" b="1" dirty="0" smtClean="0">
                <a:solidFill>
                  <a:schemeClr val="tx2"/>
                </a:solidFill>
              </a:rPr>
              <a:t>and Quotient Rules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953000" y="6492875"/>
            <a:ext cx="41910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2900" y="1570832"/>
            <a:ext cx="8458200" cy="3716337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201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 1</a:t>
            </a:r>
            <a:endParaRPr lang="en-US" sz="2800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838201"/>
            <a:ext cx="2895600" cy="432329"/>
          </a:xfrm>
          <a:prstGeom prst="rect">
            <a:avLst/>
          </a:prstGeom>
          <a:ln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914400"/>
            <a:ext cx="2057400" cy="385763"/>
          </a:xfrm>
          <a:prstGeom prst="rect">
            <a:avLst/>
          </a:prstGeom>
          <a:noFill/>
          <a:ln/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914400"/>
            <a:ext cx="1981200" cy="4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1371600"/>
            <a:ext cx="1970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Solution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09600" y="1752600"/>
            <a:ext cx="5486400" cy="1347787"/>
          </a:xfrm>
          <a:prstGeom prst="rect">
            <a:avLst/>
          </a:prstGeom>
          <a:noFill/>
          <a:ln/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33400" y="2819400"/>
            <a:ext cx="6096000" cy="1828800"/>
          </a:xfrm>
          <a:prstGeom prst="rect">
            <a:avLst/>
          </a:prstGeom>
          <a:noFill/>
          <a:ln/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648200"/>
            <a:ext cx="64008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33450" y="60325"/>
            <a:ext cx="7277100" cy="3692809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4800" y="3684588"/>
            <a:ext cx="8534400" cy="25527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029200" y="6492875"/>
            <a:ext cx="41148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3.5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Derivatives of Periodic Functions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6700" y="304800"/>
            <a:ext cx="8610600" cy="1549400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209800"/>
            <a:ext cx="8534400" cy="1527175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04800" y="4114800"/>
            <a:ext cx="8534400" cy="1470025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52400"/>
            <a:ext cx="8839200" cy="2487613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14400" y="2743200"/>
            <a:ext cx="7620000" cy="3276600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838200" y="5943600"/>
            <a:ext cx="3349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Figure 3.1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constant function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smtClean="0"/>
              <a:t>Hallettt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066800"/>
            <a:ext cx="1828800" cy="858520"/>
          </a:xfrm>
          <a:prstGeom prst="rect">
            <a:avLst/>
          </a:prstGeom>
          <a:ln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1447800"/>
            <a:ext cx="2133600" cy="642758"/>
          </a:xfrm>
          <a:prstGeom prst="rect">
            <a:avLst/>
          </a:prstGeom>
          <a:ln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447800"/>
            <a:ext cx="1905000" cy="56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1000" y="21336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pic>
        <p:nvPicPr>
          <p:cNvPr id="8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81000" y="2590800"/>
            <a:ext cx="8077200" cy="1068387"/>
          </a:xfrm>
          <a:prstGeom prst="rect">
            <a:avLst/>
          </a:prstGeom>
          <a:ln/>
        </p:spPr>
      </p:pic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81000" y="3733800"/>
            <a:ext cx="8245801" cy="1066800"/>
          </a:xfrm>
          <a:prstGeom prst="rect">
            <a:avLst/>
          </a:prstGeom>
          <a:ln/>
        </p:spPr>
      </p:pic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800600"/>
            <a:ext cx="8382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" y="533400"/>
            <a:ext cx="8915400" cy="1738313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3438525"/>
            <a:ext cx="8686800" cy="182403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0188" y="228600"/>
            <a:ext cx="8683625" cy="1385888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05695" y="1905000"/>
            <a:ext cx="6932611" cy="1800959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295400" y="4114801"/>
            <a:ext cx="6553200" cy="2009292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" y="304800"/>
            <a:ext cx="8839200" cy="965200"/>
          </a:xfrm>
          <a:prstGeom prst="rect">
            <a:avLst/>
          </a:prstGeom>
          <a:ln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524000"/>
            <a:ext cx="3733800" cy="1317625"/>
          </a:xfrm>
          <a:prstGeom prst="rect">
            <a:avLst/>
          </a:prstGeom>
          <a:noFill/>
          <a:ln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2000" y="3127375"/>
            <a:ext cx="5867400" cy="1063625"/>
          </a:xfrm>
          <a:prstGeom prst="rect">
            <a:avLst/>
          </a:prstGeom>
          <a:noFill/>
          <a:ln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62000" y="4305300"/>
            <a:ext cx="6096000" cy="19431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1219200"/>
            <a:ext cx="7696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39</a:t>
            </a:r>
          </a:p>
          <a:p>
            <a:endParaRPr lang="en-US" dirty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lphaLcParenBoth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 marL="457200" indent="-457200">
              <a:buAutoNum type="alphaLcParenBoth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a graph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to check that your answers to part (b) are reasonable. Explain.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f </a:t>
            </a:r>
            <a:r>
              <a:rPr lang="en-US" sz="2400" dirty="0" smtClean="0"/>
              <a:t>(</a:t>
            </a:r>
            <a:r>
              <a:rPr lang="en-US" sz="2400" i="1" dirty="0"/>
              <a:t>t</a:t>
            </a:r>
            <a:r>
              <a:rPr lang="en-US" sz="2400" dirty="0"/>
              <a:t>)  = </a:t>
            </a:r>
            <a:r>
              <a:rPr lang="en-US" sz="2400" i="1" dirty="0"/>
              <a:t>t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 smtClean="0"/>
              <a:t>4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+ 5.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953000" y="6492875"/>
            <a:ext cx="41910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43100" y="1982450"/>
            <a:ext cx="5257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3.2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Exponential and </a:t>
            </a:r>
            <a:br>
              <a:rPr lang="en-US" sz="4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Logarithmic Functions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40386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33700" y="304800"/>
            <a:ext cx="3276600" cy="1527175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52500" y="2278063"/>
            <a:ext cx="7239000" cy="2065337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688431" y="4722813"/>
            <a:ext cx="3767138" cy="1677987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343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57200"/>
            <a:ext cx="838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Differentiate the functions in Problems 1 – 28. Assume that A, B, and C are constants.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1253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19.  </a:t>
            </a:r>
            <a:endParaRPr lang="en-US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2057400" y="36576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  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1981200" y="2133600"/>
            <a:ext cx="3368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4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+ 4 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i="1" baseline="30000" dirty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On-screen Show (4:3)</PresentationFormat>
  <Paragraphs>70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mvanisko</dc:creator>
  <cp:lastModifiedBy>WileyService</cp:lastModifiedBy>
  <cp:revision>21</cp:revision>
  <dcterms:created xsi:type="dcterms:W3CDTF">2010-02-11T22:08:46Z</dcterms:created>
  <dcterms:modified xsi:type="dcterms:W3CDTF">2012-01-06T15:52:52Z</dcterms:modified>
</cp:coreProperties>
</file>