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F68639-A8D6-4735-8849-08612750349C}" type="datetimeFigureOut">
              <a:rPr lang="en-US" smtClean="0"/>
              <a:pPr/>
              <a:t>1/6/2012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7F6A67-4622-4278-A843-13136084EE1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7F6A67-4622-4278-A843-13136084EE1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0620E-EB09-4DDA-BFE8-8CAB971DF96B}" type="datetime1">
              <a:rPr lang="en-US" smtClean="0"/>
              <a:pPr/>
              <a:t>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Applied Calculus ,4/E, Deborah Hughes-Hallet Copyright 2010 by John Wiley and Sons, All Rights Reserved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8AAAA-ACF4-4005-A08D-1E49B32102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71AED-92C6-45EC-AB2F-8036FEC1609C}" type="datetime1">
              <a:rPr lang="en-US" smtClean="0"/>
              <a:pPr/>
              <a:t>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Applied Calculus ,4/E, Deborah Hughes-Hallet Copyright 2010 by John Wiley and Sons, All Rights Reserved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8AAAA-ACF4-4005-A08D-1E49B32102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3B671-2E97-44E4-8D47-733C4E9F18A5}" type="datetime1">
              <a:rPr lang="en-US" smtClean="0"/>
              <a:pPr/>
              <a:t>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Applied Calculus ,4/E, Deborah Hughes-Hallet Copyright 2010 by John Wiley and Sons, All Rights Reserved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8AAAA-ACF4-4005-A08D-1E49B32102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2B9A8-64B0-41C6-B359-40F47ED7478D}" type="datetime1">
              <a:rPr lang="en-US" smtClean="0"/>
              <a:pPr/>
              <a:t>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Applied Calculus ,4/E, Deborah Hughes-Hallet Copyright 2010 by John Wiley and Sons, All Rights Reserved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8AAAA-ACF4-4005-A08D-1E49B32102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FAB07-40DB-4DAC-AE7B-396076826B4E}" type="datetime1">
              <a:rPr lang="en-US" smtClean="0"/>
              <a:pPr/>
              <a:t>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Applied Calculus ,4/E, Deborah Hughes-Hallet Copyright 2010 by John Wiley and Sons, All Rights Reserved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8AAAA-ACF4-4005-A08D-1E49B32102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7CE52-6FD2-4FE1-A94E-26F66AA0877A}" type="datetime1">
              <a:rPr lang="en-US" smtClean="0"/>
              <a:pPr/>
              <a:t>1/6/2012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Applied Calculus ,4/E, Deborah Hughes-Hallet Copyright 2010 by John Wiley and Sons, All Rights Reserved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8AAAA-ACF4-4005-A08D-1E49B32102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59BF9-B40F-4586-A267-2AA2F4CDE57A}" type="datetime1">
              <a:rPr lang="en-US" smtClean="0"/>
              <a:pPr/>
              <a:t>1/6/2012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Applied Calculus ,4/E, Deborah Hughes-Hallet Copyright 2010 by John Wiley and Sons, All Rights Reserved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8AAAA-ACF4-4005-A08D-1E49B32102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606ED-4247-4156-AF12-4A5AE69D8405}" type="datetime1">
              <a:rPr lang="en-US" smtClean="0"/>
              <a:pPr/>
              <a:t>1/6/2012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Applied Calculus ,4/E, Deborah Hughes-Hallet Copyright 2010 by John Wiley and Sons, All Rights Reserved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8AAAA-ACF4-4005-A08D-1E49B32102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5070D-D64E-45DB-B245-989223B489D3}" type="datetime1">
              <a:rPr lang="en-US" smtClean="0"/>
              <a:pPr/>
              <a:t>1/6/2012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Applied Calculus ,4/E, Deborah Hughes-Hallet Copyright 2010 by John Wiley and Sons, All Rights Reserved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8AAAA-ACF4-4005-A08D-1E49B32102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1517F-5DD8-45A1-B664-614F6D51C1F5}" type="datetime1">
              <a:rPr lang="en-US" smtClean="0"/>
              <a:pPr/>
              <a:t>1/6/2012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Applied Calculus ,4/E, Deborah Hughes-Hallet Copyright 2010 by John Wiley and Sons, All Rights Reserved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8AAAA-ACF4-4005-A08D-1E49B32102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E4D05-808E-4830-8214-5B59D1554A23}" type="datetime1">
              <a:rPr lang="en-US" smtClean="0"/>
              <a:pPr/>
              <a:t>1/6/2012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Applied Calculus ,4/E, Deborah Hughes-Hallet Copyright 2010 by John Wiley and Sons, All Rights Reserved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8AAAA-ACF4-4005-A08D-1E49B32102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CFFAF6-C0DA-43C9-A8A3-99C6D22895EB}" type="datetime1">
              <a:rPr lang="en-US" smtClean="0"/>
              <a:pPr/>
              <a:t>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Applied Calculus ,4/E, Deborah Hughes-Hallet Copyright 2010 by John Wiley and Sons, All Rights Reserved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68AAAA-ACF4-4005-A08D-1E49B321024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105400" y="6492875"/>
            <a:ext cx="4038600" cy="365125"/>
          </a:xfrm>
        </p:spPr>
        <p:txBody>
          <a:bodyPr/>
          <a:lstStyle/>
          <a:p>
            <a:pPr algn="r"/>
            <a:r>
              <a:rPr lang="en-US" dirty="0" smtClean="0"/>
              <a:t>Applied Calculus ,4/E, Deborah Hughes-</a:t>
            </a:r>
            <a:r>
              <a:rPr lang="en-US" dirty="0" err="1" smtClean="0"/>
              <a:t>Hallett</a:t>
            </a:r>
            <a:r>
              <a:rPr lang="en-US" dirty="0" smtClean="0"/>
              <a:t> </a:t>
            </a:r>
          </a:p>
          <a:p>
            <a:pPr algn="r"/>
            <a:r>
              <a:rPr lang="en-US" dirty="0" smtClean="0"/>
              <a:t>Copyright 2010 by John Wiley and Sons, All Rights Reserved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24000" y="2321005"/>
            <a:ext cx="6096000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tx2"/>
                </a:solidFill>
              </a:rPr>
              <a:t>Section 3.1</a:t>
            </a:r>
            <a:r>
              <a:rPr lang="en-US" sz="1400" b="1" dirty="0" smtClean="0">
                <a:solidFill>
                  <a:schemeClr val="tx2"/>
                </a:solidFill>
              </a:rPr>
              <a:t/>
            </a:r>
            <a:br>
              <a:rPr lang="en-US" sz="1400" b="1" dirty="0" smtClean="0">
                <a:solidFill>
                  <a:schemeClr val="tx2"/>
                </a:solidFill>
              </a:rPr>
            </a:br>
            <a:r>
              <a:rPr lang="en-US" sz="1400" b="1" dirty="0" smtClean="0">
                <a:solidFill>
                  <a:schemeClr val="tx2"/>
                </a:solidFill>
              </a:rPr>
              <a:t/>
            </a:r>
            <a:br>
              <a:rPr lang="en-US" sz="1400" b="1" dirty="0" smtClean="0">
                <a:solidFill>
                  <a:schemeClr val="tx2"/>
                </a:solidFill>
              </a:rPr>
            </a:br>
            <a:r>
              <a:rPr lang="en-US" sz="4400" b="1" dirty="0" smtClean="0">
                <a:solidFill>
                  <a:schemeClr val="tx2"/>
                </a:solidFill>
              </a:rPr>
              <a:t>Derivative Formulas for </a:t>
            </a:r>
            <a:br>
              <a:rPr lang="en-US" sz="4400" b="1" dirty="0" smtClean="0">
                <a:solidFill>
                  <a:schemeClr val="tx2"/>
                </a:solidFill>
              </a:rPr>
            </a:br>
            <a:r>
              <a:rPr lang="en-US" sz="4400" b="1" dirty="0" smtClean="0">
                <a:solidFill>
                  <a:schemeClr val="tx2"/>
                </a:solidFill>
              </a:rPr>
              <a:t>Powers and Polynomials</a:t>
            </a:r>
            <a:endParaRPr lang="en-US" sz="4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105400" y="6492875"/>
            <a:ext cx="4038600" cy="365125"/>
          </a:xfrm>
        </p:spPr>
        <p:txBody>
          <a:bodyPr/>
          <a:lstStyle/>
          <a:p>
            <a:pPr algn="r"/>
            <a:r>
              <a:rPr lang="en-US" dirty="0" smtClean="0"/>
              <a:t>Applied Calculus ,4/E, Deborah Hughes-</a:t>
            </a:r>
            <a:r>
              <a:rPr lang="en-US" dirty="0" err="1" smtClean="0"/>
              <a:t>Hallett</a:t>
            </a:r>
            <a:r>
              <a:rPr lang="en-US" dirty="0" smtClean="0"/>
              <a:t> </a:t>
            </a:r>
          </a:p>
          <a:p>
            <a:pPr algn="r"/>
            <a:r>
              <a:rPr lang="en-US" dirty="0" smtClean="0"/>
              <a:t>Copyright 2010 by John Wiley and Sons, All Rights Reserved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286000" y="2659559"/>
            <a:ext cx="4572000" cy="153888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tx2"/>
                </a:solidFill>
              </a:rPr>
              <a:t>Section 3.3</a:t>
            </a:r>
            <a:r>
              <a:rPr lang="en-US" sz="1400" b="1" dirty="0" smtClean="0">
                <a:solidFill>
                  <a:schemeClr val="tx2"/>
                </a:solidFill>
              </a:rPr>
              <a:t/>
            </a:r>
            <a:br>
              <a:rPr lang="en-US" sz="1400" b="1" dirty="0" smtClean="0">
                <a:solidFill>
                  <a:schemeClr val="tx2"/>
                </a:solidFill>
              </a:rPr>
            </a:br>
            <a:r>
              <a:rPr lang="en-US" sz="1400" b="1" dirty="0" smtClean="0">
                <a:solidFill>
                  <a:schemeClr val="tx2"/>
                </a:solidFill>
              </a:rPr>
              <a:t/>
            </a:r>
            <a:br>
              <a:rPr lang="en-US" sz="1400" b="1" dirty="0" smtClean="0">
                <a:solidFill>
                  <a:schemeClr val="tx2"/>
                </a:solidFill>
              </a:rPr>
            </a:br>
            <a:r>
              <a:rPr lang="en-US" sz="4400" b="1" dirty="0" smtClean="0">
                <a:solidFill>
                  <a:schemeClr val="tx2"/>
                </a:solidFill>
              </a:rPr>
              <a:t>The Chain Rule</a:t>
            </a:r>
            <a:endParaRPr lang="en-US" sz="4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105400" y="6492875"/>
            <a:ext cx="4038600" cy="365125"/>
          </a:xfrm>
        </p:spPr>
        <p:txBody>
          <a:bodyPr/>
          <a:lstStyle/>
          <a:p>
            <a:pPr algn="r"/>
            <a:r>
              <a:rPr lang="en-US" dirty="0" smtClean="0"/>
              <a:t>Applied Calculus ,4/E, Deborah Hughes-</a:t>
            </a:r>
            <a:r>
              <a:rPr lang="en-US" dirty="0" err="1" smtClean="0"/>
              <a:t>Hallett</a:t>
            </a:r>
            <a:r>
              <a:rPr lang="en-US" dirty="0" smtClean="0"/>
              <a:t> </a:t>
            </a:r>
          </a:p>
          <a:p>
            <a:pPr algn="r"/>
            <a:r>
              <a:rPr lang="en-US" dirty="0" smtClean="0"/>
              <a:t>Copyright 2010 by John Wiley and Sons, All Rights Reserved</a:t>
            </a:r>
            <a:endParaRPr lang="en-US" dirty="0"/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762000" y="139700"/>
            <a:ext cx="7620000" cy="2899277"/>
          </a:xfrm>
          <a:prstGeom prst="rect">
            <a:avLst/>
          </a:prstGeom>
          <a:ln/>
        </p:spPr>
      </p:pic>
      <p:pic>
        <p:nvPicPr>
          <p:cNvPr id="4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609600" y="4724402"/>
            <a:ext cx="7315200" cy="1044656"/>
          </a:xfrm>
          <a:prstGeom prst="rect">
            <a:avLst/>
          </a:prstGeom>
          <a:noFill/>
          <a:ln/>
        </p:spPr>
      </p:pic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0" y="3581400"/>
            <a:ext cx="8915400" cy="746125"/>
          </a:xfrm>
          <a:prstGeom prst="rect">
            <a:avLst/>
          </a:prstGeom>
          <a:ln/>
        </p:spPr>
      </p:pic>
      <p:sp>
        <p:nvSpPr>
          <p:cNvPr id="6" name="TextBox 5"/>
          <p:cNvSpPr txBox="1"/>
          <p:nvPr/>
        </p:nvSpPr>
        <p:spPr>
          <a:xfrm>
            <a:off x="0" y="3124200"/>
            <a:ext cx="1722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Example 2</a:t>
            </a:r>
            <a:endParaRPr lang="en-US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52400" y="4343400"/>
            <a:ext cx="10711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Solution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029200" y="6492875"/>
            <a:ext cx="4114800" cy="365125"/>
          </a:xfrm>
        </p:spPr>
        <p:txBody>
          <a:bodyPr/>
          <a:lstStyle/>
          <a:p>
            <a:pPr algn="r"/>
            <a:r>
              <a:rPr lang="en-US" dirty="0" smtClean="0"/>
              <a:t>Applied Calculus ,4/E, Deborah Hughes-</a:t>
            </a:r>
            <a:r>
              <a:rPr lang="en-US" dirty="0" err="1" smtClean="0"/>
              <a:t>Hallett</a:t>
            </a:r>
            <a:r>
              <a:rPr lang="en-US" dirty="0" smtClean="0"/>
              <a:t> </a:t>
            </a:r>
          </a:p>
          <a:p>
            <a:pPr algn="r"/>
            <a:r>
              <a:rPr lang="en-US" dirty="0" smtClean="0"/>
              <a:t>Copyright 2010 by John Wiley and Sons, All Rights Reserved</a:t>
            </a:r>
            <a:endParaRPr lang="en-US" dirty="0"/>
          </a:p>
        </p:txBody>
      </p:sp>
      <p:pic>
        <p:nvPicPr>
          <p:cNvPr id="3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14300" y="762000"/>
            <a:ext cx="8915400" cy="484188"/>
          </a:xfrm>
          <a:prstGeom prst="rect">
            <a:avLst/>
          </a:prstGeom>
          <a:ln/>
        </p:spPr>
      </p:pic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2362200" y="1295400"/>
            <a:ext cx="4130675" cy="4724400"/>
          </a:xfrm>
          <a:prstGeom prst="rect">
            <a:avLst/>
          </a:prstGeom>
          <a:noFill/>
          <a:ln/>
        </p:spPr>
      </p:pic>
      <p:sp>
        <p:nvSpPr>
          <p:cNvPr id="5" name="TextBox 4"/>
          <p:cNvSpPr txBox="1"/>
          <p:nvPr/>
        </p:nvSpPr>
        <p:spPr>
          <a:xfrm>
            <a:off x="152400" y="304800"/>
            <a:ext cx="5209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Example 6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(continued on next page)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029200" y="6492875"/>
            <a:ext cx="4114800" cy="365125"/>
          </a:xfrm>
        </p:spPr>
        <p:txBody>
          <a:bodyPr/>
          <a:lstStyle/>
          <a:p>
            <a:pPr algn="r"/>
            <a:r>
              <a:rPr lang="en-US" dirty="0" smtClean="0"/>
              <a:t>Applied Calculus ,4/E, Deborah Hughes-</a:t>
            </a:r>
            <a:r>
              <a:rPr lang="en-US" dirty="0" err="1" smtClean="0"/>
              <a:t>Hallett</a:t>
            </a:r>
            <a:r>
              <a:rPr lang="en-US" dirty="0" smtClean="0"/>
              <a:t> </a:t>
            </a:r>
          </a:p>
          <a:p>
            <a:pPr algn="r"/>
            <a:r>
              <a:rPr lang="en-US" dirty="0" smtClean="0"/>
              <a:t>Copyright 2010 by John Wiley and Sons, All Rights Reserved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304800"/>
            <a:ext cx="35509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Example 6 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(continued)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90500" y="762000"/>
            <a:ext cx="8763000" cy="2325688"/>
          </a:xfrm>
          <a:prstGeom prst="rect">
            <a:avLst/>
          </a:prstGeom>
          <a:ln/>
        </p:spPr>
      </p:pic>
      <p:pic>
        <p:nvPicPr>
          <p:cNvPr id="5" name="Picture 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228600" y="3429000"/>
            <a:ext cx="8686800" cy="2314575"/>
          </a:xfrm>
          <a:prstGeom prst="rect">
            <a:avLst/>
          </a:prstGeom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4800600" y="6492875"/>
            <a:ext cx="4343400" cy="365125"/>
          </a:xfrm>
        </p:spPr>
        <p:txBody>
          <a:bodyPr/>
          <a:lstStyle/>
          <a:p>
            <a:pPr algn="r"/>
            <a:r>
              <a:rPr lang="en-US" dirty="0" smtClean="0"/>
              <a:t>Applied Calculus ,4/E, Deborah Hughes-</a:t>
            </a:r>
            <a:r>
              <a:rPr lang="en-US" dirty="0" err="1" smtClean="0"/>
              <a:t>Hallett</a:t>
            </a:r>
            <a:r>
              <a:rPr lang="en-US" dirty="0" smtClean="0"/>
              <a:t> </a:t>
            </a:r>
          </a:p>
          <a:p>
            <a:pPr algn="r"/>
            <a:r>
              <a:rPr lang="en-US" dirty="0" smtClean="0"/>
              <a:t>Copyright 2010 by John Wiley and Sons, All Rights Reserved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981200" y="2321005"/>
            <a:ext cx="5181600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tx2"/>
                </a:solidFill>
              </a:rPr>
              <a:t>Section 3.4</a:t>
            </a:r>
            <a:r>
              <a:rPr lang="en-US" sz="1400" b="1" dirty="0" smtClean="0">
                <a:solidFill>
                  <a:schemeClr val="tx2"/>
                </a:solidFill>
              </a:rPr>
              <a:t/>
            </a:r>
            <a:br>
              <a:rPr lang="en-US" sz="1400" b="1" dirty="0" smtClean="0">
                <a:solidFill>
                  <a:schemeClr val="tx2"/>
                </a:solidFill>
              </a:rPr>
            </a:br>
            <a:r>
              <a:rPr lang="en-US" sz="1400" b="1" dirty="0" smtClean="0">
                <a:solidFill>
                  <a:schemeClr val="tx2"/>
                </a:solidFill>
              </a:rPr>
              <a:t/>
            </a:r>
            <a:br>
              <a:rPr lang="en-US" sz="1400" b="1" dirty="0" smtClean="0">
                <a:solidFill>
                  <a:schemeClr val="tx2"/>
                </a:solidFill>
              </a:rPr>
            </a:br>
            <a:r>
              <a:rPr lang="en-US" sz="4400" b="1" dirty="0" smtClean="0">
                <a:solidFill>
                  <a:schemeClr val="tx2"/>
                </a:solidFill>
              </a:rPr>
              <a:t>The </a:t>
            </a:r>
            <a:r>
              <a:rPr lang="en-US" sz="4400" b="1" dirty="0" smtClean="0">
                <a:solidFill>
                  <a:schemeClr val="tx2"/>
                </a:solidFill>
              </a:rPr>
              <a:t>Product </a:t>
            </a:r>
            <a:r>
              <a:rPr lang="en-US" sz="4400" b="1" dirty="0" smtClean="0">
                <a:solidFill>
                  <a:schemeClr val="tx2"/>
                </a:solidFill>
              </a:rPr>
              <a:t>and Quotient Rules</a:t>
            </a:r>
            <a:endParaRPr lang="en-US" sz="4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4953000" y="6492875"/>
            <a:ext cx="4191000" cy="365125"/>
          </a:xfrm>
        </p:spPr>
        <p:txBody>
          <a:bodyPr/>
          <a:lstStyle/>
          <a:p>
            <a:pPr algn="r"/>
            <a:r>
              <a:rPr lang="en-US" dirty="0" smtClean="0"/>
              <a:t>Applied Calculus ,4/E, Deborah Hughes-</a:t>
            </a:r>
            <a:r>
              <a:rPr lang="en-US" dirty="0" err="1" smtClean="0"/>
              <a:t>Hallett</a:t>
            </a:r>
            <a:r>
              <a:rPr lang="en-US" dirty="0" smtClean="0"/>
              <a:t> </a:t>
            </a:r>
          </a:p>
          <a:p>
            <a:pPr algn="r"/>
            <a:r>
              <a:rPr lang="en-US" dirty="0" smtClean="0"/>
              <a:t>Copyright 2010 by John Wiley and Sons, All Rights Reserved</a:t>
            </a:r>
            <a:endParaRPr lang="en-US" dirty="0"/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342900" y="1570832"/>
            <a:ext cx="8458200" cy="3716337"/>
          </a:xfrm>
          <a:prstGeom prst="rect">
            <a:avLst/>
          </a:prstGeom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181600" y="6492875"/>
            <a:ext cx="3962400" cy="365125"/>
          </a:xfrm>
        </p:spPr>
        <p:txBody>
          <a:bodyPr/>
          <a:lstStyle/>
          <a:p>
            <a:pPr algn="r"/>
            <a:r>
              <a:rPr lang="en-US" dirty="0" smtClean="0"/>
              <a:t>Applied Calculus ,4/E, Deborah Hughes-</a:t>
            </a:r>
            <a:r>
              <a:rPr lang="en-US" dirty="0" err="1" smtClean="0"/>
              <a:t>Hallett</a:t>
            </a:r>
            <a:r>
              <a:rPr lang="en-US" dirty="0" smtClean="0"/>
              <a:t> </a:t>
            </a:r>
          </a:p>
          <a:p>
            <a:pPr algn="r"/>
            <a:r>
              <a:rPr lang="en-US" dirty="0" smtClean="0"/>
              <a:t>Copyright 2010 by John Wiley and Sons, All Rights Reserved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381000"/>
            <a:ext cx="2019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Example 1</a:t>
            </a:r>
            <a:endParaRPr lang="en-US" sz="2800" dirty="0"/>
          </a:p>
        </p:txBody>
      </p:sp>
      <p:pic>
        <p:nvPicPr>
          <p:cNvPr id="4" name="Picture 1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28600" y="838201"/>
            <a:ext cx="2895600" cy="432329"/>
          </a:xfrm>
          <a:prstGeom prst="rect">
            <a:avLst/>
          </a:prstGeom>
          <a:ln/>
        </p:spPr>
      </p:pic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3657600" y="914400"/>
            <a:ext cx="2057400" cy="385763"/>
          </a:xfrm>
          <a:prstGeom prst="rect">
            <a:avLst/>
          </a:prstGeom>
          <a:noFill/>
          <a:ln/>
        </p:spPr>
      </p:pic>
      <p:pic>
        <p:nvPicPr>
          <p:cNvPr id="6" name="Picture 1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00800" y="914400"/>
            <a:ext cx="1981200" cy="403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304800" y="1371600"/>
            <a:ext cx="19703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Solution</a:t>
            </a:r>
          </a:p>
        </p:txBody>
      </p:sp>
      <p:pic>
        <p:nvPicPr>
          <p:cNvPr id="8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>
          <a:xfrm>
            <a:off x="609600" y="1752600"/>
            <a:ext cx="5486400" cy="1347787"/>
          </a:xfrm>
          <a:prstGeom prst="rect">
            <a:avLst/>
          </a:prstGeom>
          <a:noFill/>
          <a:ln/>
        </p:spPr>
      </p:pic>
      <p:pic>
        <p:nvPicPr>
          <p:cNvPr id="9" name="Picture 1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>
          <a:xfrm>
            <a:off x="533400" y="2819400"/>
            <a:ext cx="6096000" cy="1828800"/>
          </a:xfrm>
          <a:prstGeom prst="rect">
            <a:avLst/>
          </a:prstGeom>
          <a:noFill/>
          <a:ln/>
        </p:spPr>
      </p:pic>
      <p:pic>
        <p:nvPicPr>
          <p:cNvPr id="10" name="Picture 1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57200" y="4648200"/>
            <a:ext cx="6400800" cy="146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181600" y="6492875"/>
            <a:ext cx="3962400" cy="365125"/>
          </a:xfrm>
        </p:spPr>
        <p:txBody>
          <a:bodyPr/>
          <a:lstStyle/>
          <a:p>
            <a:pPr algn="r"/>
            <a:r>
              <a:rPr lang="en-US" dirty="0" smtClean="0"/>
              <a:t>Applied Calculus ,4/E, Deborah Hughes-</a:t>
            </a:r>
            <a:r>
              <a:rPr lang="en-US" dirty="0" err="1" smtClean="0"/>
              <a:t>Hallett</a:t>
            </a:r>
            <a:r>
              <a:rPr lang="en-US" dirty="0" smtClean="0"/>
              <a:t> </a:t>
            </a:r>
          </a:p>
          <a:p>
            <a:pPr algn="r"/>
            <a:r>
              <a:rPr lang="en-US" dirty="0" smtClean="0"/>
              <a:t>Copyright 2010 by John Wiley and Sons, All Rights Reserved</a:t>
            </a:r>
            <a:endParaRPr lang="en-US" dirty="0"/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933450" y="60325"/>
            <a:ext cx="7277100" cy="3692809"/>
          </a:xfrm>
          <a:prstGeom prst="rect">
            <a:avLst/>
          </a:prstGeom>
          <a:ln/>
        </p:spPr>
      </p:pic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304800" y="3684588"/>
            <a:ext cx="8534400" cy="2552700"/>
          </a:xfrm>
          <a:prstGeom prst="rect">
            <a:avLst/>
          </a:prstGeo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029200" y="6492875"/>
            <a:ext cx="4114800" cy="365125"/>
          </a:xfrm>
        </p:spPr>
        <p:txBody>
          <a:bodyPr/>
          <a:lstStyle/>
          <a:p>
            <a:pPr algn="r"/>
            <a:r>
              <a:rPr lang="en-US" dirty="0" smtClean="0"/>
              <a:t>Applied Calculus ,4/E, Deborah Hughes-</a:t>
            </a:r>
            <a:r>
              <a:rPr lang="en-US" dirty="0" err="1" smtClean="0"/>
              <a:t>Hallett</a:t>
            </a:r>
            <a:r>
              <a:rPr lang="en-US" dirty="0" smtClean="0"/>
              <a:t> </a:t>
            </a:r>
          </a:p>
          <a:p>
            <a:pPr algn="r"/>
            <a:r>
              <a:rPr lang="en-US" dirty="0" smtClean="0"/>
              <a:t>Copyright 2010 by John Wiley and Sons, All Rights Reserved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286000" y="2321005"/>
            <a:ext cx="4572000" cy="221599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tx2"/>
                </a:solidFill>
              </a:rPr>
              <a:t>Section 3.5</a:t>
            </a:r>
            <a:r>
              <a:rPr lang="en-US" sz="1400" b="1" dirty="0" smtClean="0">
                <a:solidFill>
                  <a:schemeClr val="tx2"/>
                </a:solidFill>
              </a:rPr>
              <a:t/>
            </a:r>
            <a:br>
              <a:rPr lang="en-US" sz="1400" b="1" dirty="0" smtClean="0">
                <a:solidFill>
                  <a:schemeClr val="tx2"/>
                </a:solidFill>
              </a:rPr>
            </a:br>
            <a:r>
              <a:rPr lang="en-US" sz="1400" b="1" dirty="0" smtClean="0">
                <a:solidFill>
                  <a:schemeClr val="tx2"/>
                </a:solidFill>
              </a:rPr>
              <a:t/>
            </a:r>
            <a:br>
              <a:rPr lang="en-US" sz="1400" b="1" dirty="0" smtClean="0">
                <a:solidFill>
                  <a:schemeClr val="tx2"/>
                </a:solidFill>
              </a:rPr>
            </a:br>
            <a:r>
              <a:rPr lang="en-US" sz="4400" b="1" dirty="0" smtClean="0">
                <a:solidFill>
                  <a:schemeClr val="tx2"/>
                </a:solidFill>
              </a:rPr>
              <a:t>Derivatives of Periodic Functions</a:t>
            </a:r>
            <a:endParaRPr lang="en-US" sz="4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105400" y="6492875"/>
            <a:ext cx="4038600" cy="365125"/>
          </a:xfrm>
        </p:spPr>
        <p:txBody>
          <a:bodyPr/>
          <a:lstStyle/>
          <a:p>
            <a:pPr algn="r"/>
            <a:r>
              <a:rPr lang="en-US" dirty="0" smtClean="0"/>
              <a:t>Applied Calculus ,4/E, Deborah Hughes-</a:t>
            </a:r>
            <a:r>
              <a:rPr lang="en-US" dirty="0" err="1" smtClean="0"/>
              <a:t>Hallett</a:t>
            </a:r>
            <a:r>
              <a:rPr lang="en-US" dirty="0" smtClean="0"/>
              <a:t> </a:t>
            </a:r>
          </a:p>
          <a:p>
            <a:pPr algn="r"/>
            <a:r>
              <a:rPr lang="en-US" dirty="0" smtClean="0"/>
              <a:t>Copyright 2010 by John Wiley and Sons, All Rights Reserved</a:t>
            </a:r>
            <a:endParaRPr lang="en-US" dirty="0"/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66700" y="304800"/>
            <a:ext cx="8610600" cy="1549400"/>
          </a:xfrm>
          <a:prstGeom prst="rect">
            <a:avLst/>
          </a:prstGeom>
          <a:ln w="38100">
            <a:solidFill>
              <a:srgbClr val="333399"/>
            </a:solidFill>
          </a:ln>
        </p:spPr>
      </p:pic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304800" y="2209800"/>
            <a:ext cx="8534400" cy="1527175"/>
          </a:xfrm>
          <a:prstGeom prst="rect">
            <a:avLst/>
          </a:prstGeom>
          <a:noFill/>
          <a:ln w="38100">
            <a:solidFill>
              <a:srgbClr val="333399"/>
            </a:solidFill>
          </a:ln>
        </p:spPr>
      </p:pic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304800" y="4114800"/>
            <a:ext cx="8534400" cy="1470025"/>
          </a:xfrm>
          <a:prstGeom prst="rect">
            <a:avLst/>
          </a:prstGeom>
          <a:noFill/>
          <a:ln w="38100">
            <a:solidFill>
              <a:srgbClr val="333399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105400" y="6492875"/>
            <a:ext cx="4038600" cy="365125"/>
          </a:xfrm>
        </p:spPr>
        <p:txBody>
          <a:bodyPr/>
          <a:lstStyle/>
          <a:p>
            <a:pPr algn="r"/>
            <a:r>
              <a:rPr lang="en-US" dirty="0" smtClean="0"/>
              <a:t>Applied Calculus ,4/E, Deborah Hughes-</a:t>
            </a:r>
            <a:r>
              <a:rPr lang="en-US" dirty="0" err="1" smtClean="0"/>
              <a:t>Hallett</a:t>
            </a:r>
            <a:r>
              <a:rPr lang="en-US" dirty="0" smtClean="0"/>
              <a:t> </a:t>
            </a:r>
          </a:p>
          <a:p>
            <a:pPr algn="r"/>
            <a:r>
              <a:rPr lang="en-US" dirty="0" smtClean="0"/>
              <a:t>Copyright 2010 by John Wiley and Sons, All Rights Reserved</a:t>
            </a:r>
            <a:endParaRPr lang="en-US" dirty="0"/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152400" y="152400"/>
            <a:ext cx="8839200" cy="2487613"/>
          </a:xfrm>
          <a:prstGeom prst="rect">
            <a:avLst/>
          </a:prstGeom>
          <a:ln/>
        </p:spPr>
      </p:pic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914400" y="2743200"/>
            <a:ext cx="7620000" cy="3276600"/>
          </a:xfrm>
          <a:prstGeom prst="rect">
            <a:avLst/>
          </a:prstGeom>
          <a:noFill/>
          <a:ln/>
        </p:spPr>
      </p:pic>
      <p:sp>
        <p:nvSpPr>
          <p:cNvPr id="5" name="TextBox 4"/>
          <p:cNvSpPr txBox="1"/>
          <p:nvPr/>
        </p:nvSpPr>
        <p:spPr>
          <a:xfrm>
            <a:off x="838200" y="5943600"/>
            <a:ext cx="33495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Figure 3.1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 constant function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181600" y="6492875"/>
            <a:ext cx="3962400" cy="365125"/>
          </a:xfrm>
        </p:spPr>
        <p:txBody>
          <a:bodyPr/>
          <a:lstStyle/>
          <a:p>
            <a:pPr algn="r"/>
            <a:r>
              <a:rPr lang="en-US" dirty="0" smtClean="0"/>
              <a:t>Applied Calculus ,4/E, Deborah Hughes-</a:t>
            </a:r>
            <a:r>
              <a:rPr lang="en-US" smtClean="0"/>
              <a:t>Hallettt</a:t>
            </a:r>
            <a:r>
              <a:rPr lang="en-US" dirty="0" smtClean="0"/>
              <a:t> </a:t>
            </a:r>
          </a:p>
          <a:p>
            <a:pPr algn="r"/>
            <a:r>
              <a:rPr lang="en-US" dirty="0" smtClean="0"/>
              <a:t>Copyright 2010 by John Wiley and Sons, All Rights Reserved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304800"/>
            <a:ext cx="17075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Example 4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381000" y="1066800"/>
            <a:ext cx="1828800" cy="858520"/>
          </a:xfrm>
          <a:prstGeom prst="rect">
            <a:avLst/>
          </a:prstGeom>
          <a:ln/>
        </p:spPr>
      </p:pic>
      <p:pic>
        <p:nvPicPr>
          <p:cNvPr id="5" name="Picture 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2743200" y="1447800"/>
            <a:ext cx="2133600" cy="642758"/>
          </a:xfrm>
          <a:prstGeom prst="rect">
            <a:avLst/>
          </a:prstGeom>
          <a:ln/>
        </p:spPr>
      </p:pic>
      <p:pic>
        <p:nvPicPr>
          <p:cNvPr id="6" name="Picture 1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38800" y="1447800"/>
            <a:ext cx="1905000" cy="562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381000" y="2133600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Arial" pitchFamily="34" charset="0"/>
                <a:cs typeface="Arial" pitchFamily="34" charset="0"/>
              </a:rPr>
              <a:t>Solution</a:t>
            </a:r>
          </a:p>
        </p:txBody>
      </p:sp>
      <p:pic>
        <p:nvPicPr>
          <p:cNvPr id="8" name="Picture 2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>
          <a:xfrm>
            <a:off x="381000" y="2590800"/>
            <a:ext cx="8077200" cy="1068387"/>
          </a:xfrm>
          <a:prstGeom prst="rect">
            <a:avLst/>
          </a:prstGeom>
          <a:ln/>
        </p:spPr>
      </p:pic>
      <p:pic>
        <p:nvPicPr>
          <p:cNvPr id="9" name="Picture 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>
          <a:xfrm>
            <a:off x="381000" y="3733800"/>
            <a:ext cx="8245801" cy="1066800"/>
          </a:xfrm>
          <a:prstGeom prst="rect">
            <a:avLst/>
          </a:prstGeom>
          <a:ln/>
        </p:spPr>
      </p:pic>
      <p:pic>
        <p:nvPicPr>
          <p:cNvPr id="10" name="Picture 2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81000" y="4800600"/>
            <a:ext cx="83820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257800" y="6492875"/>
            <a:ext cx="3886200" cy="365125"/>
          </a:xfrm>
        </p:spPr>
        <p:txBody>
          <a:bodyPr/>
          <a:lstStyle/>
          <a:p>
            <a:pPr algn="r"/>
            <a:r>
              <a:rPr lang="en-US" dirty="0" smtClean="0"/>
              <a:t>Applied Calculus ,4/E, Deborah Hughes-</a:t>
            </a:r>
            <a:r>
              <a:rPr lang="en-US" dirty="0" err="1" smtClean="0"/>
              <a:t>Hallett</a:t>
            </a:r>
            <a:r>
              <a:rPr lang="en-US" dirty="0" smtClean="0"/>
              <a:t> </a:t>
            </a:r>
          </a:p>
          <a:p>
            <a:pPr algn="r"/>
            <a:r>
              <a:rPr lang="en-US" dirty="0" smtClean="0"/>
              <a:t>Copyright 2010 by John Wiley and Sons, All Rights Reserved</a:t>
            </a:r>
            <a:endParaRPr lang="en-US" dirty="0"/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14300" y="533400"/>
            <a:ext cx="8915400" cy="1738313"/>
          </a:xfrm>
          <a:prstGeom prst="rect">
            <a:avLst/>
          </a:prstGeom>
          <a:ln/>
        </p:spPr>
      </p:pic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228600" y="3438525"/>
            <a:ext cx="8686800" cy="1824038"/>
          </a:xfrm>
          <a:prstGeom prst="rect">
            <a:avLst/>
          </a:prstGeo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181600" y="6492875"/>
            <a:ext cx="3962400" cy="365125"/>
          </a:xfrm>
        </p:spPr>
        <p:txBody>
          <a:bodyPr/>
          <a:lstStyle/>
          <a:p>
            <a:pPr algn="r"/>
            <a:r>
              <a:rPr lang="en-US" dirty="0" smtClean="0"/>
              <a:t>Applied Calculus ,4/E, Deborah Hughes-</a:t>
            </a:r>
            <a:r>
              <a:rPr lang="en-US" dirty="0" err="1" smtClean="0"/>
              <a:t>Hallett</a:t>
            </a:r>
            <a:r>
              <a:rPr lang="en-US" dirty="0" smtClean="0"/>
              <a:t> </a:t>
            </a:r>
          </a:p>
          <a:p>
            <a:pPr algn="r"/>
            <a:r>
              <a:rPr lang="en-US" dirty="0" smtClean="0"/>
              <a:t>Copyright 2010 by John Wiley and Sons, All Rights Reserved</a:t>
            </a:r>
            <a:endParaRPr lang="en-US" dirty="0"/>
          </a:p>
        </p:txBody>
      </p:sp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30188" y="228600"/>
            <a:ext cx="8683625" cy="1385888"/>
          </a:xfrm>
          <a:prstGeom prst="rect">
            <a:avLst/>
          </a:prstGeom>
          <a:noFill/>
          <a:ln w="38100">
            <a:solidFill>
              <a:srgbClr val="333399"/>
            </a:solidFill>
          </a:ln>
        </p:spPr>
      </p:pic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1105695" y="1905000"/>
            <a:ext cx="6932611" cy="1800959"/>
          </a:xfrm>
          <a:prstGeom prst="rect">
            <a:avLst/>
          </a:prstGeom>
          <a:ln w="38100">
            <a:solidFill>
              <a:srgbClr val="333399"/>
            </a:solidFill>
          </a:ln>
        </p:spPr>
      </p:pic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1295400" y="4114801"/>
            <a:ext cx="6553200" cy="2009292"/>
          </a:xfrm>
          <a:prstGeom prst="rect">
            <a:avLst/>
          </a:prstGeom>
          <a:noFill/>
          <a:ln w="38100">
            <a:solidFill>
              <a:srgbClr val="333399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181600" y="6492875"/>
            <a:ext cx="3962400" cy="365125"/>
          </a:xfrm>
        </p:spPr>
        <p:txBody>
          <a:bodyPr/>
          <a:lstStyle/>
          <a:p>
            <a:pPr algn="r"/>
            <a:r>
              <a:rPr lang="en-US" dirty="0" smtClean="0"/>
              <a:t>Applied Calculus ,4/E, Deborah Hughes-</a:t>
            </a:r>
            <a:r>
              <a:rPr lang="en-US" dirty="0" err="1" smtClean="0"/>
              <a:t>Hallett</a:t>
            </a:r>
            <a:r>
              <a:rPr lang="en-US" dirty="0" smtClean="0"/>
              <a:t> </a:t>
            </a:r>
          </a:p>
          <a:p>
            <a:pPr algn="r"/>
            <a:r>
              <a:rPr lang="en-US" dirty="0" smtClean="0"/>
              <a:t>Copyright 2010 by John Wiley and Sons, All Rights Reserved</a:t>
            </a:r>
            <a:endParaRPr lang="en-US" dirty="0"/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52400" y="304800"/>
            <a:ext cx="8839200" cy="965200"/>
          </a:xfrm>
          <a:prstGeom prst="rect">
            <a:avLst/>
          </a:prstGeom>
          <a:ln/>
        </p:spPr>
      </p:pic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914400" y="1524000"/>
            <a:ext cx="3733800" cy="1317625"/>
          </a:xfrm>
          <a:prstGeom prst="rect">
            <a:avLst/>
          </a:prstGeom>
          <a:noFill/>
          <a:ln/>
        </p:spPr>
      </p:pic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762000" y="3127375"/>
            <a:ext cx="5867400" cy="1063625"/>
          </a:xfrm>
          <a:prstGeom prst="rect">
            <a:avLst/>
          </a:prstGeom>
          <a:noFill/>
          <a:ln/>
        </p:spPr>
      </p:pic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>
          <a:xfrm>
            <a:off x="762000" y="4305300"/>
            <a:ext cx="6096000" cy="1943100"/>
          </a:xfrm>
          <a:prstGeom prst="rect">
            <a:avLst/>
          </a:prstGeo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181600" y="6492875"/>
            <a:ext cx="3962400" cy="365125"/>
          </a:xfrm>
        </p:spPr>
        <p:txBody>
          <a:bodyPr/>
          <a:lstStyle/>
          <a:p>
            <a:pPr algn="r"/>
            <a:r>
              <a:rPr lang="en-US" dirty="0" smtClean="0"/>
              <a:t>Applied Calculus ,4/E, Deborah Hughes-</a:t>
            </a:r>
            <a:r>
              <a:rPr lang="en-US" dirty="0" err="1" smtClean="0"/>
              <a:t>Hallett</a:t>
            </a:r>
            <a:r>
              <a:rPr lang="en-US" dirty="0" smtClean="0"/>
              <a:t> </a:t>
            </a:r>
          </a:p>
          <a:p>
            <a:pPr algn="r"/>
            <a:r>
              <a:rPr lang="en-US" dirty="0" smtClean="0"/>
              <a:t>Copyright 2010 by John Wiley and Sons, All Rights Reserved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23900" y="1219200"/>
            <a:ext cx="769620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Problem 39</a:t>
            </a:r>
          </a:p>
          <a:p>
            <a:endParaRPr lang="en-US" dirty="0"/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Let 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lphaLcParenBoth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Find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f’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457200" indent="-457200">
              <a:buAutoNum type="alphaLcParenBoth"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lphaLcParenBoth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Find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f’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(1) and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f’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(2)</a:t>
            </a:r>
          </a:p>
          <a:p>
            <a:pPr marL="457200" indent="-457200">
              <a:buAutoNum type="alphaLcParenBoth"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lphaLcParenBoth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Use a graph of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 to check that your answers to part (b) are reasonable. Explain.                               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905000"/>
            <a:ext cx="3276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 smtClean="0"/>
              <a:t>f </a:t>
            </a:r>
            <a:r>
              <a:rPr lang="en-US" sz="2400" dirty="0" smtClean="0"/>
              <a:t>(</a:t>
            </a:r>
            <a:r>
              <a:rPr lang="en-US" sz="2400" i="1" dirty="0"/>
              <a:t>t</a:t>
            </a:r>
            <a:r>
              <a:rPr lang="en-US" sz="2400" dirty="0"/>
              <a:t>)  = </a:t>
            </a:r>
            <a:r>
              <a:rPr lang="en-US" sz="2400" i="1" dirty="0"/>
              <a:t>t</a:t>
            </a:r>
            <a:r>
              <a:rPr lang="en-US" sz="2400" baseline="30000" dirty="0"/>
              <a:t>2</a:t>
            </a:r>
            <a:r>
              <a:rPr lang="en-US" sz="2400" dirty="0"/>
              <a:t> – </a:t>
            </a:r>
            <a:r>
              <a:rPr lang="en-US" sz="2400" dirty="0" smtClean="0"/>
              <a:t>4</a:t>
            </a:r>
            <a:r>
              <a:rPr lang="en-US" sz="2400" i="1" dirty="0" smtClean="0"/>
              <a:t>t</a:t>
            </a:r>
            <a:r>
              <a:rPr lang="en-US" sz="2400" dirty="0" smtClean="0"/>
              <a:t> </a:t>
            </a:r>
            <a:r>
              <a:rPr lang="en-US" sz="2400" dirty="0"/>
              <a:t>+ 5.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4953000" y="6492875"/>
            <a:ext cx="4191000" cy="365125"/>
          </a:xfrm>
        </p:spPr>
        <p:txBody>
          <a:bodyPr/>
          <a:lstStyle/>
          <a:p>
            <a:pPr algn="r"/>
            <a:r>
              <a:rPr lang="en-US" dirty="0" smtClean="0"/>
              <a:t>Applied Calculus ,4/E, Deborah Hughes-</a:t>
            </a:r>
            <a:r>
              <a:rPr lang="en-US" dirty="0" err="1" smtClean="0"/>
              <a:t>Hallett</a:t>
            </a:r>
            <a:r>
              <a:rPr lang="en-US" dirty="0" smtClean="0"/>
              <a:t> </a:t>
            </a:r>
          </a:p>
          <a:p>
            <a:pPr algn="r"/>
            <a:r>
              <a:rPr lang="en-US" dirty="0" smtClean="0"/>
              <a:t>Copyright 2010 by John Wiley and Sons, All Rights Reserved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943100" y="1982450"/>
            <a:ext cx="5257800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tx2"/>
                </a:solidFill>
              </a:rPr>
              <a:t>Section 3.2</a:t>
            </a:r>
            <a:r>
              <a:rPr lang="en-US" sz="1400" b="1" dirty="0" smtClean="0">
                <a:solidFill>
                  <a:schemeClr val="tx2"/>
                </a:solidFill>
              </a:rPr>
              <a:t/>
            </a:r>
            <a:br>
              <a:rPr lang="en-US" sz="1400" b="1" dirty="0" smtClean="0">
                <a:solidFill>
                  <a:schemeClr val="tx2"/>
                </a:solidFill>
              </a:rPr>
            </a:br>
            <a:r>
              <a:rPr lang="en-US" sz="1400" b="1" dirty="0" smtClean="0">
                <a:solidFill>
                  <a:schemeClr val="tx2"/>
                </a:solidFill>
              </a:rPr>
              <a:t/>
            </a:r>
            <a:br>
              <a:rPr lang="en-US" sz="1400" b="1" dirty="0" smtClean="0">
                <a:solidFill>
                  <a:schemeClr val="tx2"/>
                </a:solidFill>
              </a:rPr>
            </a:br>
            <a:r>
              <a:rPr lang="en-US" sz="4400" b="1" dirty="0" smtClean="0">
                <a:solidFill>
                  <a:schemeClr val="tx2"/>
                </a:solidFill>
              </a:rPr>
              <a:t>Exponential and </a:t>
            </a:r>
            <a:br>
              <a:rPr lang="en-US" sz="4400" b="1" dirty="0" smtClean="0">
                <a:solidFill>
                  <a:schemeClr val="tx2"/>
                </a:solidFill>
              </a:rPr>
            </a:br>
            <a:r>
              <a:rPr lang="en-US" sz="4400" b="1" dirty="0" smtClean="0">
                <a:solidFill>
                  <a:schemeClr val="tx2"/>
                </a:solidFill>
              </a:rPr>
              <a:t>Logarithmic Functions</a:t>
            </a:r>
            <a:endParaRPr lang="en-US" sz="4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105400" y="6492875"/>
            <a:ext cx="4038600" cy="365125"/>
          </a:xfrm>
        </p:spPr>
        <p:txBody>
          <a:bodyPr/>
          <a:lstStyle/>
          <a:p>
            <a:pPr algn="r"/>
            <a:r>
              <a:rPr lang="en-US" dirty="0" smtClean="0"/>
              <a:t>Applied Calculus ,4/E, Deborah Hughes-</a:t>
            </a:r>
            <a:r>
              <a:rPr lang="en-US" dirty="0" err="1" smtClean="0"/>
              <a:t>Hallett</a:t>
            </a:r>
            <a:r>
              <a:rPr lang="en-US" dirty="0" smtClean="0"/>
              <a:t> </a:t>
            </a:r>
          </a:p>
          <a:p>
            <a:pPr algn="r"/>
            <a:r>
              <a:rPr lang="en-US" dirty="0" smtClean="0"/>
              <a:t>Copyright 2010 by John Wiley and Sons, All Rights Reserved</a:t>
            </a:r>
            <a:endParaRPr lang="en-US" dirty="0"/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933700" y="304800"/>
            <a:ext cx="3276600" cy="1527175"/>
          </a:xfrm>
          <a:prstGeom prst="rect">
            <a:avLst/>
          </a:prstGeom>
          <a:ln w="38100">
            <a:solidFill>
              <a:srgbClr val="333399"/>
            </a:solidFill>
          </a:ln>
        </p:spPr>
      </p:pic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952500" y="2278063"/>
            <a:ext cx="7239000" cy="2065337"/>
          </a:xfrm>
          <a:prstGeom prst="rect">
            <a:avLst/>
          </a:prstGeom>
          <a:noFill/>
          <a:ln w="38100">
            <a:solidFill>
              <a:srgbClr val="333399"/>
            </a:solidFill>
          </a:ln>
        </p:spPr>
      </p:pic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2688431" y="4722813"/>
            <a:ext cx="3767138" cy="1677987"/>
          </a:xfrm>
          <a:prstGeom prst="rect">
            <a:avLst/>
          </a:prstGeom>
          <a:noFill/>
          <a:ln w="38100">
            <a:solidFill>
              <a:srgbClr val="333399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4800600" y="6492875"/>
            <a:ext cx="4343400" cy="365125"/>
          </a:xfrm>
        </p:spPr>
        <p:txBody>
          <a:bodyPr/>
          <a:lstStyle/>
          <a:p>
            <a:pPr algn="r"/>
            <a:r>
              <a:rPr lang="en-US" dirty="0" smtClean="0"/>
              <a:t>Applied Calculus ,4/E, Deborah Hughes-</a:t>
            </a:r>
            <a:r>
              <a:rPr lang="en-US" dirty="0" err="1" smtClean="0"/>
              <a:t>Hallett</a:t>
            </a:r>
            <a:r>
              <a:rPr lang="en-US" dirty="0" smtClean="0"/>
              <a:t> </a:t>
            </a:r>
          </a:p>
          <a:p>
            <a:pPr algn="r"/>
            <a:r>
              <a:rPr lang="en-US" dirty="0" smtClean="0"/>
              <a:t>Copyright 2010 by John Wiley and Sons, All Rights Reserved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457200"/>
            <a:ext cx="83819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Differentiate the functions in Problems 1 – 28. Assume that A, B, and C are constants.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8200" y="3733800"/>
            <a:ext cx="125386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smtClean="0"/>
              <a:t>19.  </a:t>
            </a:r>
            <a:endParaRPr lang="en-US" sz="4800" b="1" dirty="0"/>
          </a:p>
        </p:txBody>
      </p:sp>
      <p:sp>
        <p:nvSpPr>
          <p:cNvPr id="8" name="Rectangle 7"/>
          <p:cNvSpPr/>
          <p:nvPr/>
        </p:nvSpPr>
        <p:spPr>
          <a:xfrm>
            <a:off x="2057400" y="3657600"/>
            <a:ext cx="3886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i="1" dirty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4800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48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ln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i="1" dirty="0">
                <a:latin typeface="Times New Roman" pitchFamily="18" charset="0"/>
                <a:cs typeface="Times New Roman" pitchFamily="18" charset="0"/>
              </a:rPr>
              <a:t>t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90600" y="2133600"/>
            <a:ext cx="91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3.  </a:t>
            </a:r>
            <a:endParaRPr lang="en-US" sz="4800" b="1" dirty="0"/>
          </a:p>
        </p:txBody>
      </p:sp>
      <p:sp>
        <p:nvSpPr>
          <p:cNvPr id="11" name="Rectangle 10"/>
          <p:cNvSpPr/>
          <p:nvPr/>
        </p:nvSpPr>
        <p:spPr>
          <a:xfrm>
            <a:off x="1981200" y="2133600"/>
            <a:ext cx="336823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i="1" dirty="0">
                <a:latin typeface="Times New Roman" pitchFamily="18" charset="0"/>
                <a:cs typeface="Times New Roman" pitchFamily="18" charset="0"/>
              </a:rPr>
              <a:t>y = 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4800" i="1" dirty="0">
                <a:latin typeface="Times New Roman" pitchFamily="18" charset="0"/>
                <a:cs typeface="Times New Roman" pitchFamily="18" charset="0"/>
              </a:rPr>
              <a:t> t</a:t>
            </a:r>
            <a:r>
              <a:rPr lang="en-US" sz="4800" i="1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+ 4 </a:t>
            </a:r>
            <a:r>
              <a:rPr lang="en-US" sz="4800" i="1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4800" i="1" baseline="30000" dirty="0">
                <a:latin typeface="Times New Roman" pitchFamily="18" charset="0"/>
                <a:cs typeface="Times New Roman" pitchFamily="18" charset="0"/>
              </a:rPr>
              <a:t>t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486</Words>
  <Application>Microsoft Office PowerPoint</Application>
  <PresentationFormat>On-screen Show (4:3)</PresentationFormat>
  <Paragraphs>70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mvanisko</dc:creator>
  <cp:lastModifiedBy>WileyService</cp:lastModifiedBy>
  <cp:revision>21</cp:revision>
  <dcterms:created xsi:type="dcterms:W3CDTF">2010-02-11T22:08:46Z</dcterms:created>
  <dcterms:modified xsi:type="dcterms:W3CDTF">2012-01-06T15:52:52Z</dcterms:modified>
</cp:coreProperties>
</file>