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8" r:id="rId4"/>
    <p:sldId id="259" r:id="rId5"/>
    <p:sldId id="262" r:id="rId6"/>
    <p:sldId id="314" r:id="rId7"/>
    <p:sldId id="261" r:id="rId8"/>
    <p:sldId id="260" r:id="rId9"/>
    <p:sldId id="268" r:id="rId10"/>
    <p:sldId id="269" r:id="rId11"/>
    <p:sldId id="272" r:id="rId12"/>
    <p:sldId id="274" r:id="rId13"/>
    <p:sldId id="275" r:id="rId14"/>
    <p:sldId id="276" r:id="rId15"/>
    <p:sldId id="277" r:id="rId16"/>
    <p:sldId id="279" r:id="rId17"/>
    <p:sldId id="280" r:id="rId18"/>
    <p:sldId id="281" r:id="rId19"/>
    <p:sldId id="286" r:id="rId20"/>
    <p:sldId id="287" r:id="rId21"/>
    <p:sldId id="288" r:id="rId22"/>
    <p:sldId id="315" r:id="rId23"/>
    <p:sldId id="289" r:id="rId24"/>
    <p:sldId id="290" r:id="rId25"/>
    <p:sldId id="291" r:id="rId26"/>
    <p:sldId id="292" r:id="rId27"/>
    <p:sldId id="316" r:id="rId28"/>
    <p:sldId id="317" r:id="rId29"/>
    <p:sldId id="293" r:id="rId30"/>
    <p:sldId id="318" r:id="rId31"/>
    <p:sldId id="294" r:id="rId32"/>
    <p:sldId id="295" r:id="rId33"/>
    <p:sldId id="296" r:id="rId34"/>
    <p:sldId id="297"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9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AC85C3-E444-4270-AEA6-7415B571D880}" type="datetimeFigureOut">
              <a:rPr lang="en-US" smtClean="0"/>
              <a:pPr/>
              <a:t>1/6/2012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538DC7-DCFF-4F33-A82F-D0370D7913A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ACF964B-FBD8-45B3-840F-94B5FCB6B69D}" type="datetime1">
              <a:rPr lang="en-US" smtClean="0"/>
              <a:pPr/>
              <a:t>1/6/2012</a:t>
            </a:fld>
            <a:endParaRPr lang="en-US"/>
          </a:p>
        </p:txBody>
      </p:sp>
      <p:sp>
        <p:nvSpPr>
          <p:cNvPr id="5" name="Footer Placeholder 4"/>
          <p:cNvSpPr>
            <a:spLocks noGrp="1"/>
          </p:cNvSpPr>
          <p:nvPr>
            <p:ph type="ftr" sz="quarter" idx="11"/>
          </p:nvPr>
        </p:nvSpPr>
        <p:spPr/>
        <p:txBody>
          <a:bodyPr/>
          <a:lstStyle/>
          <a:p>
            <a:r>
              <a:rPr lang="en-US" smtClean="0"/>
              <a:t>Applied Calculus ,4/E, Deborah Hughes-Hallet Copyright 2010 by John Wiley and Sons, All Rights Reserved</a:t>
            </a:r>
            <a:endParaRPr lang="en-US"/>
          </a:p>
        </p:txBody>
      </p:sp>
      <p:sp>
        <p:nvSpPr>
          <p:cNvPr id="6" name="Slide Number Placeholder 5"/>
          <p:cNvSpPr>
            <a:spLocks noGrp="1"/>
          </p:cNvSpPr>
          <p:nvPr>
            <p:ph type="sldNum" sz="quarter" idx="12"/>
          </p:nvPr>
        </p:nvSpPr>
        <p:spPr/>
        <p:txBody>
          <a:bodyPr/>
          <a:lstStyle/>
          <a:p>
            <a:fld id="{F9D0DE0F-2453-42D2-BC6B-87C1F17A54C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AB448E-0258-4CE9-9980-61C01091EDA4}" type="datetime1">
              <a:rPr lang="en-US" smtClean="0"/>
              <a:pPr/>
              <a:t>1/6/2012</a:t>
            </a:fld>
            <a:endParaRPr lang="en-US"/>
          </a:p>
        </p:txBody>
      </p:sp>
      <p:sp>
        <p:nvSpPr>
          <p:cNvPr id="5" name="Footer Placeholder 4"/>
          <p:cNvSpPr>
            <a:spLocks noGrp="1"/>
          </p:cNvSpPr>
          <p:nvPr>
            <p:ph type="ftr" sz="quarter" idx="11"/>
          </p:nvPr>
        </p:nvSpPr>
        <p:spPr/>
        <p:txBody>
          <a:bodyPr/>
          <a:lstStyle/>
          <a:p>
            <a:r>
              <a:rPr lang="en-US" smtClean="0"/>
              <a:t>Applied Calculus ,4/E, Deborah Hughes-Hallet Copyright 2010 by John Wiley and Sons, All Rights Reserved</a:t>
            </a:r>
            <a:endParaRPr lang="en-US"/>
          </a:p>
        </p:txBody>
      </p:sp>
      <p:sp>
        <p:nvSpPr>
          <p:cNvPr id="6" name="Slide Number Placeholder 5"/>
          <p:cNvSpPr>
            <a:spLocks noGrp="1"/>
          </p:cNvSpPr>
          <p:nvPr>
            <p:ph type="sldNum" sz="quarter" idx="12"/>
          </p:nvPr>
        </p:nvSpPr>
        <p:spPr/>
        <p:txBody>
          <a:bodyPr/>
          <a:lstStyle/>
          <a:p>
            <a:fld id="{F9D0DE0F-2453-42D2-BC6B-87C1F17A54C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627C50-2FBF-4815-ABD8-214A72B114A3}" type="datetime1">
              <a:rPr lang="en-US" smtClean="0"/>
              <a:pPr/>
              <a:t>1/6/2012</a:t>
            </a:fld>
            <a:endParaRPr lang="en-US"/>
          </a:p>
        </p:txBody>
      </p:sp>
      <p:sp>
        <p:nvSpPr>
          <p:cNvPr id="5" name="Footer Placeholder 4"/>
          <p:cNvSpPr>
            <a:spLocks noGrp="1"/>
          </p:cNvSpPr>
          <p:nvPr>
            <p:ph type="ftr" sz="quarter" idx="11"/>
          </p:nvPr>
        </p:nvSpPr>
        <p:spPr/>
        <p:txBody>
          <a:bodyPr/>
          <a:lstStyle/>
          <a:p>
            <a:r>
              <a:rPr lang="en-US" smtClean="0"/>
              <a:t>Applied Calculus ,4/E, Deborah Hughes-Hallet Copyright 2010 by John Wiley and Sons, All Rights Reserved</a:t>
            </a:r>
            <a:endParaRPr lang="en-US"/>
          </a:p>
        </p:txBody>
      </p:sp>
      <p:sp>
        <p:nvSpPr>
          <p:cNvPr id="6" name="Slide Number Placeholder 5"/>
          <p:cNvSpPr>
            <a:spLocks noGrp="1"/>
          </p:cNvSpPr>
          <p:nvPr>
            <p:ph type="sldNum" sz="quarter" idx="12"/>
          </p:nvPr>
        </p:nvSpPr>
        <p:spPr/>
        <p:txBody>
          <a:bodyPr/>
          <a:lstStyle/>
          <a:p>
            <a:fld id="{F9D0DE0F-2453-42D2-BC6B-87C1F17A54C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234DBF-AEC9-4EB0-9D45-3ABB73680582}" type="datetime1">
              <a:rPr lang="en-US" smtClean="0"/>
              <a:pPr/>
              <a:t>1/6/2012</a:t>
            </a:fld>
            <a:endParaRPr lang="en-US"/>
          </a:p>
        </p:txBody>
      </p:sp>
      <p:sp>
        <p:nvSpPr>
          <p:cNvPr id="5" name="Footer Placeholder 4"/>
          <p:cNvSpPr>
            <a:spLocks noGrp="1"/>
          </p:cNvSpPr>
          <p:nvPr>
            <p:ph type="ftr" sz="quarter" idx="11"/>
          </p:nvPr>
        </p:nvSpPr>
        <p:spPr/>
        <p:txBody>
          <a:bodyPr/>
          <a:lstStyle/>
          <a:p>
            <a:r>
              <a:rPr lang="en-US" smtClean="0"/>
              <a:t>Applied Calculus ,4/E, Deborah Hughes-Hallet Copyright 2010 by John Wiley and Sons, All Rights Reserved</a:t>
            </a:r>
            <a:endParaRPr lang="en-US"/>
          </a:p>
        </p:txBody>
      </p:sp>
      <p:sp>
        <p:nvSpPr>
          <p:cNvPr id="6" name="Slide Number Placeholder 5"/>
          <p:cNvSpPr>
            <a:spLocks noGrp="1"/>
          </p:cNvSpPr>
          <p:nvPr>
            <p:ph type="sldNum" sz="quarter" idx="12"/>
          </p:nvPr>
        </p:nvSpPr>
        <p:spPr/>
        <p:txBody>
          <a:bodyPr/>
          <a:lstStyle/>
          <a:p>
            <a:fld id="{F9D0DE0F-2453-42D2-BC6B-87C1F17A54C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C25726-3083-404A-A644-8A6A02EC7AF3}" type="datetime1">
              <a:rPr lang="en-US" smtClean="0"/>
              <a:pPr/>
              <a:t>1/6/2012</a:t>
            </a:fld>
            <a:endParaRPr lang="en-US"/>
          </a:p>
        </p:txBody>
      </p:sp>
      <p:sp>
        <p:nvSpPr>
          <p:cNvPr id="5" name="Footer Placeholder 4"/>
          <p:cNvSpPr>
            <a:spLocks noGrp="1"/>
          </p:cNvSpPr>
          <p:nvPr>
            <p:ph type="ftr" sz="quarter" idx="11"/>
          </p:nvPr>
        </p:nvSpPr>
        <p:spPr/>
        <p:txBody>
          <a:bodyPr/>
          <a:lstStyle/>
          <a:p>
            <a:r>
              <a:rPr lang="en-US" smtClean="0"/>
              <a:t>Applied Calculus ,4/E, Deborah Hughes-Hallet Copyright 2010 by John Wiley and Sons, All Rights Reserved</a:t>
            </a:r>
            <a:endParaRPr lang="en-US"/>
          </a:p>
        </p:txBody>
      </p:sp>
      <p:sp>
        <p:nvSpPr>
          <p:cNvPr id="6" name="Slide Number Placeholder 5"/>
          <p:cNvSpPr>
            <a:spLocks noGrp="1"/>
          </p:cNvSpPr>
          <p:nvPr>
            <p:ph type="sldNum" sz="quarter" idx="12"/>
          </p:nvPr>
        </p:nvSpPr>
        <p:spPr/>
        <p:txBody>
          <a:bodyPr/>
          <a:lstStyle/>
          <a:p>
            <a:fld id="{F9D0DE0F-2453-42D2-BC6B-87C1F17A54C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6FE6FE-CAF3-4565-8FBC-3463D838F0FE}" type="datetime1">
              <a:rPr lang="en-US" smtClean="0"/>
              <a:pPr/>
              <a:t>1/6/2012</a:t>
            </a:fld>
            <a:endParaRPr lang="en-US"/>
          </a:p>
        </p:txBody>
      </p:sp>
      <p:sp>
        <p:nvSpPr>
          <p:cNvPr id="6" name="Footer Placeholder 5"/>
          <p:cNvSpPr>
            <a:spLocks noGrp="1"/>
          </p:cNvSpPr>
          <p:nvPr>
            <p:ph type="ftr" sz="quarter" idx="11"/>
          </p:nvPr>
        </p:nvSpPr>
        <p:spPr/>
        <p:txBody>
          <a:bodyPr/>
          <a:lstStyle/>
          <a:p>
            <a:r>
              <a:rPr lang="en-US" smtClean="0"/>
              <a:t>Applied Calculus ,4/E, Deborah Hughes-Hallet Copyright 2010 by John Wiley and Sons, All Rights Reserved</a:t>
            </a:r>
            <a:endParaRPr lang="en-US"/>
          </a:p>
        </p:txBody>
      </p:sp>
      <p:sp>
        <p:nvSpPr>
          <p:cNvPr id="7" name="Slide Number Placeholder 6"/>
          <p:cNvSpPr>
            <a:spLocks noGrp="1"/>
          </p:cNvSpPr>
          <p:nvPr>
            <p:ph type="sldNum" sz="quarter" idx="12"/>
          </p:nvPr>
        </p:nvSpPr>
        <p:spPr/>
        <p:txBody>
          <a:bodyPr/>
          <a:lstStyle/>
          <a:p>
            <a:fld id="{F9D0DE0F-2453-42D2-BC6B-87C1F17A54C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345652-CA8A-4A95-B86F-6B30832BDE68}" type="datetime1">
              <a:rPr lang="en-US" smtClean="0"/>
              <a:pPr/>
              <a:t>1/6/2012</a:t>
            </a:fld>
            <a:endParaRPr lang="en-US"/>
          </a:p>
        </p:txBody>
      </p:sp>
      <p:sp>
        <p:nvSpPr>
          <p:cNvPr id="8" name="Footer Placeholder 7"/>
          <p:cNvSpPr>
            <a:spLocks noGrp="1"/>
          </p:cNvSpPr>
          <p:nvPr>
            <p:ph type="ftr" sz="quarter" idx="11"/>
          </p:nvPr>
        </p:nvSpPr>
        <p:spPr/>
        <p:txBody>
          <a:bodyPr/>
          <a:lstStyle/>
          <a:p>
            <a:r>
              <a:rPr lang="en-US" smtClean="0"/>
              <a:t>Applied Calculus ,4/E, Deborah Hughes-Hallet Copyright 2010 by John Wiley and Sons, All Rights Reserved</a:t>
            </a:r>
            <a:endParaRPr lang="en-US"/>
          </a:p>
        </p:txBody>
      </p:sp>
      <p:sp>
        <p:nvSpPr>
          <p:cNvPr id="9" name="Slide Number Placeholder 8"/>
          <p:cNvSpPr>
            <a:spLocks noGrp="1"/>
          </p:cNvSpPr>
          <p:nvPr>
            <p:ph type="sldNum" sz="quarter" idx="12"/>
          </p:nvPr>
        </p:nvSpPr>
        <p:spPr/>
        <p:txBody>
          <a:bodyPr/>
          <a:lstStyle/>
          <a:p>
            <a:fld id="{F9D0DE0F-2453-42D2-BC6B-87C1F17A54C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32FEB4-7EA5-4163-B2C2-96248CAE0EE6}" type="datetime1">
              <a:rPr lang="en-US" smtClean="0"/>
              <a:pPr/>
              <a:t>1/6/2012</a:t>
            </a:fld>
            <a:endParaRPr lang="en-US"/>
          </a:p>
        </p:txBody>
      </p:sp>
      <p:sp>
        <p:nvSpPr>
          <p:cNvPr id="4" name="Footer Placeholder 3"/>
          <p:cNvSpPr>
            <a:spLocks noGrp="1"/>
          </p:cNvSpPr>
          <p:nvPr>
            <p:ph type="ftr" sz="quarter" idx="11"/>
          </p:nvPr>
        </p:nvSpPr>
        <p:spPr/>
        <p:txBody>
          <a:bodyPr/>
          <a:lstStyle/>
          <a:p>
            <a:r>
              <a:rPr lang="en-US" smtClean="0"/>
              <a:t>Applied Calculus ,4/E, Deborah Hughes-Hallet Copyright 2010 by John Wiley and Sons, All Rights Reserved</a:t>
            </a:r>
            <a:endParaRPr lang="en-US"/>
          </a:p>
        </p:txBody>
      </p:sp>
      <p:sp>
        <p:nvSpPr>
          <p:cNvPr id="5" name="Slide Number Placeholder 4"/>
          <p:cNvSpPr>
            <a:spLocks noGrp="1"/>
          </p:cNvSpPr>
          <p:nvPr>
            <p:ph type="sldNum" sz="quarter" idx="12"/>
          </p:nvPr>
        </p:nvSpPr>
        <p:spPr/>
        <p:txBody>
          <a:bodyPr/>
          <a:lstStyle/>
          <a:p>
            <a:fld id="{F9D0DE0F-2453-42D2-BC6B-87C1F17A54C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FD7BC4-BC70-4D22-B829-BCC4ACD3ADF8}" type="datetime1">
              <a:rPr lang="en-US" smtClean="0"/>
              <a:pPr/>
              <a:t>1/6/2012</a:t>
            </a:fld>
            <a:endParaRPr lang="en-US"/>
          </a:p>
        </p:txBody>
      </p:sp>
      <p:sp>
        <p:nvSpPr>
          <p:cNvPr id="3" name="Footer Placeholder 2"/>
          <p:cNvSpPr>
            <a:spLocks noGrp="1"/>
          </p:cNvSpPr>
          <p:nvPr>
            <p:ph type="ftr" sz="quarter" idx="11"/>
          </p:nvPr>
        </p:nvSpPr>
        <p:spPr/>
        <p:txBody>
          <a:bodyPr/>
          <a:lstStyle/>
          <a:p>
            <a:r>
              <a:rPr lang="en-US" smtClean="0"/>
              <a:t>Applied Calculus ,4/E, Deborah Hughes-Hallet Copyright 2010 by John Wiley and Sons, All Rights Reserved</a:t>
            </a:r>
            <a:endParaRPr lang="en-US"/>
          </a:p>
        </p:txBody>
      </p:sp>
      <p:sp>
        <p:nvSpPr>
          <p:cNvPr id="4" name="Slide Number Placeholder 3"/>
          <p:cNvSpPr>
            <a:spLocks noGrp="1"/>
          </p:cNvSpPr>
          <p:nvPr>
            <p:ph type="sldNum" sz="quarter" idx="12"/>
          </p:nvPr>
        </p:nvSpPr>
        <p:spPr/>
        <p:txBody>
          <a:bodyPr/>
          <a:lstStyle/>
          <a:p>
            <a:fld id="{F9D0DE0F-2453-42D2-BC6B-87C1F17A54C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9D756C-6902-4646-9379-30FE63E11953}" type="datetime1">
              <a:rPr lang="en-US" smtClean="0"/>
              <a:pPr/>
              <a:t>1/6/2012</a:t>
            </a:fld>
            <a:endParaRPr lang="en-US"/>
          </a:p>
        </p:txBody>
      </p:sp>
      <p:sp>
        <p:nvSpPr>
          <p:cNvPr id="6" name="Footer Placeholder 5"/>
          <p:cNvSpPr>
            <a:spLocks noGrp="1"/>
          </p:cNvSpPr>
          <p:nvPr>
            <p:ph type="ftr" sz="quarter" idx="11"/>
          </p:nvPr>
        </p:nvSpPr>
        <p:spPr/>
        <p:txBody>
          <a:bodyPr/>
          <a:lstStyle/>
          <a:p>
            <a:r>
              <a:rPr lang="en-US" smtClean="0"/>
              <a:t>Applied Calculus ,4/E, Deborah Hughes-Hallet Copyright 2010 by John Wiley and Sons, All Rights Reserved</a:t>
            </a:r>
            <a:endParaRPr lang="en-US"/>
          </a:p>
        </p:txBody>
      </p:sp>
      <p:sp>
        <p:nvSpPr>
          <p:cNvPr id="7" name="Slide Number Placeholder 6"/>
          <p:cNvSpPr>
            <a:spLocks noGrp="1"/>
          </p:cNvSpPr>
          <p:nvPr>
            <p:ph type="sldNum" sz="quarter" idx="12"/>
          </p:nvPr>
        </p:nvSpPr>
        <p:spPr/>
        <p:txBody>
          <a:bodyPr/>
          <a:lstStyle/>
          <a:p>
            <a:fld id="{F9D0DE0F-2453-42D2-BC6B-87C1F17A54C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6E28C2-3E07-4070-A04D-A093F00470C5}" type="datetime1">
              <a:rPr lang="en-US" smtClean="0"/>
              <a:pPr/>
              <a:t>1/6/2012</a:t>
            </a:fld>
            <a:endParaRPr lang="en-US"/>
          </a:p>
        </p:txBody>
      </p:sp>
      <p:sp>
        <p:nvSpPr>
          <p:cNvPr id="6" name="Footer Placeholder 5"/>
          <p:cNvSpPr>
            <a:spLocks noGrp="1"/>
          </p:cNvSpPr>
          <p:nvPr>
            <p:ph type="ftr" sz="quarter" idx="11"/>
          </p:nvPr>
        </p:nvSpPr>
        <p:spPr/>
        <p:txBody>
          <a:bodyPr/>
          <a:lstStyle/>
          <a:p>
            <a:r>
              <a:rPr lang="en-US" smtClean="0"/>
              <a:t>Applied Calculus ,4/E, Deborah Hughes-Hallet Copyright 2010 by John Wiley and Sons, All Rights Reserved</a:t>
            </a:r>
            <a:endParaRPr lang="en-US"/>
          </a:p>
        </p:txBody>
      </p:sp>
      <p:sp>
        <p:nvSpPr>
          <p:cNvPr id="7" name="Slide Number Placeholder 6"/>
          <p:cNvSpPr>
            <a:spLocks noGrp="1"/>
          </p:cNvSpPr>
          <p:nvPr>
            <p:ph type="sldNum" sz="quarter" idx="12"/>
          </p:nvPr>
        </p:nvSpPr>
        <p:spPr/>
        <p:txBody>
          <a:bodyPr/>
          <a:lstStyle/>
          <a:p>
            <a:fld id="{F9D0DE0F-2453-42D2-BC6B-87C1F17A54C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0D6C76-F253-49D9-8AFC-EF4F8D4841AC}" type="datetime1">
              <a:rPr lang="en-US" smtClean="0"/>
              <a:pPr/>
              <a:t>1/6/2012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Applied Calculus ,4/E, Deborah Hughes-Hallet Copyright 2010 by John Wiley and Sons, All Rights Reserved</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D0DE0F-2453-42D2-BC6B-87C1F17A54C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7.xml"/><Relationship Id="rId4" Type="http://schemas.openxmlformats.org/officeDocument/2006/relationships/image" Target="../media/image30.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4619"/>
            <a:ext cx="8229600" cy="4068762"/>
          </a:xfrm>
        </p:spPr>
        <p:txBody>
          <a:bodyPr>
            <a:normAutofit/>
          </a:bodyPr>
          <a:lstStyle/>
          <a:p>
            <a:r>
              <a:rPr lang="en-US" sz="3600" b="1" dirty="0" smtClean="0">
                <a:solidFill>
                  <a:schemeClr val="tx2"/>
                </a:solidFill>
              </a:rPr>
              <a:t>Section 4.1</a:t>
            </a:r>
            <a:r>
              <a:rPr lang="en-US" sz="2800" b="1" dirty="0" smtClean="0">
                <a:solidFill>
                  <a:schemeClr val="tx2"/>
                </a:solidFill>
              </a:rPr>
              <a:t/>
            </a:r>
            <a:br>
              <a:rPr lang="en-US" sz="2800" b="1" dirty="0" smtClean="0">
                <a:solidFill>
                  <a:schemeClr val="tx2"/>
                </a:solidFill>
              </a:rPr>
            </a:br>
            <a:r>
              <a:rPr lang="en-US" sz="2800" b="1" dirty="0" smtClean="0">
                <a:solidFill>
                  <a:schemeClr val="tx2"/>
                </a:solidFill>
              </a:rPr>
              <a:t/>
            </a:r>
            <a:br>
              <a:rPr lang="en-US" sz="2800" b="1" dirty="0" smtClean="0">
                <a:solidFill>
                  <a:schemeClr val="tx2"/>
                </a:solidFill>
              </a:rPr>
            </a:br>
            <a:r>
              <a:rPr lang="en-US" b="1" dirty="0" smtClean="0">
                <a:solidFill>
                  <a:schemeClr val="tx2"/>
                </a:solidFill>
              </a:rPr>
              <a:t>Local Maxima and Minima</a:t>
            </a:r>
            <a:endParaRPr lang="en-US" dirty="0">
              <a:solidFill>
                <a:schemeClr val="tx2"/>
              </a:solidFill>
            </a:endParaRPr>
          </a:p>
        </p:txBody>
      </p:sp>
      <p:sp>
        <p:nvSpPr>
          <p:cNvPr id="4" name="Footer Placeholder 3"/>
          <p:cNvSpPr>
            <a:spLocks noGrp="1"/>
          </p:cNvSpPr>
          <p:nvPr>
            <p:ph type="ftr" sz="quarter" idx="11"/>
          </p:nvPr>
        </p:nvSpPr>
        <p:spPr>
          <a:xfrm>
            <a:off x="5257800" y="6492875"/>
            <a:ext cx="3886200" cy="365125"/>
          </a:xfrm>
        </p:spPr>
        <p:txBody>
          <a:bodyPr/>
          <a:lstStyle/>
          <a:p>
            <a:pPr algn="r"/>
            <a:r>
              <a:rPr lang="en-US" i="1" dirty="0" smtClean="0"/>
              <a:t>Applied Calculus ,4/E</a:t>
            </a:r>
            <a:r>
              <a:rPr lang="en-US" dirty="0" smtClean="0"/>
              <a:t>, Deborah Hughes-</a:t>
            </a:r>
            <a:r>
              <a:rPr lang="en-US" dirty="0" err="1" smtClean="0"/>
              <a:t>Hallett</a:t>
            </a:r>
            <a:endParaRPr lang="en-US" dirty="0" smtClean="0"/>
          </a:p>
          <a:p>
            <a:pPr algn="r"/>
            <a:r>
              <a:rPr lang="en-US" dirty="0" smtClean="0"/>
              <a:t>Copyright 2010 by John Wiley and Sons, All Rights Reserved</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419600" y="6492875"/>
            <a:ext cx="4724400" cy="365125"/>
          </a:xfrm>
        </p:spPr>
        <p:txBody>
          <a:bodyPr/>
          <a:lstStyle/>
          <a:p>
            <a:pPr algn="r"/>
            <a:r>
              <a:rPr lang="en-US" dirty="0" smtClean="0"/>
              <a:t>Applied Calculus ,4/E, Deborah Hughes-</a:t>
            </a:r>
            <a:r>
              <a:rPr lang="en-US" dirty="0" err="1" smtClean="0"/>
              <a:t>Hallett</a:t>
            </a:r>
            <a:r>
              <a:rPr lang="en-US" dirty="0" smtClean="0"/>
              <a:t> </a:t>
            </a:r>
          </a:p>
          <a:p>
            <a:pPr algn="r"/>
            <a:r>
              <a:rPr lang="en-US" dirty="0" smtClean="0"/>
              <a:t>Copyright 2010 by John Wiley and Sons, All Rights Reserved</a:t>
            </a:r>
            <a:endParaRPr lang="en-US" dirty="0"/>
          </a:p>
        </p:txBody>
      </p:sp>
      <p:sp>
        <p:nvSpPr>
          <p:cNvPr id="7" name="TextBox 6"/>
          <p:cNvSpPr txBox="1"/>
          <p:nvPr/>
        </p:nvSpPr>
        <p:spPr>
          <a:xfrm>
            <a:off x="152400" y="5181600"/>
            <a:ext cx="4114800" cy="584775"/>
          </a:xfrm>
          <a:prstGeom prst="rect">
            <a:avLst/>
          </a:prstGeom>
          <a:noFill/>
        </p:spPr>
        <p:txBody>
          <a:bodyPr wrap="square" rtlCol="0">
            <a:spAutoFit/>
          </a:bodyPr>
          <a:lstStyle/>
          <a:p>
            <a:r>
              <a:rPr lang="en-US" sz="1600" b="1" dirty="0" smtClean="0"/>
              <a:t>Figure 4.30:   </a:t>
            </a:r>
            <a:r>
              <a:rPr lang="en-US" sz="1600" dirty="0" smtClean="0">
                <a:latin typeface="Times New Roman" pitchFamily="18" charset="0"/>
                <a:cs typeface="Times New Roman" pitchFamily="18" charset="0"/>
              </a:rPr>
              <a:t>Global maximum and minimum 	    on an interval domain, </a:t>
            </a:r>
            <a:r>
              <a:rPr lang="en-US" sz="1600" i="1" dirty="0" smtClean="0">
                <a:latin typeface="Times New Roman" pitchFamily="18" charset="0"/>
                <a:cs typeface="Times New Roman" pitchFamily="18" charset="0"/>
              </a:rPr>
              <a:t>a</a:t>
            </a:r>
            <a:r>
              <a:rPr lang="en-US" sz="1600" dirty="0" smtClean="0">
                <a:latin typeface="Times New Roman" pitchFamily="18" charset="0"/>
                <a:cs typeface="Times New Roman" pitchFamily="18" charset="0"/>
              </a:rPr>
              <a:t> ≤ </a:t>
            </a:r>
            <a:r>
              <a:rPr lang="en-US" sz="1600" i="1" dirty="0" smtClean="0">
                <a:latin typeface="Times New Roman" pitchFamily="18" charset="0"/>
                <a:cs typeface="Times New Roman" pitchFamily="18" charset="0"/>
              </a:rPr>
              <a:t>x</a:t>
            </a:r>
            <a:r>
              <a:rPr lang="en-US" sz="1600" dirty="0" smtClean="0">
                <a:latin typeface="Times New Roman" pitchFamily="18" charset="0"/>
                <a:cs typeface="Times New Roman" pitchFamily="18" charset="0"/>
              </a:rPr>
              <a:t> ≤ </a:t>
            </a:r>
            <a:r>
              <a:rPr lang="en-US" sz="1600" i="1" dirty="0" smtClean="0">
                <a:latin typeface="Times New Roman" pitchFamily="18" charset="0"/>
                <a:cs typeface="Times New Roman" pitchFamily="18" charset="0"/>
              </a:rPr>
              <a:t>b</a:t>
            </a:r>
            <a:endParaRPr lang="en-US" sz="1600" dirty="0">
              <a:latin typeface="Times New Roman" pitchFamily="18" charset="0"/>
              <a:cs typeface="Times New Roman" pitchFamily="18" charset="0"/>
            </a:endParaRPr>
          </a:p>
        </p:txBody>
      </p:sp>
      <p:sp>
        <p:nvSpPr>
          <p:cNvPr id="8" name="Rectangle 7"/>
          <p:cNvSpPr/>
          <p:nvPr/>
        </p:nvSpPr>
        <p:spPr>
          <a:xfrm>
            <a:off x="4724400" y="5181600"/>
            <a:ext cx="4114800" cy="584775"/>
          </a:xfrm>
          <a:prstGeom prst="rect">
            <a:avLst/>
          </a:prstGeom>
        </p:spPr>
        <p:txBody>
          <a:bodyPr wrap="square">
            <a:spAutoFit/>
          </a:bodyPr>
          <a:lstStyle/>
          <a:p>
            <a:r>
              <a:rPr lang="en-US" sz="1600" b="1" dirty="0" smtClean="0">
                <a:latin typeface="Times New Roman" pitchFamily="18" charset="0"/>
                <a:cs typeface="Times New Roman" pitchFamily="18" charset="0"/>
              </a:rPr>
              <a:t>Figure 4.31:  </a:t>
            </a:r>
            <a:r>
              <a:rPr lang="en-US" sz="1600" dirty="0" smtClean="0">
                <a:latin typeface="Times New Roman" pitchFamily="18" charset="0"/>
                <a:cs typeface="Times New Roman" pitchFamily="18" charset="0"/>
              </a:rPr>
              <a:t>Global maximum and minimum 	     on the entire real line</a:t>
            </a:r>
            <a:endParaRPr lang="en-US" sz="1600" dirty="0">
              <a:latin typeface="Times New Roman" pitchFamily="18" charset="0"/>
              <a:cs typeface="Times New Roman" pitchFamily="18" charset="0"/>
            </a:endParaRPr>
          </a:p>
        </p:txBody>
      </p:sp>
      <p:pic>
        <p:nvPicPr>
          <p:cNvPr id="9" name="Picture 9"/>
          <p:cNvPicPr>
            <a:picLocks noChangeAspect="1" noChangeArrowheads="1"/>
          </p:cNvPicPr>
          <p:nvPr/>
        </p:nvPicPr>
        <p:blipFill>
          <a:blip r:embed="rId2" cstate="print"/>
          <a:srcRect/>
          <a:stretch>
            <a:fillRect/>
          </a:stretch>
        </p:blipFill>
        <p:spPr>
          <a:xfrm>
            <a:off x="266700" y="152400"/>
            <a:ext cx="8610600" cy="1404938"/>
          </a:xfrm>
          <a:prstGeom prst="rect">
            <a:avLst/>
          </a:prstGeom>
          <a:ln/>
        </p:spPr>
      </p:pic>
      <p:pic>
        <p:nvPicPr>
          <p:cNvPr id="10" name="Picture 5"/>
          <p:cNvPicPr>
            <a:picLocks noChangeAspect="1" noChangeArrowheads="1"/>
          </p:cNvPicPr>
          <p:nvPr/>
        </p:nvPicPr>
        <p:blipFill>
          <a:blip r:embed="rId3" cstate="print"/>
          <a:srcRect/>
          <a:stretch>
            <a:fillRect/>
          </a:stretch>
        </p:blipFill>
        <p:spPr>
          <a:xfrm>
            <a:off x="4572001" y="1790699"/>
            <a:ext cx="4572000" cy="3315821"/>
          </a:xfrm>
          <a:prstGeom prst="rect">
            <a:avLst/>
          </a:prstGeom>
          <a:noFill/>
          <a:ln/>
        </p:spPr>
      </p:pic>
      <p:pic>
        <p:nvPicPr>
          <p:cNvPr id="11" name="Picture 5"/>
          <p:cNvPicPr>
            <a:picLocks noChangeAspect="1" noChangeArrowheads="1"/>
          </p:cNvPicPr>
          <p:nvPr/>
        </p:nvPicPr>
        <p:blipFill>
          <a:blip r:embed="rId3" cstate="print"/>
          <a:srcRect/>
          <a:stretch>
            <a:fillRect/>
          </a:stretch>
        </p:blipFill>
        <p:spPr>
          <a:xfrm>
            <a:off x="0" y="1790700"/>
            <a:ext cx="4517921" cy="3276600"/>
          </a:xfrm>
          <a:prstGeom prst="rect">
            <a:avLst/>
          </a:prstGeom>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800" decel="100000"/>
                                        <p:tgtEl>
                                          <p:spTgt spid="9"/>
                                        </p:tgtEl>
                                      </p:cBhvr>
                                    </p:animEffect>
                                    <p:anim calcmode="lin" valueType="num">
                                      <p:cBhvr>
                                        <p:cTn id="8" dur="800" decel="100000" fill="hold"/>
                                        <p:tgtEl>
                                          <p:spTgt spid="9"/>
                                        </p:tgtEl>
                                        <p:attrNameLst>
                                          <p:attrName>style.rotation</p:attrName>
                                        </p:attrNameLst>
                                      </p:cBhvr>
                                      <p:tavLst>
                                        <p:tav tm="0">
                                          <p:val>
                                            <p:fltVal val="-90"/>
                                          </p:val>
                                        </p:tav>
                                        <p:tav tm="100000">
                                          <p:val>
                                            <p:fltVal val="0"/>
                                          </p:val>
                                        </p:tav>
                                      </p:tavLst>
                                    </p:anim>
                                    <p:anim calcmode="lin" valueType="num">
                                      <p:cBhvr>
                                        <p:cTn id="9" dur="800" decel="100000" fill="hold"/>
                                        <p:tgtEl>
                                          <p:spTgt spid="9"/>
                                        </p:tgtEl>
                                        <p:attrNameLst>
                                          <p:attrName>ppt_x</p:attrName>
                                        </p:attrNameLst>
                                      </p:cBhvr>
                                      <p:tavLst>
                                        <p:tav tm="0">
                                          <p:val>
                                            <p:strVal val="#ppt_x+0.4"/>
                                          </p:val>
                                        </p:tav>
                                        <p:tav tm="100000">
                                          <p:val>
                                            <p:strVal val="#ppt_x-0.05"/>
                                          </p:val>
                                        </p:tav>
                                      </p:tavLst>
                                    </p:anim>
                                    <p:anim calcmode="lin" valueType="num">
                                      <p:cBhvr>
                                        <p:cTn id="10" dur="800" decel="100000" fill="hold"/>
                                        <p:tgtEl>
                                          <p:spTgt spid="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dissolv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dissolve">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HH_Applied_4e_Ch4_Figure4.38.png"/>
          <p:cNvPicPr>
            <a:picLocks noChangeAspect="1"/>
          </p:cNvPicPr>
          <p:nvPr/>
        </p:nvPicPr>
        <p:blipFill>
          <a:blip r:embed="rId2" cstate="print"/>
          <a:stretch>
            <a:fillRect/>
          </a:stretch>
        </p:blipFill>
        <p:spPr>
          <a:xfrm>
            <a:off x="3048000" y="4419600"/>
            <a:ext cx="3657600" cy="2125712"/>
          </a:xfrm>
          <a:prstGeom prst="rect">
            <a:avLst/>
          </a:prstGeom>
        </p:spPr>
      </p:pic>
      <p:sp>
        <p:nvSpPr>
          <p:cNvPr id="2" name="Footer Placeholder 1"/>
          <p:cNvSpPr>
            <a:spLocks noGrp="1"/>
          </p:cNvSpPr>
          <p:nvPr>
            <p:ph type="ftr" sz="quarter" idx="11"/>
          </p:nvPr>
        </p:nvSpPr>
        <p:spPr>
          <a:xfrm>
            <a:off x="4953000" y="6492875"/>
            <a:ext cx="4191000" cy="365125"/>
          </a:xfrm>
        </p:spPr>
        <p:txBody>
          <a:bodyPr/>
          <a:lstStyle/>
          <a:p>
            <a:pPr algn="r"/>
            <a:r>
              <a:rPr lang="en-US" dirty="0" smtClean="0"/>
              <a:t>Applied Calculus ,4/E, Deborah Hughes-</a:t>
            </a:r>
            <a:r>
              <a:rPr lang="en-US" dirty="0" err="1" smtClean="0"/>
              <a:t>Hallett</a:t>
            </a:r>
            <a:r>
              <a:rPr lang="en-US" dirty="0" smtClean="0"/>
              <a:t> </a:t>
            </a:r>
          </a:p>
          <a:p>
            <a:pPr algn="r"/>
            <a:r>
              <a:rPr lang="en-US" dirty="0" smtClean="0"/>
              <a:t>Copyright 2010 by John Wiley and Sons, All Rights Reserved</a:t>
            </a:r>
            <a:endParaRPr lang="en-US" dirty="0"/>
          </a:p>
        </p:txBody>
      </p:sp>
      <p:sp>
        <p:nvSpPr>
          <p:cNvPr id="4" name="TextBox 3"/>
          <p:cNvSpPr txBox="1"/>
          <p:nvPr/>
        </p:nvSpPr>
        <p:spPr>
          <a:xfrm>
            <a:off x="155767" y="457200"/>
            <a:ext cx="8832467" cy="5863144"/>
          </a:xfrm>
          <a:prstGeom prst="rect">
            <a:avLst/>
          </a:prstGeom>
          <a:noFill/>
        </p:spPr>
        <p:txBody>
          <a:bodyPr wrap="square" rtlCol="0">
            <a:spAutoFit/>
          </a:bodyPr>
          <a:lstStyle/>
          <a:p>
            <a:pPr>
              <a:lnSpc>
                <a:spcPts val="3360"/>
              </a:lnSpc>
            </a:pPr>
            <a:r>
              <a:rPr lang="en-US" sz="2800" b="1" dirty="0" smtClean="0"/>
              <a:t>Problem 16</a:t>
            </a:r>
          </a:p>
          <a:p>
            <a:pPr>
              <a:lnSpc>
                <a:spcPts val="3360"/>
              </a:lnSpc>
            </a:pPr>
            <a:endParaRPr lang="en-US" dirty="0" smtClean="0"/>
          </a:p>
          <a:p>
            <a:pPr>
              <a:lnSpc>
                <a:spcPts val="3360"/>
              </a:lnSpc>
            </a:pPr>
            <a:r>
              <a:rPr lang="en-US" sz="2400" dirty="0" smtClean="0">
                <a:latin typeface="Times New Roman" pitchFamily="18" charset="0"/>
                <a:cs typeface="Times New Roman" pitchFamily="18" charset="0"/>
              </a:rPr>
              <a:t>Figure 4.38 shows the rate at which photosynthesis is taking place in a leaf.</a:t>
            </a:r>
          </a:p>
          <a:p>
            <a:pPr>
              <a:lnSpc>
                <a:spcPts val="3360"/>
              </a:lnSpc>
            </a:pP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(a)  </a:t>
            </a:r>
            <a:r>
              <a:rPr lang="en-US" sz="2400" dirty="0" smtClean="0">
                <a:latin typeface="Times New Roman" pitchFamily="18" charset="0"/>
                <a:cs typeface="Times New Roman" pitchFamily="18" charset="0"/>
              </a:rPr>
              <a:t>At what time, approximately, is photosynthesis proceeding</a:t>
            </a:r>
          </a:p>
          <a:p>
            <a:pPr>
              <a:lnSpc>
                <a:spcPts val="3360"/>
              </a:lnSpc>
            </a:pPr>
            <a:r>
              <a:rPr lang="en-US" sz="2400" dirty="0" smtClean="0">
                <a:latin typeface="Times New Roman" pitchFamily="18" charset="0"/>
                <a:cs typeface="Times New Roman" pitchFamily="18" charset="0"/>
              </a:rPr>
              <a:t>	       fastest for </a:t>
            </a:r>
            <a:r>
              <a:rPr lang="en-US" sz="2400" i="1" dirty="0" smtClean="0">
                <a:latin typeface="Times New Roman" pitchFamily="18" charset="0"/>
                <a:cs typeface="Times New Roman" pitchFamily="18" charset="0"/>
              </a:rPr>
              <a:t>t</a:t>
            </a:r>
            <a:r>
              <a:rPr lang="en-US" sz="2400" dirty="0" smtClean="0">
                <a:latin typeface="Times New Roman" pitchFamily="18" charset="0"/>
                <a:cs typeface="Times New Roman" pitchFamily="18" charset="0"/>
              </a:rPr>
              <a:t> ≥ 0?</a:t>
            </a:r>
          </a:p>
          <a:p>
            <a:pPr>
              <a:lnSpc>
                <a:spcPts val="3360"/>
              </a:lnSpc>
            </a:pPr>
            <a:r>
              <a:rPr lang="en-US" sz="2400" b="1" dirty="0" smtClean="0">
                <a:latin typeface="Times New Roman" pitchFamily="18" charset="0"/>
                <a:cs typeface="Times New Roman" pitchFamily="18" charset="0"/>
              </a:rPr>
              <a:t>	(b)</a:t>
            </a:r>
            <a:r>
              <a:rPr lang="en-US" sz="2400" dirty="0" smtClean="0">
                <a:latin typeface="Times New Roman" pitchFamily="18" charset="0"/>
                <a:cs typeface="Times New Roman" pitchFamily="18" charset="0"/>
              </a:rPr>
              <a:t>   If the leaf grows at a rate proportional to the rate of</a:t>
            </a:r>
          </a:p>
          <a:p>
            <a:pPr>
              <a:lnSpc>
                <a:spcPts val="3360"/>
              </a:lnSpc>
            </a:pPr>
            <a:r>
              <a:rPr lang="en-US" sz="2400" dirty="0" smtClean="0">
                <a:latin typeface="Times New Roman" pitchFamily="18" charset="0"/>
                <a:cs typeface="Times New Roman" pitchFamily="18" charset="0"/>
              </a:rPr>
              <a:t>	        photosynthesis, for what part of the interval  0 ≤ </a:t>
            </a:r>
            <a:r>
              <a:rPr lang="en-US" sz="2400" i="1" dirty="0" smtClean="0">
                <a:latin typeface="Times New Roman" pitchFamily="18" charset="0"/>
                <a:cs typeface="Times New Roman" pitchFamily="18" charset="0"/>
              </a:rPr>
              <a:t>t</a:t>
            </a:r>
            <a:r>
              <a:rPr lang="en-US" sz="2400" dirty="0" smtClean="0">
                <a:latin typeface="Times New Roman" pitchFamily="18" charset="0"/>
                <a:cs typeface="Times New Roman" pitchFamily="18" charset="0"/>
              </a:rPr>
              <a:t> ≤ 200 </a:t>
            </a:r>
          </a:p>
          <a:p>
            <a:pPr>
              <a:lnSpc>
                <a:spcPts val="3360"/>
              </a:lnSpc>
            </a:pPr>
            <a:r>
              <a:rPr lang="en-US" sz="2400" dirty="0" smtClean="0">
                <a:latin typeface="Times New Roman" pitchFamily="18" charset="0"/>
                <a:cs typeface="Times New Roman" pitchFamily="18" charset="0"/>
              </a:rPr>
              <a:t>	        is the leaf growing? When is it growing fastest?</a:t>
            </a:r>
            <a:endParaRPr lang="en-US" sz="2400" b="1"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
        <p:nvSpPr>
          <p:cNvPr id="7" name="TextBox 6"/>
          <p:cNvSpPr txBox="1"/>
          <p:nvPr/>
        </p:nvSpPr>
        <p:spPr>
          <a:xfrm>
            <a:off x="1828800" y="5943600"/>
            <a:ext cx="1228413" cy="369332"/>
          </a:xfrm>
          <a:prstGeom prst="rect">
            <a:avLst/>
          </a:prstGeom>
          <a:noFill/>
        </p:spPr>
        <p:txBody>
          <a:bodyPr wrap="none" rtlCol="0">
            <a:spAutoFit/>
          </a:bodyPr>
          <a:lstStyle/>
          <a:p>
            <a:r>
              <a:rPr lang="en-US" dirty="0" smtClean="0"/>
              <a:t>Figure 4.38</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500"/>
            <a:ext cx="8229600" cy="2933700"/>
          </a:xfrm>
        </p:spPr>
        <p:txBody>
          <a:bodyPr>
            <a:normAutofit/>
          </a:bodyPr>
          <a:lstStyle/>
          <a:p>
            <a:r>
              <a:rPr lang="en-US" sz="3600" b="1" dirty="0" smtClean="0">
                <a:solidFill>
                  <a:schemeClr val="tx2"/>
                </a:solidFill>
              </a:rPr>
              <a:t>Section 4.4</a:t>
            </a:r>
            <a:br>
              <a:rPr lang="en-US" sz="3600" b="1" dirty="0" smtClean="0">
                <a:solidFill>
                  <a:schemeClr val="tx2"/>
                </a:solidFill>
              </a:rPr>
            </a:br>
            <a:r>
              <a:rPr lang="en-US" sz="3600" b="1" dirty="0" smtClean="0">
                <a:solidFill>
                  <a:schemeClr val="tx2"/>
                </a:solidFill>
              </a:rPr>
              <a:t/>
            </a:r>
            <a:br>
              <a:rPr lang="en-US" sz="3600" b="1" dirty="0" smtClean="0">
                <a:solidFill>
                  <a:schemeClr val="tx2"/>
                </a:solidFill>
              </a:rPr>
            </a:br>
            <a:r>
              <a:rPr lang="en-US" b="1" dirty="0" smtClean="0">
                <a:solidFill>
                  <a:schemeClr val="tx2"/>
                </a:solidFill>
              </a:rPr>
              <a:t>Profit, Cost, and Revenue</a:t>
            </a:r>
            <a:endParaRPr lang="en-US" dirty="0">
              <a:solidFill>
                <a:schemeClr val="tx2"/>
              </a:solidFill>
            </a:endParaRPr>
          </a:p>
        </p:txBody>
      </p:sp>
      <p:sp>
        <p:nvSpPr>
          <p:cNvPr id="3" name="Footer Placeholder 2"/>
          <p:cNvSpPr>
            <a:spLocks noGrp="1"/>
          </p:cNvSpPr>
          <p:nvPr>
            <p:ph type="ftr" sz="quarter" idx="11"/>
          </p:nvPr>
        </p:nvSpPr>
        <p:spPr>
          <a:xfrm>
            <a:off x="4953000" y="6492875"/>
            <a:ext cx="4191000" cy="365125"/>
          </a:xfrm>
        </p:spPr>
        <p:txBody>
          <a:bodyPr/>
          <a:lstStyle/>
          <a:p>
            <a:pPr algn="r"/>
            <a:r>
              <a:rPr lang="en-US" dirty="0" smtClean="0"/>
              <a:t>Applied Calculus ,4/E, Deborah Hughes-</a:t>
            </a:r>
            <a:r>
              <a:rPr lang="en-US" dirty="0" err="1" smtClean="0"/>
              <a:t>Hallett</a:t>
            </a:r>
            <a:r>
              <a:rPr lang="en-US" dirty="0" smtClean="0"/>
              <a:t> </a:t>
            </a:r>
          </a:p>
          <a:p>
            <a:pPr algn="r"/>
            <a:r>
              <a:rPr lang="en-US" dirty="0" smtClean="0"/>
              <a:t>Copyright 2010 by John Wiley and Sons, All Rights Reserved</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953000" y="6492875"/>
            <a:ext cx="4191000" cy="365125"/>
          </a:xfrm>
        </p:spPr>
        <p:txBody>
          <a:bodyPr/>
          <a:lstStyle/>
          <a:p>
            <a:pPr algn="r"/>
            <a:r>
              <a:rPr lang="en-US" dirty="0" smtClean="0"/>
              <a:t>Applied Calculus ,4/E, Deborah Hughes-</a:t>
            </a:r>
            <a:r>
              <a:rPr lang="en-US" dirty="0" err="1" smtClean="0"/>
              <a:t>Hallett</a:t>
            </a:r>
            <a:r>
              <a:rPr lang="en-US" dirty="0" smtClean="0"/>
              <a:t> </a:t>
            </a:r>
          </a:p>
          <a:p>
            <a:pPr algn="r"/>
            <a:r>
              <a:rPr lang="en-US" dirty="0" smtClean="0"/>
              <a:t>Copyright 2010 by John Wiley and Sons, All Rights Reserved</a:t>
            </a:r>
            <a:endParaRPr lang="en-US" dirty="0"/>
          </a:p>
        </p:txBody>
      </p:sp>
      <p:pic>
        <p:nvPicPr>
          <p:cNvPr id="6" name="Picture 4"/>
          <p:cNvPicPr>
            <a:picLocks noChangeAspect="1" noChangeArrowheads="1"/>
          </p:cNvPicPr>
          <p:nvPr/>
        </p:nvPicPr>
        <p:blipFill>
          <a:blip r:embed="rId2" cstate="print"/>
          <a:srcRect/>
          <a:stretch>
            <a:fillRect/>
          </a:stretch>
        </p:blipFill>
        <p:spPr>
          <a:xfrm>
            <a:off x="949127" y="1295400"/>
            <a:ext cx="7245747" cy="4396766"/>
          </a:xfrm>
          <a:prstGeom prst="rect">
            <a:avLst/>
          </a:prstGeom>
          <a:ln/>
        </p:spPr>
      </p:pic>
      <p:sp>
        <p:nvSpPr>
          <p:cNvPr id="7" name="TextBox 6"/>
          <p:cNvSpPr txBox="1"/>
          <p:nvPr/>
        </p:nvSpPr>
        <p:spPr>
          <a:xfrm>
            <a:off x="2410286" y="5867400"/>
            <a:ext cx="4323428" cy="400110"/>
          </a:xfrm>
          <a:prstGeom prst="rect">
            <a:avLst/>
          </a:prstGeom>
          <a:noFill/>
        </p:spPr>
        <p:txBody>
          <a:bodyPr wrap="none" rtlCol="0">
            <a:spAutoFit/>
          </a:bodyPr>
          <a:lstStyle/>
          <a:p>
            <a:r>
              <a:rPr lang="en-US" sz="2000" dirty="0" smtClean="0"/>
              <a:t>Figure 4.42:  </a:t>
            </a:r>
            <a:r>
              <a:rPr lang="en-US" sz="2000" dirty="0" smtClean="0">
                <a:latin typeface="Times New Roman" pitchFamily="18" charset="0"/>
                <a:cs typeface="Times New Roman" pitchFamily="18" charset="0"/>
              </a:rPr>
              <a:t>Maximum profit at </a:t>
            </a:r>
            <a:r>
              <a:rPr lang="en-US" sz="2000" i="1" dirty="0" smtClean="0">
                <a:latin typeface="Times New Roman" pitchFamily="18" charset="0"/>
                <a:cs typeface="Times New Roman" pitchFamily="18" charset="0"/>
              </a:rPr>
              <a:t>q</a:t>
            </a:r>
            <a:r>
              <a:rPr lang="en-US" sz="2000" dirty="0" smtClean="0">
                <a:latin typeface="Times New Roman" pitchFamily="18" charset="0"/>
                <a:cs typeface="Times New Roman" pitchFamily="18" charset="0"/>
              </a:rPr>
              <a:t> = 140</a:t>
            </a:r>
            <a:endParaRPr lang="en-US" sz="2000" dirty="0"/>
          </a:p>
        </p:txBody>
      </p:sp>
      <p:sp>
        <p:nvSpPr>
          <p:cNvPr id="8" name="TextBox 7"/>
          <p:cNvSpPr txBox="1"/>
          <p:nvPr/>
        </p:nvSpPr>
        <p:spPr>
          <a:xfrm>
            <a:off x="723900" y="457200"/>
            <a:ext cx="7696200" cy="769441"/>
          </a:xfrm>
          <a:prstGeom prst="rect">
            <a:avLst/>
          </a:prstGeom>
          <a:noFill/>
        </p:spPr>
        <p:txBody>
          <a:bodyPr wrap="square" rtlCol="0">
            <a:spAutoFit/>
          </a:bodyPr>
          <a:lstStyle/>
          <a:p>
            <a:r>
              <a:rPr lang="en-US" sz="2200" b="1" dirty="0" smtClean="0"/>
              <a:t>Example 1</a:t>
            </a:r>
            <a:r>
              <a:rPr lang="en-US" sz="2200" dirty="0" smtClean="0"/>
              <a:t>:  </a:t>
            </a:r>
            <a:r>
              <a:rPr lang="en-US" sz="2200" dirty="0" smtClean="0">
                <a:latin typeface="Times New Roman" pitchFamily="18" charset="0"/>
                <a:cs typeface="Times New Roman" pitchFamily="18" charset="0"/>
              </a:rPr>
              <a:t>Estimate the maximum profit if the revenue and cost are given by the curves </a:t>
            </a:r>
            <a:r>
              <a:rPr lang="en-US" sz="2200" i="1" dirty="0" smtClean="0">
                <a:latin typeface="Times New Roman" pitchFamily="18" charset="0"/>
                <a:cs typeface="Times New Roman" pitchFamily="18" charset="0"/>
              </a:rPr>
              <a:t>R</a:t>
            </a:r>
            <a:r>
              <a:rPr lang="en-US" sz="2200" dirty="0" smtClean="0">
                <a:latin typeface="Times New Roman" pitchFamily="18" charset="0"/>
                <a:cs typeface="Times New Roman" pitchFamily="18" charset="0"/>
              </a:rPr>
              <a:t> and </a:t>
            </a:r>
            <a:r>
              <a:rPr lang="en-US" sz="2200" i="1" dirty="0" smtClean="0">
                <a:latin typeface="Times New Roman" pitchFamily="18" charset="0"/>
                <a:cs typeface="Times New Roman" pitchFamily="18" charset="0"/>
              </a:rPr>
              <a:t>C</a:t>
            </a:r>
            <a:r>
              <a:rPr lang="en-US" sz="2200" dirty="0" smtClean="0">
                <a:latin typeface="Times New Roman" pitchFamily="18" charset="0"/>
                <a:cs typeface="Times New Roman" pitchFamily="18" charset="0"/>
              </a:rPr>
              <a:t>, respectively, in Figure 4.42</a:t>
            </a:r>
            <a:endParaRPr lang="en-US" sz="2200" i="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029200" y="6492875"/>
            <a:ext cx="4114800" cy="365125"/>
          </a:xfrm>
        </p:spPr>
        <p:txBody>
          <a:bodyPr/>
          <a:lstStyle/>
          <a:p>
            <a:pPr algn="r"/>
            <a:r>
              <a:rPr lang="en-US" dirty="0" smtClean="0"/>
              <a:t>Applied Calculus ,4/E, Deborah Hughes-</a:t>
            </a:r>
            <a:r>
              <a:rPr lang="en-US" dirty="0" err="1" smtClean="0"/>
              <a:t>Hallett</a:t>
            </a:r>
            <a:r>
              <a:rPr lang="en-US" dirty="0" smtClean="0"/>
              <a:t> </a:t>
            </a:r>
          </a:p>
          <a:p>
            <a:pPr algn="r"/>
            <a:r>
              <a:rPr lang="en-US" dirty="0" smtClean="0"/>
              <a:t>Copyright 2010 by John Wiley and Sons, All Rights Reserved</a:t>
            </a:r>
            <a:endParaRPr lang="en-US" dirty="0"/>
          </a:p>
        </p:txBody>
      </p:sp>
      <p:sp>
        <p:nvSpPr>
          <p:cNvPr id="5" name="TextBox 4"/>
          <p:cNvSpPr txBox="1"/>
          <p:nvPr/>
        </p:nvSpPr>
        <p:spPr>
          <a:xfrm>
            <a:off x="304800" y="304800"/>
            <a:ext cx="8534400" cy="3559949"/>
          </a:xfrm>
          <a:prstGeom prst="rect">
            <a:avLst/>
          </a:prstGeom>
          <a:noFill/>
        </p:spPr>
        <p:txBody>
          <a:bodyPr wrap="square" rtlCol="0">
            <a:spAutoFit/>
          </a:bodyPr>
          <a:lstStyle/>
          <a:p>
            <a:pPr>
              <a:lnSpc>
                <a:spcPct val="150000"/>
              </a:lnSpc>
            </a:pPr>
            <a:r>
              <a:rPr lang="en-US" sz="2800" b="1" dirty="0" smtClean="0"/>
              <a:t>Problem 3</a:t>
            </a:r>
          </a:p>
          <a:p>
            <a:pPr>
              <a:lnSpc>
                <a:spcPts val="3000"/>
              </a:lnSpc>
            </a:pPr>
            <a:endParaRPr lang="en-US" sz="2400" dirty="0" smtClean="0">
              <a:latin typeface="Times New Roman" pitchFamily="18" charset="0"/>
              <a:cs typeface="Times New Roman" pitchFamily="18" charset="0"/>
            </a:endParaRPr>
          </a:p>
          <a:p>
            <a:pPr>
              <a:lnSpc>
                <a:spcPts val="3800"/>
              </a:lnSpc>
            </a:pPr>
            <a:r>
              <a:rPr lang="en-US" sz="2400" dirty="0" smtClean="0">
                <a:latin typeface="Times New Roman" pitchFamily="18" charset="0"/>
                <a:cs typeface="Times New Roman" pitchFamily="18" charset="0"/>
              </a:rPr>
              <a:t>Table 4.2 shows cost, </a:t>
            </a:r>
            <a:r>
              <a:rPr lang="en-US" sz="2400" i="1" dirty="0" smtClean="0">
                <a:latin typeface="Times New Roman" pitchFamily="18" charset="0"/>
                <a:cs typeface="Times New Roman" pitchFamily="18" charset="0"/>
              </a:rPr>
              <a:t>C</a:t>
            </a:r>
            <a:r>
              <a:rPr lang="en-US" sz="2400" dirty="0" smtClean="0">
                <a:latin typeface="Times New Roman" pitchFamily="18" charset="0"/>
                <a:cs typeface="Times New Roman" pitchFamily="18" charset="0"/>
              </a:rPr>
              <a:t>(</a:t>
            </a:r>
            <a:r>
              <a:rPr lang="en-US" sz="2400" i="1" dirty="0" smtClean="0">
                <a:latin typeface="Times New Roman" pitchFamily="18" charset="0"/>
                <a:cs typeface="Times New Roman" pitchFamily="18" charset="0"/>
              </a:rPr>
              <a:t>q</a:t>
            </a:r>
            <a:r>
              <a:rPr lang="en-US" sz="2400" dirty="0" smtClean="0">
                <a:latin typeface="Times New Roman" pitchFamily="18" charset="0"/>
                <a:cs typeface="Times New Roman" pitchFamily="18" charset="0"/>
              </a:rPr>
              <a:t>), and revenue, R(</a:t>
            </a:r>
            <a:r>
              <a:rPr lang="en-US" sz="2400" i="1" dirty="0" smtClean="0">
                <a:latin typeface="Times New Roman" pitchFamily="18" charset="0"/>
                <a:cs typeface="Times New Roman" pitchFamily="18" charset="0"/>
              </a:rPr>
              <a:t>q</a:t>
            </a:r>
            <a:r>
              <a:rPr lang="en-US" sz="2400" dirty="0" smtClean="0">
                <a:latin typeface="Times New Roman" pitchFamily="18" charset="0"/>
                <a:cs typeface="Times New Roman" pitchFamily="18" charset="0"/>
              </a:rPr>
              <a:t>).</a:t>
            </a:r>
          </a:p>
          <a:p>
            <a:pPr>
              <a:lnSpc>
                <a:spcPts val="3800"/>
              </a:lnSpc>
            </a:pP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(a)</a:t>
            </a:r>
            <a:r>
              <a:rPr lang="en-US" sz="2400" dirty="0" smtClean="0">
                <a:latin typeface="Times New Roman" pitchFamily="18" charset="0"/>
                <a:cs typeface="Times New Roman" pitchFamily="18" charset="0"/>
              </a:rPr>
              <a:t>  At approximately what production level, </a:t>
            </a:r>
            <a:r>
              <a:rPr lang="en-US" sz="2400" i="1" dirty="0" smtClean="0">
                <a:latin typeface="Times New Roman" pitchFamily="18" charset="0"/>
                <a:cs typeface="Times New Roman" pitchFamily="18" charset="0"/>
              </a:rPr>
              <a:t>q</a:t>
            </a:r>
            <a:r>
              <a:rPr lang="en-US" sz="2400" dirty="0" smtClean="0">
                <a:latin typeface="Times New Roman" pitchFamily="18" charset="0"/>
                <a:cs typeface="Times New Roman" pitchFamily="18" charset="0"/>
              </a:rPr>
              <a:t>, is profit</a:t>
            </a:r>
          </a:p>
          <a:p>
            <a:pPr>
              <a:lnSpc>
                <a:spcPts val="3800"/>
              </a:lnSpc>
            </a:pPr>
            <a:r>
              <a:rPr lang="en-US" sz="2400" dirty="0" smtClean="0">
                <a:latin typeface="Times New Roman" pitchFamily="18" charset="0"/>
                <a:cs typeface="Times New Roman" pitchFamily="18" charset="0"/>
              </a:rPr>
              <a:t>	       maximized? Explain your reasoning.</a:t>
            </a:r>
          </a:p>
          <a:p>
            <a:pPr>
              <a:lnSpc>
                <a:spcPts val="3800"/>
              </a:lnSpc>
            </a:pP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(b)</a:t>
            </a:r>
            <a:r>
              <a:rPr lang="en-US" sz="2400" dirty="0" smtClean="0">
                <a:latin typeface="Times New Roman" pitchFamily="18" charset="0"/>
                <a:cs typeface="Times New Roman" pitchFamily="18" charset="0"/>
              </a:rPr>
              <a:t>  What is the price of this product?</a:t>
            </a:r>
          </a:p>
          <a:p>
            <a:pPr>
              <a:lnSpc>
                <a:spcPts val="3800"/>
              </a:lnSpc>
            </a:pP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(c)   </a:t>
            </a:r>
            <a:r>
              <a:rPr lang="en-US" sz="2400" dirty="0" smtClean="0">
                <a:latin typeface="Times New Roman" pitchFamily="18" charset="0"/>
                <a:cs typeface="Times New Roman" pitchFamily="18" charset="0"/>
              </a:rPr>
              <a:t>What are the fixed costs?</a:t>
            </a:r>
            <a:endParaRPr lang="en-US" sz="2400" dirty="0">
              <a:latin typeface="Times New Roman" pitchFamily="18" charset="0"/>
              <a:cs typeface="Times New Roman" pitchFamily="18" charset="0"/>
            </a:endParaRPr>
          </a:p>
        </p:txBody>
      </p:sp>
      <p:graphicFrame>
        <p:nvGraphicFramePr>
          <p:cNvPr id="8" name="Table 7"/>
          <p:cNvGraphicFramePr>
            <a:graphicFrameLocks noGrp="1"/>
          </p:cNvGraphicFramePr>
          <p:nvPr/>
        </p:nvGraphicFramePr>
        <p:xfrm>
          <a:off x="914401" y="4267200"/>
          <a:ext cx="7315198" cy="1483360"/>
        </p:xfrm>
        <a:graphic>
          <a:graphicData uri="http://schemas.openxmlformats.org/drawingml/2006/table">
            <a:tbl>
              <a:tblPr firstRow="1" bandRow="1">
                <a:tableStyleId>{5C22544A-7EE6-4342-B048-85BDC9FD1C3A}</a:tableStyleId>
              </a:tblPr>
              <a:tblGrid>
                <a:gridCol w="1097280"/>
                <a:gridCol w="888274"/>
                <a:gridCol w="888274"/>
                <a:gridCol w="888274"/>
                <a:gridCol w="888274"/>
                <a:gridCol w="888274"/>
                <a:gridCol w="888274"/>
                <a:gridCol w="888274"/>
              </a:tblGrid>
              <a:tr h="370840">
                <a:tc gridSpan="8">
                  <a:txBody>
                    <a:bodyPr/>
                    <a:lstStyle/>
                    <a:p>
                      <a:r>
                        <a:rPr lang="en-US" dirty="0" smtClean="0"/>
                        <a:t>Table 4.2</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r>
                        <a:rPr lang="en-US" sz="1800" i="1" dirty="0" smtClean="0">
                          <a:latin typeface="Times New Roman" pitchFamily="18" charset="0"/>
                          <a:cs typeface="Times New Roman" pitchFamily="18" charset="0"/>
                        </a:rPr>
                        <a:t>q</a:t>
                      </a:r>
                      <a:endParaRPr lang="en-US" dirty="0"/>
                    </a:p>
                  </a:txBody>
                  <a:tcPr/>
                </a:tc>
                <a:tc>
                  <a:txBody>
                    <a:bodyPr/>
                    <a:lstStyle/>
                    <a:p>
                      <a:pPr algn="r"/>
                      <a:r>
                        <a:rPr lang="en-US" dirty="0" smtClean="0"/>
                        <a:t>0</a:t>
                      </a:r>
                      <a:endParaRPr lang="en-US" dirty="0"/>
                    </a:p>
                  </a:txBody>
                  <a:tcPr/>
                </a:tc>
                <a:tc>
                  <a:txBody>
                    <a:bodyPr/>
                    <a:lstStyle/>
                    <a:p>
                      <a:pPr algn="r"/>
                      <a:r>
                        <a:rPr lang="en-US" dirty="0" smtClean="0"/>
                        <a:t>500</a:t>
                      </a:r>
                      <a:endParaRPr lang="en-US" dirty="0"/>
                    </a:p>
                  </a:txBody>
                  <a:tcPr/>
                </a:tc>
                <a:tc>
                  <a:txBody>
                    <a:bodyPr/>
                    <a:lstStyle/>
                    <a:p>
                      <a:pPr algn="r"/>
                      <a:r>
                        <a:rPr lang="en-US" dirty="0" smtClean="0"/>
                        <a:t>1000</a:t>
                      </a:r>
                      <a:endParaRPr lang="en-US" dirty="0"/>
                    </a:p>
                  </a:txBody>
                  <a:tcPr/>
                </a:tc>
                <a:tc>
                  <a:txBody>
                    <a:bodyPr/>
                    <a:lstStyle/>
                    <a:p>
                      <a:pPr algn="r"/>
                      <a:r>
                        <a:rPr lang="en-US" dirty="0" smtClean="0"/>
                        <a:t>1500</a:t>
                      </a:r>
                      <a:endParaRPr lang="en-US" dirty="0"/>
                    </a:p>
                  </a:txBody>
                  <a:tcPr/>
                </a:tc>
                <a:tc>
                  <a:txBody>
                    <a:bodyPr/>
                    <a:lstStyle/>
                    <a:p>
                      <a:pPr algn="r"/>
                      <a:r>
                        <a:rPr lang="en-US" dirty="0" smtClean="0"/>
                        <a:t>2000</a:t>
                      </a:r>
                      <a:endParaRPr lang="en-US" dirty="0"/>
                    </a:p>
                  </a:txBody>
                  <a:tcPr/>
                </a:tc>
                <a:tc>
                  <a:txBody>
                    <a:bodyPr/>
                    <a:lstStyle/>
                    <a:p>
                      <a:pPr algn="r"/>
                      <a:r>
                        <a:rPr lang="en-US" dirty="0" smtClean="0"/>
                        <a:t>2500</a:t>
                      </a:r>
                      <a:endParaRPr lang="en-US" dirty="0"/>
                    </a:p>
                  </a:txBody>
                  <a:tcPr/>
                </a:tc>
                <a:tc>
                  <a:txBody>
                    <a:bodyPr/>
                    <a:lstStyle/>
                    <a:p>
                      <a:pPr algn="r"/>
                      <a:r>
                        <a:rPr lang="en-US" dirty="0" smtClean="0"/>
                        <a:t>3000</a:t>
                      </a:r>
                      <a:endParaRPr lang="en-US" dirty="0"/>
                    </a:p>
                  </a:txBody>
                  <a:tcPr/>
                </a:tc>
              </a:tr>
              <a:tr h="370840">
                <a:tc>
                  <a:txBody>
                    <a:bodyPr/>
                    <a:lstStyle/>
                    <a:p>
                      <a:r>
                        <a:rPr lang="en-US" sz="1800" dirty="0" smtClean="0">
                          <a:latin typeface="Times New Roman" pitchFamily="18" charset="0"/>
                          <a:cs typeface="Times New Roman" pitchFamily="18" charset="0"/>
                        </a:rPr>
                        <a:t>R(</a:t>
                      </a:r>
                      <a:r>
                        <a:rPr lang="en-US" sz="1800" i="1" dirty="0" smtClean="0">
                          <a:latin typeface="Times New Roman" pitchFamily="18" charset="0"/>
                          <a:cs typeface="Times New Roman" pitchFamily="18" charset="0"/>
                        </a:rPr>
                        <a:t>q</a:t>
                      </a:r>
                      <a:r>
                        <a:rPr lang="en-US" sz="1800" dirty="0" smtClean="0">
                          <a:latin typeface="Times New Roman" pitchFamily="18" charset="0"/>
                          <a:cs typeface="Times New Roman" pitchFamily="18" charset="0"/>
                        </a:rPr>
                        <a:t>)</a:t>
                      </a:r>
                      <a:endParaRPr lang="en-US" dirty="0"/>
                    </a:p>
                  </a:txBody>
                  <a:tcPr/>
                </a:tc>
                <a:tc>
                  <a:txBody>
                    <a:bodyPr/>
                    <a:lstStyle/>
                    <a:p>
                      <a:pPr algn="r"/>
                      <a:r>
                        <a:rPr lang="en-US" dirty="0" smtClean="0"/>
                        <a:t>0</a:t>
                      </a:r>
                      <a:endParaRPr lang="en-US" dirty="0"/>
                    </a:p>
                  </a:txBody>
                  <a:tcPr/>
                </a:tc>
                <a:tc>
                  <a:txBody>
                    <a:bodyPr/>
                    <a:lstStyle/>
                    <a:p>
                      <a:pPr algn="r"/>
                      <a:r>
                        <a:rPr lang="en-US" dirty="0" smtClean="0"/>
                        <a:t>1500</a:t>
                      </a:r>
                      <a:endParaRPr lang="en-US" dirty="0"/>
                    </a:p>
                  </a:txBody>
                  <a:tcPr/>
                </a:tc>
                <a:tc>
                  <a:txBody>
                    <a:bodyPr/>
                    <a:lstStyle/>
                    <a:p>
                      <a:pPr algn="r"/>
                      <a:r>
                        <a:rPr lang="en-US" dirty="0" smtClean="0"/>
                        <a:t>3000</a:t>
                      </a:r>
                      <a:endParaRPr lang="en-US" dirty="0"/>
                    </a:p>
                  </a:txBody>
                  <a:tcPr/>
                </a:tc>
                <a:tc>
                  <a:txBody>
                    <a:bodyPr/>
                    <a:lstStyle/>
                    <a:p>
                      <a:pPr algn="r"/>
                      <a:r>
                        <a:rPr lang="en-US" dirty="0" smtClean="0"/>
                        <a:t>4500</a:t>
                      </a:r>
                      <a:endParaRPr lang="en-US" dirty="0"/>
                    </a:p>
                  </a:txBody>
                  <a:tcPr/>
                </a:tc>
                <a:tc>
                  <a:txBody>
                    <a:bodyPr/>
                    <a:lstStyle/>
                    <a:p>
                      <a:pPr algn="r"/>
                      <a:r>
                        <a:rPr lang="en-US" dirty="0" smtClean="0"/>
                        <a:t>6000</a:t>
                      </a:r>
                      <a:endParaRPr lang="en-US" dirty="0"/>
                    </a:p>
                  </a:txBody>
                  <a:tcPr/>
                </a:tc>
                <a:tc>
                  <a:txBody>
                    <a:bodyPr/>
                    <a:lstStyle/>
                    <a:p>
                      <a:pPr algn="r"/>
                      <a:r>
                        <a:rPr lang="en-US" dirty="0" smtClean="0"/>
                        <a:t>7500</a:t>
                      </a:r>
                      <a:endParaRPr lang="en-US" dirty="0"/>
                    </a:p>
                  </a:txBody>
                  <a:tcPr/>
                </a:tc>
                <a:tc>
                  <a:txBody>
                    <a:bodyPr/>
                    <a:lstStyle/>
                    <a:p>
                      <a:pPr algn="r"/>
                      <a:r>
                        <a:rPr lang="en-US" dirty="0" smtClean="0"/>
                        <a:t>9000</a:t>
                      </a:r>
                      <a:endParaRPr lang="en-US" dirty="0"/>
                    </a:p>
                  </a:txBody>
                  <a:tcPr/>
                </a:tc>
              </a:tr>
              <a:tr h="370840">
                <a:tc>
                  <a:txBody>
                    <a:bodyPr/>
                    <a:lstStyle/>
                    <a:p>
                      <a:r>
                        <a:rPr lang="en-US" sz="1800" i="1" dirty="0" smtClean="0">
                          <a:latin typeface="Times New Roman" pitchFamily="18" charset="0"/>
                          <a:cs typeface="Times New Roman" pitchFamily="18" charset="0"/>
                        </a:rPr>
                        <a:t>C</a:t>
                      </a:r>
                      <a:r>
                        <a:rPr lang="en-US" sz="1800" dirty="0" smtClean="0">
                          <a:latin typeface="Times New Roman" pitchFamily="18" charset="0"/>
                          <a:cs typeface="Times New Roman" pitchFamily="18" charset="0"/>
                        </a:rPr>
                        <a:t>(</a:t>
                      </a:r>
                      <a:r>
                        <a:rPr lang="en-US" sz="1800" i="1" dirty="0" smtClean="0">
                          <a:latin typeface="Times New Roman" pitchFamily="18" charset="0"/>
                          <a:cs typeface="Times New Roman" pitchFamily="18" charset="0"/>
                        </a:rPr>
                        <a:t>q</a:t>
                      </a:r>
                      <a:r>
                        <a:rPr lang="en-US" sz="1800" dirty="0" smtClean="0">
                          <a:latin typeface="Times New Roman" pitchFamily="18" charset="0"/>
                          <a:cs typeface="Times New Roman" pitchFamily="18" charset="0"/>
                        </a:rPr>
                        <a:t>)</a:t>
                      </a:r>
                      <a:endParaRPr lang="en-US" dirty="0"/>
                    </a:p>
                  </a:txBody>
                  <a:tcPr/>
                </a:tc>
                <a:tc>
                  <a:txBody>
                    <a:bodyPr/>
                    <a:lstStyle/>
                    <a:p>
                      <a:pPr algn="r"/>
                      <a:r>
                        <a:rPr lang="en-US" dirty="0" smtClean="0"/>
                        <a:t>0</a:t>
                      </a:r>
                      <a:endParaRPr lang="en-US" dirty="0"/>
                    </a:p>
                  </a:txBody>
                  <a:tcPr/>
                </a:tc>
                <a:tc>
                  <a:txBody>
                    <a:bodyPr/>
                    <a:lstStyle/>
                    <a:p>
                      <a:pPr algn="r"/>
                      <a:r>
                        <a:rPr lang="en-US" dirty="0" smtClean="0"/>
                        <a:t>3800</a:t>
                      </a:r>
                      <a:endParaRPr lang="en-US" dirty="0"/>
                    </a:p>
                  </a:txBody>
                  <a:tcPr/>
                </a:tc>
                <a:tc>
                  <a:txBody>
                    <a:bodyPr/>
                    <a:lstStyle/>
                    <a:p>
                      <a:pPr algn="r"/>
                      <a:r>
                        <a:rPr lang="en-US" dirty="0" smtClean="0"/>
                        <a:t>4200</a:t>
                      </a:r>
                      <a:endParaRPr lang="en-US" dirty="0"/>
                    </a:p>
                  </a:txBody>
                  <a:tcPr/>
                </a:tc>
                <a:tc>
                  <a:txBody>
                    <a:bodyPr/>
                    <a:lstStyle/>
                    <a:p>
                      <a:pPr algn="r"/>
                      <a:r>
                        <a:rPr lang="en-US" dirty="0" smtClean="0"/>
                        <a:t>4500</a:t>
                      </a:r>
                      <a:endParaRPr lang="en-US" dirty="0"/>
                    </a:p>
                  </a:txBody>
                  <a:tcPr/>
                </a:tc>
                <a:tc>
                  <a:txBody>
                    <a:bodyPr/>
                    <a:lstStyle/>
                    <a:p>
                      <a:pPr algn="r"/>
                      <a:r>
                        <a:rPr lang="en-US" dirty="0" smtClean="0"/>
                        <a:t>4800</a:t>
                      </a:r>
                      <a:endParaRPr lang="en-US" dirty="0"/>
                    </a:p>
                  </a:txBody>
                  <a:tcPr/>
                </a:tc>
                <a:tc>
                  <a:txBody>
                    <a:bodyPr/>
                    <a:lstStyle/>
                    <a:p>
                      <a:pPr algn="r"/>
                      <a:r>
                        <a:rPr lang="en-US" dirty="0" smtClean="0"/>
                        <a:t>5500</a:t>
                      </a:r>
                      <a:endParaRPr lang="en-US" dirty="0"/>
                    </a:p>
                  </a:txBody>
                  <a:tcPr/>
                </a:tc>
                <a:tc>
                  <a:txBody>
                    <a:bodyPr/>
                    <a:lstStyle/>
                    <a:p>
                      <a:pPr algn="r"/>
                      <a:r>
                        <a:rPr lang="en-US" dirty="0" smtClean="0"/>
                        <a:t>7400</a:t>
                      </a:r>
                      <a:endParaRPr lang="en-US"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HH_Applied_4e_Ch4_Figure4.45.png"/>
          <p:cNvPicPr>
            <a:picLocks noChangeAspect="1"/>
          </p:cNvPicPr>
          <p:nvPr/>
        </p:nvPicPr>
        <p:blipFill>
          <a:blip r:embed="rId2" cstate="print"/>
          <a:stretch>
            <a:fillRect/>
          </a:stretch>
        </p:blipFill>
        <p:spPr>
          <a:xfrm>
            <a:off x="1066800" y="3581400"/>
            <a:ext cx="3124200" cy="2548488"/>
          </a:xfrm>
          <a:prstGeom prst="rect">
            <a:avLst/>
          </a:prstGeom>
        </p:spPr>
      </p:pic>
      <p:sp>
        <p:nvSpPr>
          <p:cNvPr id="2" name="Footer Placeholder 1"/>
          <p:cNvSpPr>
            <a:spLocks noGrp="1"/>
          </p:cNvSpPr>
          <p:nvPr>
            <p:ph type="ftr" sz="quarter" idx="11"/>
          </p:nvPr>
        </p:nvSpPr>
        <p:spPr>
          <a:xfrm>
            <a:off x="4953000" y="6492875"/>
            <a:ext cx="4191000" cy="365125"/>
          </a:xfrm>
        </p:spPr>
        <p:txBody>
          <a:bodyPr/>
          <a:lstStyle/>
          <a:p>
            <a:pPr algn="r"/>
            <a:r>
              <a:rPr lang="en-US" dirty="0" smtClean="0"/>
              <a:t>Applied Calculus ,4/E, Deborah Hughes-</a:t>
            </a:r>
            <a:r>
              <a:rPr lang="en-US" dirty="0" err="1" smtClean="0"/>
              <a:t>Hallett</a:t>
            </a:r>
            <a:r>
              <a:rPr lang="en-US" dirty="0" smtClean="0"/>
              <a:t> </a:t>
            </a:r>
          </a:p>
          <a:p>
            <a:pPr algn="r"/>
            <a:r>
              <a:rPr lang="en-US" dirty="0" smtClean="0"/>
              <a:t>Copyright 2010 by John Wiley and Sons, All Rights Reserved</a:t>
            </a:r>
            <a:endParaRPr lang="en-US" dirty="0"/>
          </a:p>
        </p:txBody>
      </p:sp>
      <p:sp>
        <p:nvSpPr>
          <p:cNvPr id="6" name="Rectangle 5"/>
          <p:cNvSpPr/>
          <p:nvPr/>
        </p:nvSpPr>
        <p:spPr>
          <a:xfrm>
            <a:off x="4953000" y="5943600"/>
            <a:ext cx="2984150" cy="369332"/>
          </a:xfrm>
          <a:prstGeom prst="rect">
            <a:avLst/>
          </a:prstGeom>
        </p:spPr>
        <p:txBody>
          <a:bodyPr wrap="none">
            <a:spAutoFit/>
          </a:bodyPr>
          <a:lstStyle/>
          <a:p>
            <a:pPr>
              <a:spcBef>
                <a:spcPct val="50000"/>
              </a:spcBef>
            </a:pPr>
            <a:r>
              <a:rPr lang="en-US" b="1" dirty="0" smtClean="0"/>
              <a:t>Figure 4.50: </a:t>
            </a:r>
            <a:r>
              <a:rPr lang="en-US" dirty="0" smtClean="0">
                <a:latin typeface="Times New Roman" pitchFamily="18" charset="0"/>
                <a:cs typeface="Times New Roman" pitchFamily="18" charset="0"/>
              </a:rPr>
              <a:t>Revenue and cost</a:t>
            </a:r>
            <a:endParaRPr lang="en-US" b="1" dirty="0"/>
          </a:p>
        </p:txBody>
      </p:sp>
      <p:sp>
        <p:nvSpPr>
          <p:cNvPr id="8" name="TextBox 7"/>
          <p:cNvSpPr txBox="1"/>
          <p:nvPr/>
        </p:nvSpPr>
        <p:spPr>
          <a:xfrm>
            <a:off x="609600" y="228600"/>
            <a:ext cx="8229600" cy="3462486"/>
          </a:xfrm>
          <a:prstGeom prst="rect">
            <a:avLst/>
          </a:prstGeom>
          <a:noFill/>
        </p:spPr>
        <p:txBody>
          <a:bodyPr wrap="square" rtlCol="0">
            <a:spAutoFit/>
          </a:bodyPr>
          <a:lstStyle/>
          <a:p>
            <a:pPr>
              <a:lnSpc>
                <a:spcPct val="150000"/>
              </a:lnSpc>
              <a:spcAft>
                <a:spcPts val="600"/>
              </a:spcAft>
            </a:pPr>
            <a:r>
              <a:rPr lang="en-US" sz="2600" b="1" dirty="0" smtClean="0"/>
              <a:t>Problem 6</a:t>
            </a:r>
            <a:endParaRPr lang="en-US" dirty="0" smtClean="0">
              <a:latin typeface="Times New Roman" pitchFamily="18" charset="0"/>
              <a:cs typeface="Times New Roman" pitchFamily="18" charset="0"/>
            </a:endParaRPr>
          </a:p>
          <a:p>
            <a:pPr>
              <a:lnSpc>
                <a:spcPts val="3000"/>
              </a:lnSpc>
            </a:pPr>
            <a:r>
              <a:rPr lang="en-US" sz="2200" dirty="0" smtClean="0">
                <a:latin typeface="Times New Roman" pitchFamily="18" charset="0"/>
                <a:cs typeface="Times New Roman" pitchFamily="18" charset="0"/>
              </a:rPr>
              <a:t>Figure 4.45 in Section 4.4 shows the points, </a:t>
            </a:r>
            <a:r>
              <a:rPr lang="en-US" sz="2200" i="1" dirty="0" smtClean="0">
                <a:latin typeface="Times New Roman" pitchFamily="18" charset="0"/>
                <a:cs typeface="Times New Roman" pitchFamily="18" charset="0"/>
              </a:rPr>
              <a:t>q</a:t>
            </a:r>
            <a:r>
              <a:rPr lang="en-US" sz="2200" i="1" baseline="-25000" dirty="0" smtClean="0">
                <a:latin typeface="Times New Roman" pitchFamily="18" charset="0"/>
                <a:cs typeface="Times New Roman" pitchFamily="18" charset="0"/>
              </a:rPr>
              <a:t>1</a:t>
            </a:r>
            <a:r>
              <a:rPr lang="en-US" sz="2200" i="1"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and </a:t>
            </a:r>
            <a:r>
              <a:rPr lang="en-US" sz="2200" i="1" dirty="0" smtClean="0">
                <a:latin typeface="Times New Roman" pitchFamily="18" charset="0"/>
                <a:cs typeface="Times New Roman" pitchFamily="18" charset="0"/>
              </a:rPr>
              <a:t>q</a:t>
            </a:r>
            <a:r>
              <a:rPr lang="en-US" sz="2200" i="1" baseline="-25000" dirty="0" smtClean="0">
                <a:latin typeface="Times New Roman" pitchFamily="18" charset="0"/>
                <a:cs typeface="Times New Roman" pitchFamily="18" charset="0"/>
              </a:rPr>
              <a:t>2</a:t>
            </a:r>
            <a:r>
              <a:rPr lang="en-US" sz="2200" dirty="0" smtClean="0">
                <a:latin typeface="Times New Roman" pitchFamily="18" charset="0"/>
                <a:cs typeface="Times New Roman" pitchFamily="18" charset="0"/>
              </a:rPr>
              <a:t> , where marginal revenue equals marginal cost.</a:t>
            </a:r>
          </a:p>
          <a:p>
            <a:pPr>
              <a:lnSpc>
                <a:spcPts val="3000"/>
              </a:lnSpc>
            </a:pPr>
            <a:r>
              <a:rPr lang="en-US" sz="2200" dirty="0" smtClean="0">
                <a:latin typeface="Times New Roman" pitchFamily="18" charset="0"/>
                <a:cs typeface="Times New Roman" pitchFamily="18" charset="0"/>
              </a:rPr>
              <a:t>	</a:t>
            </a:r>
            <a:r>
              <a:rPr lang="en-US" sz="2200" b="1" dirty="0" smtClean="0">
                <a:latin typeface="Times New Roman" pitchFamily="18" charset="0"/>
                <a:cs typeface="Times New Roman" pitchFamily="18" charset="0"/>
              </a:rPr>
              <a:t>(a)</a:t>
            </a:r>
            <a:r>
              <a:rPr lang="en-US" sz="2200" dirty="0" smtClean="0">
                <a:latin typeface="Times New Roman" pitchFamily="18" charset="0"/>
                <a:cs typeface="Times New Roman" pitchFamily="18" charset="0"/>
              </a:rPr>
              <a:t>  On the graph of the corresponding total cost and total</a:t>
            </a:r>
          </a:p>
          <a:p>
            <a:pPr>
              <a:lnSpc>
                <a:spcPts val="3000"/>
              </a:lnSpc>
            </a:pPr>
            <a:r>
              <a:rPr lang="en-US" sz="2200" dirty="0" smtClean="0">
                <a:latin typeface="Times New Roman" pitchFamily="18" charset="0"/>
                <a:cs typeface="Times New Roman" pitchFamily="18" charset="0"/>
              </a:rPr>
              <a:t>	       revenue functions in Figure 4.50, label the points </a:t>
            </a:r>
            <a:r>
              <a:rPr lang="en-US" sz="2200" i="1" dirty="0" smtClean="0">
                <a:latin typeface="Times New Roman" pitchFamily="18" charset="0"/>
                <a:cs typeface="Times New Roman" pitchFamily="18" charset="0"/>
              </a:rPr>
              <a:t>q</a:t>
            </a:r>
            <a:r>
              <a:rPr lang="en-US" sz="2200" i="1" baseline="-25000" dirty="0" smtClean="0">
                <a:latin typeface="Times New Roman" pitchFamily="18" charset="0"/>
                <a:cs typeface="Times New Roman" pitchFamily="18" charset="0"/>
              </a:rPr>
              <a:t>1</a:t>
            </a:r>
            <a:r>
              <a:rPr lang="en-US" sz="2200" i="1"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and </a:t>
            </a:r>
            <a:r>
              <a:rPr lang="en-US" sz="2200" i="1" dirty="0" smtClean="0">
                <a:latin typeface="Times New Roman" pitchFamily="18" charset="0"/>
                <a:cs typeface="Times New Roman" pitchFamily="18" charset="0"/>
              </a:rPr>
              <a:t>q</a:t>
            </a:r>
            <a:r>
              <a:rPr lang="en-US" sz="2200" i="1" baseline="-25000" dirty="0" smtClean="0">
                <a:latin typeface="Times New Roman" pitchFamily="18" charset="0"/>
                <a:cs typeface="Times New Roman" pitchFamily="18" charset="0"/>
              </a:rPr>
              <a:t>2</a:t>
            </a:r>
            <a:r>
              <a:rPr lang="en-US" sz="2200" dirty="0" smtClean="0">
                <a:latin typeface="Times New Roman" pitchFamily="18" charset="0"/>
                <a:cs typeface="Times New Roman" pitchFamily="18" charset="0"/>
              </a:rPr>
              <a:t>	       Using slopes, explain the significance of these points.</a:t>
            </a:r>
          </a:p>
          <a:p>
            <a:pPr>
              <a:lnSpc>
                <a:spcPts val="3000"/>
              </a:lnSpc>
            </a:pPr>
            <a:r>
              <a:rPr lang="en-US" sz="2200" dirty="0" smtClean="0">
                <a:latin typeface="Times New Roman" pitchFamily="18" charset="0"/>
                <a:cs typeface="Times New Roman" pitchFamily="18" charset="0"/>
              </a:rPr>
              <a:t>	</a:t>
            </a:r>
            <a:r>
              <a:rPr lang="en-US" sz="2200" b="1" dirty="0" smtClean="0">
                <a:latin typeface="Times New Roman" pitchFamily="18" charset="0"/>
                <a:cs typeface="Times New Roman" pitchFamily="18" charset="0"/>
              </a:rPr>
              <a:t>(b)</a:t>
            </a:r>
            <a:r>
              <a:rPr lang="en-US" sz="2200" dirty="0" smtClean="0">
                <a:latin typeface="Times New Roman" pitchFamily="18" charset="0"/>
                <a:cs typeface="Times New Roman" pitchFamily="18" charset="0"/>
              </a:rPr>
              <a:t>  Explain in terms of profit why one is a local minimum and</a:t>
            </a:r>
          </a:p>
          <a:p>
            <a:pPr>
              <a:lnSpc>
                <a:spcPts val="3000"/>
              </a:lnSpc>
            </a:pPr>
            <a:r>
              <a:rPr lang="en-US" sz="2200" dirty="0" smtClean="0">
                <a:latin typeface="Times New Roman" pitchFamily="18" charset="0"/>
                <a:cs typeface="Times New Roman" pitchFamily="18" charset="0"/>
              </a:rPr>
              <a:t>	       one is a local maximum.</a:t>
            </a:r>
          </a:p>
        </p:txBody>
      </p:sp>
      <p:sp>
        <p:nvSpPr>
          <p:cNvPr id="10" name="Rectangle 9"/>
          <p:cNvSpPr/>
          <p:nvPr/>
        </p:nvSpPr>
        <p:spPr>
          <a:xfrm>
            <a:off x="1371600" y="6019800"/>
            <a:ext cx="3044103" cy="646331"/>
          </a:xfrm>
          <a:prstGeom prst="rect">
            <a:avLst/>
          </a:prstGeom>
        </p:spPr>
        <p:txBody>
          <a:bodyPr wrap="none">
            <a:spAutoFit/>
          </a:bodyPr>
          <a:lstStyle/>
          <a:p>
            <a:r>
              <a:rPr lang="en-US" b="1" dirty="0" smtClean="0"/>
              <a:t>Figure 4.45: </a:t>
            </a:r>
            <a:r>
              <a:rPr lang="en-US" dirty="0" smtClean="0">
                <a:latin typeface="Times New Roman" pitchFamily="18" charset="0"/>
                <a:cs typeface="Times New Roman" pitchFamily="18" charset="0"/>
              </a:rPr>
              <a:t>Marginal revenue </a:t>
            </a:r>
          </a:p>
          <a:p>
            <a:r>
              <a:rPr lang="en-US" dirty="0" smtClean="0">
                <a:latin typeface="Times New Roman" pitchFamily="18" charset="0"/>
                <a:cs typeface="Times New Roman" pitchFamily="18" charset="0"/>
              </a:rPr>
              <a:t>and marginal cost</a:t>
            </a:r>
            <a:endParaRPr lang="en-US" b="1" dirty="0"/>
          </a:p>
        </p:txBody>
      </p:sp>
      <p:pic>
        <p:nvPicPr>
          <p:cNvPr id="11" name="Picture 10" descr="HH_Applied_4e_Ch4_Figure4.50.png"/>
          <p:cNvPicPr>
            <a:picLocks noChangeAspect="1"/>
          </p:cNvPicPr>
          <p:nvPr/>
        </p:nvPicPr>
        <p:blipFill>
          <a:blip r:embed="rId3" cstate="print"/>
          <a:stretch>
            <a:fillRect/>
          </a:stretch>
        </p:blipFill>
        <p:spPr>
          <a:xfrm>
            <a:off x="4876800" y="3505200"/>
            <a:ext cx="3124200" cy="2472193"/>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3810000" y="6492875"/>
            <a:ext cx="5334000" cy="365125"/>
          </a:xfrm>
        </p:spPr>
        <p:txBody>
          <a:bodyPr/>
          <a:lstStyle/>
          <a:p>
            <a:pPr algn="r"/>
            <a:r>
              <a:rPr lang="en-US" dirty="0" smtClean="0"/>
              <a:t>Applied Calculus ,4/E, Deborah Hughes-</a:t>
            </a:r>
            <a:r>
              <a:rPr lang="en-US" dirty="0" err="1" smtClean="0"/>
              <a:t>Hallett</a:t>
            </a:r>
            <a:r>
              <a:rPr lang="en-US" dirty="0" smtClean="0"/>
              <a:t> </a:t>
            </a:r>
          </a:p>
          <a:p>
            <a:pPr algn="r"/>
            <a:r>
              <a:rPr lang="en-US" dirty="0" smtClean="0"/>
              <a:t>Copyright 2010 by John Wiley and Sons, All Rights Reserved</a:t>
            </a:r>
            <a:endParaRPr lang="en-US" dirty="0"/>
          </a:p>
        </p:txBody>
      </p:sp>
      <p:sp>
        <p:nvSpPr>
          <p:cNvPr id="3" name="Rectangle 2"/>
          <p:cNvSpPr/>
          <p:nvPr/>
        </p:nvSpPr>
        <p:spPr>
          <a:xfrm>
            <a:off x="1333500" y="2659559"/>
            <a:ext cx="6477000" cy="1538883"/>
          </a:xfrm>
          <a:prstGeom prst="rect">
            <a:avLst/>
          </a:prstGeom>
        </p:spPr>
        <p:txBody>
          <a:bodyPr wrap="square">
            <a:spAutoFit/>
          </a:bodyPr>
          <a:lstStyle/>
          <a:p>
            <a:pPr algn="ctr"/>
            <a:r>
              <a:rPr lang="en-US" sz="3600" b="1" dirty="0" smtClean="0">
                <a:solidFill>
                  <a:schemeClr val="tx2"/>
                </a:solidFill>
              </a:rPr>
              <a:t>Section 4.5</a:t>
            </a:r>
            <a:r>
              <a:rPr lang="en-US" sz="1400" b="1" dirty="0" smtClean="0">
                <a:solidFill>
                  <a:schemeClr val="tx2"/>
                </a:solidFill>
              </a:rPr>
              <a:t/>
            </a:r>
            <a:br>
              <a:rPr lang="en-US" sz="1400" b="1" dirty="0" smtClean="0">
                <a:solidFill>
                  <a:schemeClr val="tx2"/>
                </a:solidFill>
              </a:rPr>
            </a:br>
            <a:r>
              <a:rPr lang="en-US" sz="1400" b="1" dirty="0" smtClean="0">
                <a:solidFill>
                  <a:schemeClr val="tx2"/>
                </a:solidFill>
              </a:rPr>
              <a:t/>
            </a:r>
            <a:br>
              <a:rPr lang="en-US" sz="1400" b="1" dirty="0" smtClean="0">
                <a:solidFill>
                  <a:schemeClr val="tx2"/>
                </a:solidFill>
              </a:rPr>
            </a:br>
            <a:r>
              <a:rPr lang="en-US" sz="4400" b="1" dirty="0" smtClean="0">
                <a:solidFill>
                  <a:schemeClr val="tx2"/>
                </a:solidFill>
              </a:rPr>
              <a:t>Average Cost</a:t>
            </a:r>
            <a:endParaRPr lang="en-US" sz="4400" dirty="0">
              <a:solidFill>
                <a:schemeClr val="tx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572000" y="6492875"/>
            <a:ext cx="4572000" cy="365125"/>
          </a:xfrm>
        </p:spPr>
        <p:txBody>
          <a:bodyPr/>
          <a:lstStyle/>
          <a:p>
            <a:pPr algn="r"/>
            <a:r>
              <a:rPr lang="en-US" dirty="0" smtClean="0"/>
              <a:t>Applied Calculus ,4/E, Deborah Hughes-</a:t>
            </a:r>
            <a:r>
              <a:rPr lang="en-US" dirty="0" err="1" smtClean="0"/>
              <a:t>Hallett</a:t>
            </a:r>
            <a:r>
              <a:rPr lang="en-US" dirty="0" smtClean="0"/>
              <a:t> </a:t>
            </a:r>
          </a:p>
          <a:p>
            <a:pPr algn="r"/>
            <a:r>
              <a:rPr lang="en-US" dirty="0" smtClean="0"/>
              <a:t>Copyright 2010 by John Wiley and Sons, All Rights Reserved</a:t>
            </a:r>
            <a:endParaRPr lang="en-US" dirty="0"/>
          </a:p>
        </p:txBody>
      </p:sp>
      <p:pic>
        <p:nvPicPr>
          <p:cNvPr id="5" name="Picture 4"/>
          <p:cNvPicPr>
            <a:picLocks noChangeAspect="1" noChangeArrowheads="1"/>
          </p:cNvPicPr>
          <p:nvPr/>
        </p:nvPicPr>
        <p:blipFill>
          <a:blip r:embed="rId2" cstate="print"/>
          <a:srcRect/>
          <a:stretch>
            <a:fillRect/>
          </a:stretch>
        </p:blipFill>
        <p:spPr>
          <a:xfrm>
            <a:off x="647700" y="457200"/>
            <a:ext cx="7848600" cy="817563"/>
          </a:xfrm>
          <a:prstGeom prst="rect">
            <a:avLst/>
          </a:prstGeom>
          <a:ln w="38100">
            <a:solidFill>
              <a:schemeClr val="accent2"/>
            </a:solidFill>
          </a:ln>
        </p:spPr>
      </p:pic>
      <p:pic>
        <p:nvPicPr>
          <p:cNvPr id="6" name="Picture 5"/>
          <p:cNvPicPr>
            <a:picLocks noChangeAspect="1" noChangeArrowheads="1"/>
          </p:cNvPicPr>
          <p:nvPr/>
        </p:nvPicPr>
        <p:blipFill>
          <a:blip r:embed="rId3" cstate="print"/>
          <a:srcRect/>
          <a:stretch>
            <a:fillRect/>
          </a:stretch>
        </p:blipFill>
        <p:spPr>
          <a:xfrm>
            <a:off x="1562100" y="1447800"/>
            <a:ext cx="6019800" cy="4176713"/>
          </a:xfrm>
          <a:prstGeom prst="rect">
            <a:avLst/>
          </a:prstGeom>
          <a:noFill/>
          <a:ln/>
        </p:spPr>
      </p:pic>
      <p:sp>
        <p:nvSpPr>
          <p:cNvPr id="7" name="TextBox 6"/>
          <p:cNvSpPr txBox="1"/>
          <p:nvPr/>
        </p:nvSpPr>
        <p:spPr>
          <a:xfrm>
            <a:off x="250593" y="5791200"/>
            <a:ext cx="8642815" cy="369332"/>
          </a:xfrm>
          <a:prstGeom prst="rect">
            <a:avLst/>
          </a:prstGeom>
          <a:noFill/>
        </p:spPr>
        <p:txBody>
          <a:bodyPr wrap="none" rtlCol="0">
            <a:spAutoFit/>
          </a:bodyPr>
          <a:lstStyle/>
          <a:p>
            <a:r>
              <a:rPr lang="en-US" b="1" dirty="0" smtClean="0"/>
              <a:t>Figure 4.55</a:t>
            </a:r>
            <a:r>
              <a:rPr lang="en-US" dirty="0" smtClean="0"/>
              <a:t>: </a:t>
            </a:r>
            <a:r>
              <a:rPr lang="en-US" dirty="0" smtClean="0">
                <a:latin typeface="Times New Roman" pitchFamily="18" charset="0"/>
                <a:cs typeface="Times New Roman" pitchFamily="18" charset="0"/>
              </a:rPr>
              <a:t>Average cost is the slope of the line from the origin to a point on the cost curve.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800" decel="100000"/>
                                        <p:tgtEl>
                                          <p:spTgt spid="5"/>
                                        </p:tgtEl>
                                      </p:cBhvr>
                                    </p:animEffect>
                                    <p:anim calcmode="lin" valueType="num">
                                      <p:cBhvr>
                                        <p:cTn id="8" dur="800" decel="100000" fill="hold"/>
                                        <p:tgtEl>
                                          <p:spTgt spid="5"/>
                                        </p:tgtEl>
                                        <p:attrNameLst>
                                          <p:attrName>style.rotation</p:attrName>
                                        </p:attrNameLst>
                                      </p:cBhvr>
                                      <p:tavLst>
                                        <p:tav tm="0">
                                          <p:val>
                                            <p:fltVal val="-90"/>
                                          </p:val>
                                        </p:tav>
                                        <p:tav tm="100000">
                                          <p:val>
                                            <p:fltVal val="0"/>
                                          </p:val>
                                        </p:tav>
                                      </p:tavLst>
                                    </p:anim>
                                    <p:anim calcmode="lin" valueType="num">
                                      <p:cBhvr>
                                        <p:cTn id="9" dur="800" decel="100000" fill="hold"/>
                                        <p:tgtEl>
                                          <p:spTgt spid="5"/>
                                        </p:tgtEl>
                                        <p:attrNameLst>
                                          <p:attrName>ppt_x</p:attrName>
                                        </p:attrNameLst>
                                      </p:cBhvr>
                                      <p:tavLst>
                                        <p:tav tm="0">
                                          <p:val>
                                            <p:strVal val="#ppt_x+0.4"/>
                                          </p:val>
                                        </p:tav>
                                        <p:tav tm="100000">
                                          <p:val>
                                            <p:strVal val="#ppt_x-0.05"/>
                                          </p:val>
                                        </p:tav>
                                      </p:tavLst>
                                    </p:anim>
                                    <p:anim calcmode="lin" valueType="num">
                                      <p:cBhvr>
                                        <p:cTn id="10" dur="800" decel="100000" fill="hold"/>
                                        <p:tgtEl>
                                          <p:spTgt spid="5"/>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ssolv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495800" y="6492875"/>
            <a:ext cx="4648200" cy="365125"/>
          </a:xfrm>
        </p:spPr>
        <p:txBody>
          <a:bodyPr/>
          <a:lstStyle/>
          <a:p>
            <a:pPr algn="r"/>
            <a:r>
              <a:rPr lang="en-US" dirty="0" smtClean="0"/>
              <a:t>Applied Calculus ,4/E, Deborah Hughes-</a:t>
            </a:r>
            <a:r>
              <a:rPr lang="en-US" dirty="0" err="1" smtClean="0"/>
              <a:t>Hallett</a:t>
            </a:r>
            <a:r>
              <a:rPr lang="en-US" dirty="0" smtClean="0"/>
              <a:t> </a:t>
            </a:r>
          </a:p>
          <a:p>
            <a:pPr algn="r"/>
            <a:r>
              <a:rPr lang="en-US" dirty="0" smtClean="0"/>
              <a:t>Copyright 2010 by John Wiley and Sons, All Rights Reserved</a:t>
            </a:r>
            <a:endParaRPr lang="en-US" dirty="0"/>
          </a:p>
        </p:txBody>
      </p:sp>
      <p:sp>
        <p:nvSpPr>
          <p:cNvPr id="5" name="TextBox 4"/>
          <p:cNvSpPr txBox="1"/>
          <p:nvPr/>
        </p:nvSpPr>
        <p:spPr>
          <a:xfrm>
            <a:off x="990600" y="5715000"/>
            <a:ext cx="1475147" cy="430887"/>
          </a:xfrm>
          <a:prstGeom prst="rect">
            <a:avLst/>
          </a:prstGeom>
          <a:noFill/>
        </p:spPr>
        <p:txBody>
          <a:bodyPr wrap="none" rtlCol="0">
            <a:spAutoFit/>
          </a:bodyPr>
          <a:lstStyle/>
          <a:p>
            <a:r>
              <a:rPr lang="en-US" sz="2200" dirty="0" smtClean="0"/>
              <a:t>Figure 4.62</a:t>
            </a:r>
            <a:endParaRPr lang="en-US" sz="2200" dirty="0"/>
          </a:p>
        </p:txBody>
      </p:sp>
      <p:sp>
        <p:nvSpPr>
          <p:cNvPr id="6" name="TextBox 5"/>
          <p:cNvSpPr txBox="1"/>
          <p:nvPr/>
        </p:nvSpPr>
        <p:spPr>
          <a:xfrm>
            <a:off x="609600" y="533400"/>
            <a:ext cx="8084264" cy="2662267"/>
          </a:xfrm>
          <a:prstGeom prst="rect">
            <a:avLst/>
          </a:prstGeom>
          <a:noFill/>
        </p:spPr>
        <p:txBody>
          <a:bodyPr wrap="square" rtlCol="0">
            <a:spAutoFit/>
          </a:bodyPr>
          <a:lstStyle/>
          <a:p>
            <a:r>
              <a:rPr lang="en-US" sz="2400" b="1" dirty="0" smtClean="0"/>
              <a:t>Problem 2</a:t>
            </a:r>
          </a:p>
          <a:p>
            <a:endParaRPr lang="en-US" dirty="0" smtClean="0"/>
          </a:p>
          <a:p>
            <a:pPr>
              <a:lnSpc>
                <a:spcPts val="3000"/>
              </a:lnSpc>
            </a:pPr>
            <a:r>
              <a:rPr lang="en-US" sz="2000" dirty="0" smtClean="0">
                <a:latin typeface="Times New Roman" pitchFamily="18" charset="0"/>
                <a:cs typeface="Times New Roman" pitchFamily="18" charset="0"/>
              </a:rPr>
              <a:t>The graph of a cost function is given in Figure 4.62.</a:t>
            </a:r>
          </a:p>
          <a:p>
            <a:pPr>
              <a:lnSpc>
                <a:spcPts val="3000"/>
              </a:lnSpc>
            </a:pP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(a)  </a:t>
            </a:r>
            <a:r>
              <a:rPr lang="en-US" sz="2000" dirty="0" smtClean="0">
                <a:latin typeface="Times New Roman" pitchFamily="18" charset="0"/>
                <a:cs typeface="Times New Roman" pitchFamily="18" charset="0"/>
              </a:rPr>
              <a:t>At  </a:t>
            </a:r>
            <a:r>
              <a:rPr lang="en-US" sz="2000" i="1" dirty="0" smtClean="0">
                <a:latin typeface="Times New Roman" pitchFamily="18" charset="0"/>
                <a:cs typeface="Times New Roman" pitchFamily="18" charset="0"/>
              </a:rPr>
              <a:t>q</a:t>
            </a:r>
            <a:r>
              <a:rPr lang="en-US" sz="2000" dirty="0" smtClean="0">
                <a:latin typeface="Times New Roman" pitchFamily="18" charset="0"/>
                <a:cs typeface="Times New Roman" pitchFamily="18" charset="0"/>
              </a:rPr>
              <a:t> = 25, estimate the following quantities and represent your </a:t>
            </a:r>
          </a:p>
          <a:p>
            <a:pPr>
              <a:lnSpc>
                <a:spcPts val="3000"/>
              </a:lnSpc>
            </a:pPr>
            <a:r>
              <a:rPr lang="en-US" sz="2000" dirty="0" smtClean="0">
                <a:latin typeface="Times New Roman" pitchFamily="18" charset="0"/>
                <a:cs typeface="Times New Roman" pitchFamily="18" charset="0"/>
              </a:rPr>
              <a:t>	       answers graphically.</a:t>
            </a:r>
          </a:p>
          <a:p>
            <a:pPr>
              <a:lnSpc>
                <a:spcPts val="3000"/>
              </a:lnSpc>
            </a:pP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a:t>
            </a:r>
            <a:r>
              <a:rPr lang="en-US" sz="2000" dirty="0" smtClean="0">
                <a:latin typeface="Times New Roman" pitchFamily="18" charset="0"/>
                <a:cs typeface="Times New Roman" pitchFamily="18" charset="0"/>
              </a:rPr>
              <a:t>)  Average cost		(ii)  Marginal cost</a:t>
            </a:r>
          </a:p>
          <a:p>
            <a:pPr>
              <a:lnSpc>
                <a:spcPts val="3000"/>
              </a:lnSpc>
            </a:pP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(b)  </a:t>
            </a:r>
            <a:r>
              <a:rPr lang="en-US" sz="2000" dirty="0" smtClean="0">
                <a:latin typeface="Times New Roman" pitchFamily="18" charset="0"/>
                <a:cs typeface="Times New Roman" pitchFamily="18" charset="0"/>
              </a:rPr>
              <a:t>At approximately what value of </a:t>
            </a:r>
            <a:r>
              <a:rPr lang="en-US" sz="2000" i="1" dirty="0" smtClean="0">
                <a:latin typeface="Times New Roman" pitchFamily="18" charset="0"/>
                <a:cs typeface="Times New Roman" pitchFamily="18" charset="0"/>
              </a:rPr>
              <a:t>q</a:t>
            </a:r>
            <a:r>
              <a:rPr lang="en-US" sz="2000" dirty="0" smtClean="0">
                <a:latin typeface="Times New Roman" pitchFamily="18" charset="0"/>
                <a:cs typeface="Times New Roman" pitchFamily="18" charset="0"/>
              </a:rPr>
              <a:t> is average cost minimized?</a:t>
            </a:r>
            <a:endParaRPr lang="en-US" sz="2000" dirty="0">
              <a:latin typeface="Times New Roman" pitchFamily="18" charset="0"/>
              <a:cs typeface="Times New Roman" pitchFamily="18" charset="0"/>
            </a:endParaRPr>
          </a:p>
        </p:txBody>
      </p:sp>
      <p:pic>
        <p:nvPicPr>
          <p:cNvPr id="7" name="Picture 6" descr="HH_Applied_4e_Ch4_Figure4.62.png"/>
          <p:cNvPicPr>
            <a:picLocks noChangeAspect="1"/>
          </p:cNvPicPr>
          <p:nvPr/>
        </p:nvPicPr>
        <p:blipFill>
          <a:blip r:embed="rId2" cstate="print"/>
          <a:stretch>
            <a:fillRect/>
          </a:stretch>
        </p:blipFill>
        <p:spPr>
          <a:xfrm>
            <a:off x="2743200" y="3276600"/>
            <a:ext cx="3315163" cy="2953162"/>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800600" y="6492875"/>
            <a:ext cx="4343400" cy="365125"/>
          </a:xfrm>
        </p:spPr>
        <p:txBody>
          <a:bodyPr/>
          <a:lstStyle/>
          <a:p>
            <a:pPr algn="r"/>
            <a:r>
              <a:rPr lang="en-US" dirty="0" smtClean="0"/>
              <a:t>Applied Calculus ,4/E, Deborah Hughes-</a:t>
            </a:r>
            <a:r>
              <a:rPr lang="en-US" dirty="0" err="1" smtClean="0"/>
              <a:t>Hallett</a:t>
            </a:r>
            <a:r>
              <a:rPr lang="en-US" dirty="0" smtClean="0"/>
              <a:t> </a:t>
            </a:r>
          </a:p>
          <a:p>
            <a:pPr algn="r"/>
            <a:r>
              <a:rPr lang="en-US" dirty="0" smtClean="0"/>
              <a:t>Copyright 2010 by John Wiley and Sons, All Rights Reserved</a:t>
            </a:r>
            <a:endParaRPr lang="en-US" dirty="0"/>
          </a:p>
        </p:txBody>
      </p:sp>
      <p:sp>
        <p:nvSpPr>
          <p:cNvPr id="3" name="Rectangle 2"/>
          <p:cNvSpPr/>
          <p:nvPr/>
        </p:nvSpPr>
        <p:spPr>
          <a:xfrm>
            <a:off x="1981200" y="2659559"/>
            <a:ext cx="5181600" cy="1538883"/>
          </a:xfrm>
          <a:prstGeom prst="rect">
            <a:avLst/>
          </a:prstGeom>
        </p:spPr>
        <p:txBody>
          <a:bodyPr wrap="square">
            <a:spAutoFit/>
          </a:bodyPr>
          <a:lstStyle/>
          <a:p>
            <a:pPr algn="ctr"/>
            <a:r>
              <a:rPr lang="en-US" sz="3600" b="1" dirty="0" smtClean="0">
                <a:solidFill>
                  <a:schemeClr val="tx2"/>
                </a:solidFill>
              </a:rPr>
              <a:t>Section 4.6</a:t>
            </a:r>
            <a:r>
              <a:rPr lang="en-US" sz="1400" b="1" dirty="0" smtClean="0">
                <a:solidFill>
                  <a:schemeClr val="tx2"/>
                </a:solidFill>
              </a:rPr>
              <a:t/>
            </a:r>
            <a:br>
              <a:rPr lang="en-US" sz="1400" b="1" dirty="0" smtClean="0">
                <a:solidFill>
                  <a:schemeClr val="tx2"/>
                </a:solidFill>
              </a:rPr>
            </a:br>
            <a:r>
              <a:rPr lang="en-US" sz="1400" b="1" dirty="0" smtClean="0">
                <a:solidFill>
                  <a:schemeClr val="tx2"/>
                </a:solidFill>
              </a:rPr>
              <a:t/>
            </a:r>
            <a:br>
              <a:rPr lang="en-US" sz="1400" b="1" dirty="0" smtClean="0">
                <a:solidFill>
                  <a:schemeClr val="tx2"/>
                </a:solidFill>
              </a:rPr>
            </a:br>
            <a:r>
              <a:rPr lang="en-US" sz="4400" b="1" dirty="0" smtClean="0">
                <a:solidFill>
                  <a:schemeClr val="tx2"/>
                </a:solidFill>
              </a:rPr>
              <a:t>Elasticity of Demand</a:t>
            </a:r>
            <a:endParaRPr lang="en-US" sz="4400" dirty="0">
              <a:solidFill>
                <a:schemeClr val="tx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257800" y="6492875"/>
            <a:ext cx="3886200" cy="365125"/>
          </a:xfrm>
        </p:spPr>
        <p:txBody>
          <a:bodyPr/>
          <a:lstStyle/>
          <a:p>
            <a:pPr algn="r"/>
            <a:r>
              <a:rPr lang="en-US" dirty="0" smtClean="0"/>
              <a:t>Applied Calculus ,4/E, Deborah Hughes-</a:t>
            </a:r>
            <a:r>
              <a:rPr lang="en-US" dirty="0" err="1" smtClean="0"/>
              <a:t>Hallett</a:t>
            </a:r>
            <a:r>
              <a:rPr lang="en-US" dirty="0" smtClean="0"/>
              <a:t> </a:t>
            </a:r>
          </a:p>
          <a:p>
            <a:pPr algn="r"/>
            <a:r>
              <a:rPr lang="en-US" dirty="0" smtClean="0"/>
              <a:t>Copyright 2010 by John Wiley and Sons, All Rights Reserved</a:t>
            </a:r>
            <a:endParaRPr lang="en-US" dirty="0"/>
          </a:p>
        </p:txBody>
      </p:sp>
      <p:pic>
        <p:nvPicPr>
          <p:cNvPr id="5" name="Picture 5"/>
          <p:cNvPicPr>
            <a:picLocks noChangeAspect="1" noChangeArrowheads="1"/>
          </p:cNvPicPr>
          <p:nvPr/>
        </p:nvPicPr>
        <p:blipFill>
          <a:blip r:embed="rId2" cstate="print"/>
          <a:srcRect/>
          <a:stretch>
            <a:fillRect/>
          </a:stretch>
        </p:blipFill>
        <p:spPr>
          <a:xfrm>
            <a:off x="457200" y="304800"/>
            <a:ext cx="8229600" cy="3619500"/>
          </a:xfrm>
          <a:prstGeom prst="rect">
            <a:avLst/>
          </a:prstGeom>
          <a:ln/>
        </p:spPr>
      </p:pic>
      <p:sp>
        <p:nvSpPr>
          <p:cNvPr id="7" name="TextBox 6"/>
          <p:cNvSpPr txBox="1"/>
          <p:nvPr/>
        </p:nvSpPr>
        <p:spPr>
          <a:xfrm>
            <a:off x="152400" y="3886200"/>
            <a:ext cx="5638800" cy="584775"/>
          </a:xfrm>
          <a:prstGeom prst="rect">
            <a:avLst/>
          </a:prstGeom>
          <a:noFill/>
        </p:spPr>
        <p:txBody>
          <a:bodyPr wrap="square" rtlCol="0">
            <a:spAutoFit/>
          </a:bodyPr>
          <a:lstStyle/>
          <a:p>
            <a:r>
              <a:rPr lang="en-US" sz="1600" b="1" dirty="0" smtClean="0"/>
              <a:t>Figure 4.2</a:t>
            </a:r>
            <a:r>
              <a:rPr lang="en-US" sz="1600" dirty="0" smtClean="0"/>
              <a:t>:  </a:t>
            </a:r>
            <a:r>
              <a:rPr lang="en-US" sz="1600" dirty="0" smtClean="0">
                <a:latin typeface="Times New Roman" pitchFamily="18" charset="0"/>
                <a:cs typeface="Times New Roman" pitchFamily="18" charset="0"/>
              </a:rPr>
              <a:t>Useful graph of </a:t>
            </a:r>
            <a:r>
              <a:rPr lang="en-US" sz="1600" i="1" dirty="0" smtClean="0">
                <a:latin typeface="Times New Roman" pitchFamily="18" charset="0"/>
                <a:cs typeface="Times New Roman" pitchFamily="18" charset="0"/>
              </a:rPr>
              <a:t>f </a:t>
            </a:r>
            <a:r>
              <a:rPr lang="en-US" sz="1600" dirty="0" smtClean="0">
                <a:latin typeface="Times New Roman" pitchFamily="18" charset="0"/>
                <a:cs typeface="Times New Roman" pitchFamily="18" charset="0"/>
              </a:rPr>
              <a:t>(</a:t>
            </a:r>
            <a:r>
              <a:rPr lang="en-US" sz="1600" i="1" dirty="0" smtClean="0">
                <a:latin typeface="Times New Roman" pitchFamily="18" charset="0"/>
                <a:cs typeface="Times New Roman" pitchFamily="18" charset="0"/>
              </a:rPr>
              <a:t>x</a:t>
            </a:r>
            <a:r>
              <a:rPr lang="en-US" sz="1600" dirty="0" smtClean="0">
                <a:latin typeface="Times New Roman" pitchFamily="18" charset="0"/>
                <a:cs typeface="Times New Roman" pitchFamily="18" charset="0"/>
              </a:rPr>
              <a:t>) =  </a:t>
            </a:r>
            <a:r>
              <a:rPr lang="en-US" sz="1600" i="1" dirty="0" smtClean="0">
                <a:latin typeface="Times New Roman" pitchFamily="18" charset="0"/>
                <a:cs typeface="Times New Roman" pitchFamily="18" charset="0"/>
              </a:rPr>
              <a:t>x</a:t>
            </a:r>
            <a:r>
              <a:rPr lang="en-US" sz="1600" baseline="30000" dirty="0" smtClean="0">
                <a:latin typeface="Times New Roman" pitchFamily="18" charset="0"/>
                <a:cs typeface="Times New Roman" pitchFamily="18" charset="0"/>
              </a:rPr>
              <a:t>3</a:t>
            </a:r>
            <a:r>
              <a:rPr lang="en-US" sz="1600" dirty="0" smtClean="0">
                <a:latin typeface="Times New Roman" pitchFamily="18" charset="0"/>
                <a:cs typeface="Times New Roman" pitchFamily="18" charset="0"/>
              </a:rPr>
              <a:t> – 9 </a:t>
            </a:r>
            <a:r>
              <a:rPr lang="en-US" sz="1600" i="1" dirty="0" smtClean="0">
                <a:latin typeface="Times New Roman" pitchFamily="18" charset="0"/>
                <a:cs typeface="Times New Roman" pitchFamily="18" charset="0"/>
              </a:rPr>
              <a:t>x</a:t>
            </a:r>
            <a:r>
              <a:rPr lang="en-US" sz="1600" baseline="30000" dirty="0" smtClean="0">
                <a:latin typeface="Times New Roman" pitchFamily="18" charset="0"/>
                <a:cs typeface="Times New Roman" pitchFamily="18" charset="0"/>
              </a:rPr>
              <a:t>2</a:t>
            </a:r>
            <a:r>
              <a:rPr lang="en-US" sz="1600" dirty="0" smtClean="0">
                <a:latin typeface="Times New Roman" pitchFamily="18" charset="0"/>
                <a:cs typeface="Times New Roman" pitchFamily="18" charset="0"/>
              </a:rPr>
              <a:t> – 48 </a:t>
            </a:r>
            <a:r>
              <a:rPr lang="en-US" sz="1600" i="1" dirty="0" smtClean="0">
                <a:latin typeface="Times New Roman" pitchFamily="18" charset="0"/>
                <a:cs typeface="Times New Roman" pitchFamily="18" charset="0"/>
              </a:rPr>
              <a:t>x</a:t>
            </a:r>
            <a:r>
              <a:rPr lang="en-US" sz="1600" dirty="0" smtClean="0">
                <a:latin typeface="Times New Roman" pitchFamily="18" charset="0"/>
                <a:cs typeface="Times New Roman" pitchFamily="18" charset="0"/>
              </a:rPr>
              <a:t> +52 </a:t>
            </a:r>
          </a:p>
          <a:p>
            <a:r>
              <a:rPr lang="en-US" sz="1600" dirty="0" smtClean="0">
                <a:latin typeface="Times New Roman" pitchFamily="18" charset="0"/>
                <a:cs typeface="Times New Roman" pitchFamily="18" charset="0"/>
              </a:rPr>
              <a:t>Notice that the scales on the </a:t>
            </a:r>
            <a:r>
              <a:rPr lang="en-US" sz="1600" i="1" dirty="0" smtClean="0">
                <a:latin typeface="Times New Roman" pitchFamily="18" charset="0"/>
                <a:cs typeface="Times New Roman" pitchFamily="18" charset="0"/>
              </a:rPr>
              <a:t>x-</a:t>
            </a:r>
            <a:r>
              <a:rPr lang="en-US" sz="1600" dirty="0" smtClean="0">
                <a:latin typeface="Times New Roman" pitchFamily="18" charset="0"/>
                <a:cs typeface="Times New Roman" pitchFamily="18" charset="0"/>
              </a:rPr>
              <a:t> and </a:t>
            </a:r>
            <a:r>
              <a:rPr lang="en-US" sz="1600" i="1" dirty="0" smtClean="0">
                <a:latin typeface="Times New Roman" pitchFamily="18" charset="0"/>
                <a:cs typeface="Times New Roman" pitchFamily="18" charset="0"/>
              </a:rPr>
              <a:t>y-</a:t>
            </a:r>
            <a:r>
              <a:rPr lang="en-US" sz="1600" dirty="0" smtClean="0">
                <a:latin typeface="Times New Roman" pitchFamily="18" charset="0"/>
                <a:cs typeface="Times New Roman" pitchFamily="18" charset="0"/>
              </a:rPr>
              <a:t>axes are different.</a:t>
            </a:r>
            <a:endParaRPr lang="en-US" sz="1600" dirty="0">
              <a:latin typeface="Times New Roman" pitchFamily="18" charset="0"/>
              <a:cs typeface="Times New Roman" pitchFamily="18" charset="0"/>
            </a:endParaRPr>
          </a:p>
        </p:txBody>
      </p:sp>
      <p:pic>
        <p:nvPicPr>
          <p:cNvPr id="9" name="Picture 6"/>
          <p:cNvPicPr>
            <a:picLocks noChangeAspect="1" noChangeArrowheads="1"/>
          </p:cNvPicPr>
          <p:nvPr/>
        </p:nvPicPr>
        <p:blipFill>
          <a:blip r:embed="rId3" cstate="print"/>
          <a:srcRect/>
          <a:stretch>
            <a:fillRect/>
          </a:stretch>
        </p:blipFill>
        <p:spPr>
          <a:xfrm>
            <a:off x="533400" y="4495800"/>
            <a:ext cx="8077200" cy="1883499"/>
          </a:xfrm>
          <a:prstGeom prst="rect">
            <a:avLst/>
          </a:prstGeom>
          <a:noFill/>
          <a:ln/>
        </p:spPr>
      </p:pic>
      <p:sp>
        <p:nvSpPr>
          <p:cNvPr id="10" name="TextBox 9"/>
          <p:cNvSpPr txBox="1"/>
          <p:nvPr/>
        </p:nvSpPr>
        <p:spPr>
          <a:xfrm>
            <a:off x="3657600" y="0"/>
            <a:ext cx="287258" cy="369332"/>
          </a:xfrm>
          <a:prstGeom prst="rect">
            <a:avLst/>
          </a:prstGeom>
          <a:noFill/>
        </p:spPr>
        <p:txBody>
          <a:bodyPr wrap="none" rtlCol="0">
            <a:spAutoFit/>
          </a:bodyPr>
          <a:lstStyle/>
          <a:p>
            <a:r>
              <a:rPr lang="en-US" i="1" dirty="0" smtClean="0">
                <a:latin typeface="Times New Roman" pitchFamily="18" charset="0"/>
                <a:cs typeface="Times New Roman" pitchFamily="18" charset="0"/>
              </a:rPr>
              <a:t>y</a:t>
            </a:r>
            <a:endParaRPr lang="en-US" i="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800" decel="100000"/>
                                        <p:tgtEl>
                                          <p:spTgt spid="5"/>
                                        </p:tgtEl>
                                      </p:cBhvr>
                                    </p:animEffect>
                                    <p:anim calcmode="lin" valueType="num">
                                      <p:cBhvr>
                                        <p:cTn id="8" dur="800" decel="100000" fill="hold"/>
                                        <p:tgtEl>
                                          <p:spTgt spid="5"/>
                                        </p:tgtEl>
                                        <p:attrNameLst>
                                          <p:attrName>style.rotation</p:attrName>
                                        </p:attrNameLst>
                                      </p:cBhvr>
                                      <p:tavLst>
                                        <p:tav tm="0">
                                          <p:val>
                                            <p:fltVal val="-90"/>
                                          </p:val>
                                        </p:tav>
                                        <p:tav tm="100000">
                                          <p:val>
                                            <p:fltVal val="0"/>
                                          </p:val>
                                        </p:tav>
                                      </p:tavLst>
                                    </p:anim>
                                    <p:anim calcmode="lin" valueType="num">
                                      <p:cBhvr>
                                        <p:cTn id="9" dur="800" decel="100000" fill="hold"/>
                                        <p:tgtEl>
                                          <p:spTgt spid="5"/>
                                        </p:tgtEl>
                                        <p:attrNameLst>
                                          <p:attrName>ppt_x</p:attrName>
                                        </p:attrNameLst>
                                      </p:cBhvr>
                                      <p:tavLst>
                                        <p:tav tm="0">
                                          <p:val>
                                            <p:strVal val="#ppt_x+0.4"/>
                                          </p:val>
                                        </p:tav>
                                        <p:tav tm="100000">
                                          <p:val>
                                            <p:strVal val="#ppt_x-0.05"/>
                                          </p:val>
                                        </p:tav>
                                      </p:tavLst>
                                    </p:anim>
                                    <p:anim calcmode="lin" valueType="num">
                                      <p:cBhvr>
                                        <p:cTn id="10" dur="800" decel="100000" fill="hold"/>
                                        <p:tgtEl>
                                          <p:spTgt spid="5"/>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dissolv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105400" y="6492875"/>
            <a:ext cx="4038600" cy="365125"/>
          </a:xfrm>
        </p:spPr>
        <p:txBody>
          <a:bodyPr/>
          <a:lstStyle/>
          <a:p>
            <a:pPr algn="r"/>
            <a:r>
              <a:rPr lang="en-US" dirty="0" smtClean="0"/>
              <a:t>Applied Calculus ,4/E, Deborah Hughes-</a:t>
            </a:r>
            <a:r>
              <a:rPr lang="en-US" dirty="0" err="1" smtClean="0"/>
              <a:t>Hallett</a:t>
            </a:r>
            <a:r>
              <a:rPr lang="en-US" dirty="0" smtClean="0"/>
              <a:t> </a:t>
            </a:r>
          </a:p>
          <a:p>
            <a:pPr algn="r"/>
            <a:r>
              <a:rPr lang="en-US" dirty="0" smtClean="0"/>
              <a:t>Copyright 2010 by John Wiley and Sons, All Rights Reserved</a:t>
            </a:r>
            <a:endParaRPr lang="en-US" dirty="0"/>
          </a:p>
        </p:txBody>
      </p:sp>
      <p:sp>
        <p:nvSpPr>
          <p:cNvPr id="7" name="Rectangle 6"/>
          <p:cNvSpPr/>
          <p:nvPr/>
        </p:nvSpPr>
        <p:spPr>
          <a:xfrm>
            <a:off x="838200" y="533400"/>
            <a:ext cx="7543800" cy="830997"/>
          </a:xfrm>
          <a:prstGeom prst="rect">
            <a:avLst/>
          </a:prstGeom>
        </p:spPr>
        <p:txBody>
          <a:bodyPr wrap="square">
            <a:spAutoFit/>
          </a:bodyPr>
          <a:lstStyle/>
          <a:p>
            <a:r>
              <a:rPr lang="en-US" sz="2400" b="1" dirty="0" smtClean="0">
                <a:latin typeface="Times New Roman" pitchFamily="18" charset="0"/>
                <a:cs typeface="Times New Roman" pitchFamily="18" charset="0"/>
              </a:rPr>
              <a:t>Is the demand of each of the following products elastic or inelastic? </a:t>
            </a:r>
            <a:endParaRPr lang="en-US" sz="2400" dirty="0">
              <a:latin typeface="Times New Roman" pitchFamily="18" charset="0"/>
              <a:cs typeface="Times New Roman" pitchFamily="18" charset="0"/>
            </a:endParaRPr>
          </a:p>
        </p:txBody>
      </p:sp>
      <p:sp>
        <p:nvSpPr>
          <p:cNvPr id="8" name="TextBox 7"/>
          <p:cNvSpPr txBox="1"/>
          <p:nvPr/>
        </p:nvSpPr>
        <p:spPr>
          <a:xfrm>
            <a:off x="1066800" y="2057400"/>
            <a:ext cx="2005677" cy="2954655"/>
          </a:xfrm>
          <a:prstGeom prst="rect">
            <a:avLst/>
          </a:prstGeom>
          <a:noFill/>
        </p:spPr>
        <p:txBody>
          <a:bodyPr wrap="none" rtlCol="0">
            <a:spAutoFit/>
          </a:bodyPr>
          <a:lstStyle/>
          <a:p>
            <a:pPr>
              <a:spcBef>
                <a:spcPct val="50000"/>
              </a:spcBef>
            </a:pPr>
            <a:r>
              <a:rPr lang="en-US" sz="2400" b="1" dirty="0" smtClean="0">
                <a:latin typeface="Times New Roman" pitchFamily="18" charset="0"/>
                <a:cs typeface="Times New Roman" pitchFamily="18" charset="0"/>
              </a:rPr>
              <a:t>Light bulbs</a:t>
            </a:r>
          </a:p>
          <a:p>
            <a:pPr>
              <a:spcBef>
                <a:spcPct val="50000"/>
              </a:spcBef>
            </a:pPr>
            <a:r>
              <a:rPr lang="en-US" sz="2400" b="1" dirty="0" smtClean="0">
                <a:latin typeface="Times New Roman" pitchFamily="18" charset="0"/>
                <a:cs typeface="Times New Roman" pitchFamily="18" charset="0"/>
              </a:rPr>
              <a:t>Furniture</a:t>
            </a:r>
          </a:p>
          <a:p>
            <a:pPr>
              <a:spcBef>
                <a:spcPct val="50000"/>
              </a:spcBef>
            </a:pPr>
            <a:r>
              <a:rPr lang="en-US" sz="2400" b="1" dirty="0" smtClean="0">
                <a:latin typeface="Times New Roman" pitchFamily="18" charset="0"/>
                <a:cs typeface="Times New Roman" pitchFamily="18" charset="0"/>
              </a:rPr>
              <a:t>Baby formula</a:t>
            </a:r>
          </a:p>
          <a:p>
            <a:pPr>
              <a:spcBef>
                <a:spcPct val="50000"/>
              </a:spcBef>
            </a:pPr>
            <a:r>
              <a:rPr lang="en-US" sz="2400" b="1" dirty="0" smtClean="0">
                <a:latin typeface="Times New Roman" pitchFamily="18" charset="0"/>
                <a:cs typeface="Times New Roman" pitchFamily="18" charset="0"/>
              </a:rPr>
              <a:t>Jewelry</a:t>
            </a:r>
          </a:p>
          <a:p>
            <a:pPr>
              <a:spcBef>
                <a:spcPct val="50000"/>
              </a:spcBef>
            </a:pPr>
            <a:r>
              <a:rPr lang="en-US" sz="2400" b="1" dirty="0" smtClean="0">
                <a:latin typeface="Times New Roman" pitchFamily="18" charset="0"/>
                <a:cs typeface="Times New Roman" pitchFamily="18" charset="0"/>
              </a:rPr>
              <a:t>Milk</a:t>
            </a:r>
          </a:p>
          <a:p>
            <a:endParaRPr lang="en-US" dirty="0"/>
          </a:p>
        </p:txBody>
      </p:sp>
      <p:sp>
        <p:nvSpPr>
          <p:cNvPr id="9" name="TextBox 8"/>
          <p:cNvSpPr txBox="1"/>
          <p:nvPr/>
        </p:nvSpPr>
        <p:spPr>
          <a:xfrm>
            <a:off x="4724400" y="2057400"/>
            <a:ext cx="3473002" cy="2400657"/>
          </a:xfrm>
          <a:prstGeom prst="rect">
            <a:avLst/>
          </a:prstGeom>
          <a:noFill/>
        </p:spPr>
        <p:txBody>
          <a:bodyPr wrap="none" rtlCol="0">
            <a:spAutoFit/>
          </a:bodyPr>
          <a:lstStyle/>
          <a:p>
            <a:pPr>
              <a:spcBef>
                <a:spcPct val="50000"/>
              </a:spcBef>
            </a:pPr>
            <a:r>
              <a:rPr lang="en-US" sz="2400" b="1" dirty="0" smtClean="0">
                <a:latin typeface="Times New Roman" pitchFamily="18" charset="0"/>
                <a:cs typeface="Times New Roman" pitchFamily="18" charset="0"/>
              </a:rPr>
              <a:t>Batteries</a:t>
            </a:r>
          </a:p>
          <a:p>
            <a:pPr>
              <a:spcBef>
                <a:spcPct val="50000"/>
              </a:spcBef>
            </a:pPr>
            <a:r>
              <a:rPr lang="en-US" sz="2400" b="1" dirty="0" smtClean="0">
                <a:latin typeface="Times New Roman" pitchFamily="18" charset="0"/>
                <a:cs typeface="Times New Roman" pitchFamily="18" charset="0"/>
              </a:rPr>
              <a:t>Vacation cruise packages</a:t>
            </a:r>
          </a:p>
          <a:p>
            <a:pPr>
              <a:spcBef>
                <a:spcPct val="50000"/>
              </a:spcBef>
            </a:pPr>
            <a:r>
              <a:rPr lang="en-US" sz="2400" b="1" dirty="0" smtClean="0">
                <a:latin typeface="Times New Roman" pitchFamily="18" charset="0"/>
                <a:cs typeface="Times New Roman" pitchFamily="18" charset="0"/>
              </a:rPr>
              <a:t>Gasoline</a:t>
            </a:r>
          </a:p>
          <a:p>
            <a:pPr>
              <a:spcBef>
                <a:spcPct val="50000"/>
              </a:spcBef>
            </a:pPr>
            <a:r>
              <a:rPr lang="en-US" sz="2400" b="1" dirty="0" smtClean="0">
                <a:latin typeface="Times New Roman" pitchFamily="18" charset="0"/>
                <a:cs typeface="Times New Roman" pitchFamily="18" charset="0"/>
              </a:rPr>
              <a:t>New cars</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105400" y="6492875"/>
            <a:ext cx="4038600" cy="365125"/>
          </a:xfrm>
        </p:spPr>
        <p:txBody>
          <a:bodyPr/>
          <a:lstStyle/>
          <a:p>
            <a:pPr algn="r"/>
            <a:r>
              <a:rPr lang="en-US" dirty="0" smtClean="0"/>
              <a:t>Applied Calculus ,4/E, Deborah Hughes-</a:t>
            </a:r>
            <a:r>
              <a:rPr lang="en-US" dirty="0" err="1" smtClean="0"/>
              <a:t>Hallett</a:t>
            </a:r>
            <a:r>
              <a:rPr lang="en-US" dirty="0" smtClean="0"/>
              <a:t> </a:t>
            </a:r>
          </a:p>
          <a:p>
            <a:pPr algn="r"/>
            <a:r>
              <a:rPr lang="en-US" dirty="0" smtClean="0"/>
              <a:t>Copyright 2010 by John Wiley and Sons, All Rights Reserved</a:t>
            </a:r>
            <a:endParaRPr lang="en-US" dirty="0"/>
          </a:p>
        </p:txBody>
      </p:sp>
      <p:pic>
        <p:nvPicPr>
          <p:cNvPr id="4" name="Picture 4"/>
          <p:cNvPicPr>
            <a:picLocks noChangeAspect="1" noChangeArrowheads="1"/>
          </p:cNvPicPr>
          <p:nvPr/>
        </p:nvPicPr>
        <p:blipFill>
          <a:blip r:embed="rId2" cstate="print"/>
          <a:srcRect/>
          <a:stretch>
            <a:fillRect/>
          </a:stretch>
        </p:blipFill>
        <p:spPr>
          <a:xfrm>
            <a:off x="304800" y="1990725"/>
            <a:ext cx="8534400" cy="1657350"/>
          </a:xfrm>
          <a:prstGeom prst="rect">
            <a:avLst/>
          </a:prstGeom>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105400" y="6492875"/>
            <a:ext cx="4038600" cy="365125"/>
          </a:xfrm>
        </p:spPr>
        <p:txBody>
          <a:bodyPr/>
          <a:lstStyle/>
          <a:p>
            <a:pPr algn="r"/>
            <a:r>
              <a:rPr lang="en-US" dirty="0" smtClean="0"/>
              <a:t>Applied Calculus ,4/E, Deborah Hughes-</a:t>
            </a:r>
            <a:r>
              <a:rPr lang="en-US" dirty="0" err="1" smtClean="0"/>
              <a:t>Hallett</a:t>
            </a:r>
            <a:r>
              <a:rPr lang="en-US" dirty="0" smtClean="0"/>
              <a:t> </a:t>
            </a:r>
          </a:p>
          <a:p>
            <a:pPr algn="r"/>
            <a:r>
              <a:rPr lang="en-US" dirty="0" smtClean="0"/>
              <a:t>Copyright 2010 by John Wiley and Sons, All Rights Reserved</a:t>
            </a:r>
            <a:endParaRPr lang="en-US" dirty="0"/>
          </a:p>
        </p:txBody>
      </p:sp>
      <p:sp>
        <p:nvSpPr>
          <p:cNvPr id="5" name="Rectangle 4"/>
          <p:cNvSpPr/>
          <p:nvPr/>
        </p:nvSpPr>
        <p:spPr>
          <a:xfrm>
            <a:off x="1143000" y="1028700"/>
            <a:ext cx="6858000" cy="48006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smtClean="0">
                <a:solidFill>
                  <a:schemeClr val="tx1"/>
                </a:solidFill>
              </a:rPr>
              <a:t>Relationship Between Elasticity and Revenue</a:t>
            </a:r>
          </a:p>
          <a:p>
            <a:endParaRPr lang="en-US" sz="2800" b="1" dirty="0" smtClean="0">
              <a:solidFill>
                <a:schemeClr val="tx1"/>
              </a:solidFill>
            </a:endParaRPr>
          </a:p>
          <a:p>
            <a:pPr marL="285750" indent="-285750">
              <a:buFont typeface="Arial" pitchFamily="34" charset="0"/>
              <a:buChar char="•"/>
            </a:pPr>
            <a:r>
              <a:rPr lang="en-US" sz="2800" dirty="0" smtClean="0">
                <a:solidFill>
                  <a:schemeClr val="tx1"/>
                </a:solidFill>
              </a:rPr>
              <a:t>If </a:t>
            </a:r>
            <a:r>
              <a:rPr lang="en-US" sz="2800" i="1" dirty="0" smtClean="0">
                <a:solidFill>
                  <a:schemeClr val="tx1"/>
                </a:solidFill>
              </a:rPr>
              <a:t>E</a:t>
            </a:r>
            <a:r>
              <a:rPr lang="en-US" sz="2800" dirty="0" smtClean="0">
                <a:solidFill>
                  <a:schemeClr val="tx1"/>
                </a:solidFill>
              </a:rPr>
              <a:t> &lt; 1, demand is inelastic and revenue is increased by raising the price.</a:t>
            </a:r>
          </a:p>
          <a:p>
            <a:pPr marL="285750" indent="-285750">
              <a:buFont typeface="Arial" pitchFamily="34" charset="0"/>
              <a:buChar char="•"/>
            </a:pPr>
            <a:endParaRPr lang="en-US" sz="2800" dirty="0" smtClean="0">
              <a:solidFill>
                <a:schemeClr val="tx1"/>
              </a:solidFill>
            </a:endParaRPr>
          </a:p>
          <a:p>
            <a:pPr marL="285750" indent="-285750">
              <a:buFont typeface="Arial" pitchFamily="34" charset="0"/>
              <a:buChar char="•"/>
            </a:pPr>
            <a:r>
              <a:rPr lang="en-US" sz="2800" dirty="0" smtClean="0">
                <a:solidFill>
                  <a:schemeClr val="tx1"/>
                </a:solidFill>
              </a:rPr>
              <a:t>If </a:t>
            </a:r>
            <a:r>
              <a:rPr lang="en-US" sz="2800" i="1" dirty="0" smtClean="0">
                <a:solidFill>
                  <a:schemeClr val="tx1"/>
                </a:solidFill>
              </a:rPr>
              <a:t>E </a:t>
            </a:r>
            <a:r>
              <a:rPr lang="en-US" sz="2800" dirty="0" smtClean="0">
                <a:solidFill>
                  <a:schemeClr val="tx1"/>
                </a:solidFill>
              </a:rPr>
              <a:t>&gt; 1, demand is elastic and revenue is increased by lowering the price.</a:t>
            </a:r>
          </a:p>
          <a:p>
            <a:pPr marL="285750" indent="-285750">
              <a:buFont typeface="Arial" pitchFamily="34" charset="0"/>
              <a:buChar char="•"/>
            </a:pPr>
            <a:endParaRPr lang="en-US" sz="2800" dirty="0" smtClean="0">
              <a:solidFill>
                <a:schemeClr val="tx1"/>
              </a:solidFill>
            </a:endParaRPr>
          </a:p>
          <a:p>
            <a:pPr marL="285750" indent="-285750">
              <a:buFont typeface="Arial" pitchFamily="34" charset="0"/>
              <a:buChar char="•"/>
            </a:pPr>
            <a:r>
              <a:rPr lang="en-US" sz="2800" i="1" dirty="0" smtClean="0">
                <a:solidFill>
                  <a:schemeClr val="tx1"/>
                </a:solidFill>
              </a:rPr>
              <a:t>E</a:t>
            </a:r>
            <a:r>
              <a:rPr lang="en-US" sz="2800" dirty="0" smtClean="0">
                <a:solidFill>
                  <a:schemeClr val="tx1"/>
                </a:solidFill>
              </a:rPr>
              <a:t> = 1 occurs at critical points of the revenue function</a:t>
            </a:r>
          </a:p>
          <a:p>
            <a:pPr algn="ctr"/>
            <a:endParaRPr lang="en-US" sz="2800" b="1" dirty="0">
              <a:solidFill>
                <a:schemeClr val="tx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953000" y="6492875"/>
            <a:ext cx="4191000" cy="365125"/>
          </a:xfrm>
        </p:spPr>
        <p:txBody>
          <a:bodyPr/>
          <a:lstStyle/>
          <a:p>
            <a:pPr algn="r"/>
            <a:r>
              <a:rPr lang="en-US" dirty="0" smtClean="0"/>
              <a:t>Applied Calculus ,4/E, Deborah Hughes-</a:t>
            </a:r>
            <a:r>
              <a:rPr lang="en-US" dirty="0" err="1" smtClean="0"/>
              <a:t>Hallett</a:t>
            </a:r>
            <a:r>
              <a:rPr lang="en-US" dirty="0" smtClean="0"/>
              <a:t> </a:t>
            </a:r>
          </a:p>
          <a:p>
            <a:pPr algn="r"/>
            <a:r>
              <a:rPr lang="en-US" dirty="0" smtClean="0"/>
              <a:t>Copyright 2010 by John Wiley and Sons, All Rights Reserved</a:t>
            </a:r>
            <a:endParaRPr lang="en-US" dirty="0"/>
          </a:p>
        </p:txBody>
      </p:sp>
      <p:pic>
        <p:nvPicPr>
          <p:cNvPr id="4" name="Picture 4"/>
          <p:cNvPicPr>
            <a:picLocks noChangeAspect="1" noChangeArrowheads="1"/>
          </p:cNvPicPr>
          <p:nvPr/>
        </p:nvPicPr>
        <p:blipFill>
          <a:blip r:embed="rId2" cstate="print"/>
          <a:srcRect/>
          <a:stretch>
            <a:fillRect/>
          </a:stretch>
        </p:blipFill>
        <p:spPr>
          <a:xfrm>
            <a:off x="304800" y="1073150"/>
            <a:ext cx="8534400" cy="4711700"/>
          </a:xfrm>
          <a:prstGeom prst="rect">
            <a:avLst/>
          </a:prstGeom>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876800" y="6492875"/>
            <a:ext cx="4267200" cy="365125"/>
          </a:xfrm>
        </p:spPr>
        <p:txBody>
          <a:bodyPr/>
          <a:lstStyle/>
          <a:p>
            <a:pPr algn="r"/>
            <a:r>
              <a:rPr lang="en-US" dirty="0" smtClean="0"/>
              <a:t>Applied Calculus ,4/E, Deborah Hughes-</a:t>
            </a:r>
            <a:r>
              <a:rPr lang="en-US" dirty="0" err="1" smtClean="0"/>
              <a:t>Hallett</a:t>
            </a:r>
            <a:r>
              <a:rPr lang="en-US" dirty="0" smtClean="0"/>
              <a:t> </a:t>
            </a:r>
          </a:p>
          <a:p>
            <a:pPr algn="r"/>
            <a:r>
              <a:rPr lang="en-US" dirty="0" smtClean="0"/>
              <a:t>Copyright 2010 by John Wiley and Sons, All Rights Reserved</a:t>
            </a:r>
            <a:endParaRPr lang="en-US" dirty="0"/>
          </a:p>
        </p:txBody>
      </p:sp>
      <p:sp>
        <p:nvSpPr>
          <p:cNvPr id="3" name="Rectangle 2"/>
          <p:cNvSpPr/>
          <p:nvPr/>
        </p:nvSpPr>
        <p:spPr>
          <a:xfrm>
            <a:off x="2286000" y="2659559"/>
            <a:ext cx="4572000" cy="1538883"/>
          </a:xfrm>
          <a:prstGeom prst="rect">
            <a:avLst/>
          </a:prstGeom>
        </p:spPr>
        <p:txBody>
          <a:bodyPr>
            <a:spAutoFit/>
          </a:bodyPr>
          <a:lstStyle/>
          <a:p>
            <a:pPr algn="ctr"/>
            <a:r>
              <a:rPr lang="en-US" sz="3600" b="1" dirty="0" smtClean="0">
                <a:solidFill>
                  <a:schemeClr val="tx2"/>
                </a:solidFill>
              </a:rPr>
              <a:t>Section 4.7</a:t>
            </a:r>
            <a:r>
              <a:rPr lang="en-US" sz="1400" b="1" dirty="0" smtClean="0">
                <a:solidFill>
                  <a:schemeClr val="tx2"/>
                </a:solidFill>
              </a:rPr>
              <a:t/>
            </a:r>
            <a:br>
              <a:rPr lang="en-US" sz="1400" b="1" dirty="0" smtClean="0">
                <a:solidFill>
                  <a:schemeClr val="tx2"/>
                </a:solidFill>
              </a:rPr>
            </a:br>
            <a:r>
              <a:rPr lang="en-US" sz="1400" b="1" dirty="0" smtClean="0">
                <a:solidFill>
                  <a:schemeClr val="tx2"/>
                </a:solidFill>
              </a:rPr>
              <a:t/>
            </a:r>
            <a:br>
              <a:rPr lang="en-US" sz="1400" b="1" dirty="0" smtClean="0">
                <a:solidFill>
                  <a:schemeClr val="tx2"/>
                </a:solidFill>
              </a:rPr>
            </a:br>
            <a:r>
              <a:rPr lang="en-US" sz="4400" b="1" dirty="0" smtClean="0">
                <a:solidFill>
                  <a:schemeClr val="tx2"/>
                </a:solidFill>
              </a:rPr>
              <a:t>Logistic Growth</a:t>
            </a:r>
            <a:endParaRPr lang="en-US" sz="4400" dirty="0">
              <a:solidFill>
                <a:schemeClr val="tx2"/>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648200" y="6492875"/>
            <a:ext cx="4495800" cy="365125"/>
          </a:xfrm>
        </p:spPr>
        <p:txBody>
          <a:bodyPr/>
          <a:lstStyle/>
          <a:p>
            <a:pPr algn="r"/>
            <a:r>
              <a:rPr lang="en-US" dirty="0" smtClean="0"/>
              <a:t>Applied Calculus ,4/E, Deborah Hughes-</a:t>
            </a:r>
            <a:r>
              <a:rPr lang="en-US" dirty="0" err="1" smtClean="0"/>
              <a:t>Hallett</a:t>
            </a:r>
            <a:r>
              <a:rPr lang="en-US" dirty="0" smtClean="0"/>
              <a:t> </a:t>
            </a:r>
          </a:p>
          <a:p>
            <a:pPr algn="r"/>
            <a:r>
              <a:rPr lang="en-US" dirty="0" smtClean="0"/>
              <a:t>Copyright 2010 by John Wiley and Sons, All Rights Reserved</a:t>
            </a:r>
            <a:endParaRPr lang="en-US" dirty="0"/>
          </a:p>
        </p:txBody>
      </p:sp>
      <p:sp>
        <p:nvSpPr>
          <p:cNvPr id="4" name="Rectangle 3"/>
          <p:cNvSpPr/>
          <p:nvPr/>
        </p:nvSpPr>
        <p:spPr>
          <a:xfrm>
            <a:off x="304800" y="304800"/>
            <a:ext cx="8534400" cy="2785378"/>
          </a:xfrm>
          <a:prstGeom prst="rect">
            <a:avLst/>
          </a:prstGeom>
        </p:spPr>
        <p:txBody>
          <a:bodyPr wrap="square">
            <a:spAutoFit/>
          </a:bodyPr>
          <a:lstStyle/>
          <a:p>
            <a:pPr>
              <a:lnSpc>
                <a:spcPts val="3000"/>
              </a:lnSpc>
            </a:pPr>
            <a:r>
              <a:rPr lang="en-US" sz="2800" b="1" dirty="0" smtClean="0"/>
              <a:t>Modeling the US Population</a:t>
            </a:r>
            <a:endParaRPr lang="en-US" b="1" dirty="0" smtClean="0"/>
          </a:p>
          <a:p>
            <a:pPr>
              <a:lnSpc>
                <a:spcPts val="3000"/>
              </a:lnSpc>
            </a:pPr>
            <a:endParaRPr lang="en-US" sz="2400" dirty="0" smtClean="0">
              <a:latin typeface="Times New Roman" pitchFamily="18" charset="0"/>
              <a:cs typeface="Times New Roman" pitchFamily="18" charset="0"/>
            </a:endParaRPr>
          </a:p>
          <a:p>
            <a:pPr>
              <a:lnSpc>
                <a:spcPts val="3000"/>
              </a:lnSpc>
            </a:pPr>
            <a:r>
              <a:rPr lang="en-US" sz="2200" dirty="0" smtClean="0">
                <a:latin typeface="Times New Roman" pitchFamily="18" charset="0"/>
                <a:cs typeface="Times New Roman" pitchFamily="18" charset="0"/>
              </a:rPr>
              <a:t>Population projection first became important to political philosophers in the late eighteenth century. As concern for scarce resources has grown, so has the interest in accurate population projections. In the US, the population is recorded every ten years by a census. The first such census was in 1790. Table 6 contains the census data from 1790 to 2000.</a:t>
            </a:r>
            <a:endParaRPr lang="en-US" sz="2200" dirty="0">
              <a:latin typeface="Times New Roman" pitchFamily="18" charset="0"/>
              <a:cs typeface="Times New Roman" pitchFamily="18" charset="0"/>
            </a:endParaRPr>
          </a:p>
        </p:txBody>
      </p:sp>
      <p:pic>
        <p:nvPicPr>
          <p:cNvPr id="6" name="Picture 4"/>
          <p:cNvPicPr>
            <a:picLocks noChangeAspect="1" noChangeArrowheads="1"/>
          </p:cNvPicPr>
          <p:nvPr/>
        </p:nvPicPr>
        <p:blipFill>
          <a:blip r:embed="rId2" cstate="print"/>
          <a:srcRect/>
          <a:stretch>
            <a:fillRect/>
          </a:stretch>
        </p:blipFill>
        <p:spPr>
          <a:xfrm>
            <a:off x="304800" y="3352800"/>
            <a:ext cx="8534400" cy="2811463"/>
          </a:xfrm>
          <a:prstGeom prst="rect">
            <a:avLst/>
          </a:prstGeom>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800" decel="100000"/>
                                        <p:tgtEl>
                                          <p:spTgt spid="6"/>
                                        </p:tgtEl>
                                      </p:cBhvr>
                                    </p:animEffect>
                                    <p:anim calcmode="lin" valueType="num">
                                      <p:cBhvr>
                                        <p:cTn id="8" dur="800" decel="100000" fill="hold"/>
                                        <p:tgtEl>
                                          <p:spTgt spid="6"/>
                                        </p:tgtEl>
                                        <p:attrNameLst>
                                          <p:attrName>style.rotation</p:attrName>
                                        </p:attrNameLst>
                                      </p:cBhvr>
                                      <p:tavLst>
                                        <p:tav tm="0">
                                          <p:val>
                                            <p:fltVal val="-90"/>
                                          </p:val>
                                        </p:tav>
                                        <p:tav tm="100000">
                                          <p:val>
                                            <p:fltVal val="0"/>
                                          </p:val>
                                        </p:tav>
                                      </p:tavLst>
                                    </p:anim>
                                    <p:anim calcmode="lin" valueType="num">
                                      <p:cBhvr>
                                        <p:cTn id="9" dur="800" decel="100000" fill="hold"/>
                                        <p:tgtEl>
                                          <p:spTgt spid="6"/>
                                        </p:tgtEl>
                                        <p:attrNameLst>
                                          <p:attrName>ppt_x</p:attrName>
                                        </p:attrNameLst>
                                      </p:cBhvr>
                                      <p:tavLst>
                                        <p:tav tm="0">
                                          <p:val>
                                            <p:strVal val="#ppt_x+0.4"/>
                                          </p:val>
                                        </p:tav>
                                        <p:tav tm="100000">
                                          <p:val>
                                            <p:strVal val="#ppt_x-0.05"/>
                                          </p:val>
                                        </p:tav>
                                      </p:tavLst>
                                    </p:anim>
                                    <p:anim calcmode="lin" valueType="num">
                                      <p:cBhvr>
                                        <p:cTn id="10" dur="800" decel="100000" fill="hold"/>
                                        <p:tgtEl>
                                          <p:spTgt spid="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419600" y="6492875"/>
            <a:ext cx="4724400" cy="365125"/>
          </a:xfrm>
        </p:spPr>
        <p:txBody>
          <a:bodyPr/>
          <a:lstStyle/>
          <a:p>
            <a:pPr algn="r"/>
            <a:r>
              <a:rPr lang="en-US" dirty="0" smtClean="0"/>
              <a:t>Applied Calculus ,4/E, Deborah Hughes-</a:t>
            </a:r>
            <a:r>
              <a:rPr lang="en-US" dirty="0" err="1" smtClean="0"/>
              <a:t>Hallett</a:t>
            </a:r>
            <a:r>
              <a:rPr lang="en-US" dirty="0" smtClean="0"/>
              <a:t> </a:t>
            </a:r>
          </a:p>
          <a:p>
            <a:pPr algn="r"/>
            <a:r>
              <a:rPr lang="en-US" dirty="0" smtClean="0"/>
              <a:t>Copyright 2010 by John Wiley and Sons, All Rights Reserved</a:t>
            </a:r>
            <a:endParaRPr lang="en-US" dirty="0"/>
          </a:p>
        </p:txBody>
      </p:sp>
      <p:pic>
        <p:nvPicPr>
          <p:cNvPr id="6" name="Picture 4"/>
          <p:cNvPicPr>
            <a:picLocks noChangeAspect="1" noChangeArrowheads="1"/>
          </p:cNvPicPr>
          <p:nvPr/>
        </p:nvPicPr>
        <p:blipFill>
          <a:blip r:embed="rId2" cstate="print"/>
          <a:srcRect/>
          <a:stretch>
            <a:fillRect/>
          </a:stretch>
        </p:blipFill>
        <p:spPr>
          <a:xfrm>
            <a:off x="152400" y="3200400"/>
            <a:ext cx="5715000" cy="2960687"/>
          </a:xfrm>
          <a:prstGeom prst="rect">
            <a:avLst/>
          </a:prstGeom>
          <a:ln/>
        </p:spPr>
      </p:pic>
      <p:pic>
        <p:nvPicPr>
          <p:cNvPr id="7" name="Picture 4"/>
          <p:cNvPicPr>
            <a:picLocks noChangeAspect="1" noChangeArrowheads="1"/>
          </p:cNvPicPr>
          <p:nvPr/>
        </p:nvPicPr>
        <p:blipFill>
          <a:blip r:embed="rId3" cstate="print"/>
          <a:srcRect/>
          <a:stretch>
            <a:fillRect/>
          </a:stretch>
        </p:blipFill>
        <p:spPr>
          <a:xfrm>
            <a:off x="152401" y="457200"/>
            <a:ext cx="4114800" cy="2661775"/>
          </a:xfrm>
          <a:prstGeom prst="rect">
            <a:avLst/>
          </a:prstGeom>
          <a:ln/>
        </p:spPr>
      </p:pic>
      <p:sp>
        <p:nvSpPr>
          <p:cNvPr id="8" name="TextBox 7"/>
          <p:cNvSpPr txBox="1"/>
          <p:nvPr/>
        </p:nvSpPr>
        <p:spPr>
          <a:xfrm>
            <a:off x="4343400" y="1600200"/>
            <a:ext cx="4504566" cy="400110"/>
          </a:xfrm>
          <a:prstGeom prst="rect">
            <a:avLst/>
          </a:prstGeom>
          <a:noFill/>
        </p:spPr>
        <p:txBody>
          <a:bodyPr wrap="none" rtlCol="0">
            <a:spAutoFit/>
          </a:bodyPr>
          <a:lstStyle/>
          <a:p>
            <a:r>
              <a:rPr lang="en-US" sz="2000" b="1" dirty="0" smtClean="0"/>
              <a:t>Figure 4.67</a:t>
            </a:r>
            <a:r>
              <a:rPr lang="en-US" sz="2000" dirty="0" smtClean="0"/>
              <a:t>:  </a:t>
            </a:r>
            <a:r>
              <a:rPr lang="en-US" sz="2000" dirty="0" smtClean="0">
                <a:latin typeface="Times New Roman" pitchFamily="18" charset="0"/>
                <a:cs typeface="Times New Roman" pitchFamily="18" charset="0"/>
              </a:rPr>
              <a:t>US Population, 1790 – 1860 </a:t>
            </a:r>
            <a:endParaRPr lang="en-US" sz="2000" dirty="0"/>
          </a:p>
        </p:txBody>
      </p:sp>
      <p:sp>
        <p:nvSpPr>
          <p:cNvPr id="9" name="TextBox 8"/>
          <p:cNvSpPr txBox="1"/>
          <p:nvPr/>
        </p:nvSpPr>
        <p:spPr>
          <a:xfrm>
            <a:off x="5562600" y="4419600"/>
            <a:ext cx="3172985" cy="707886"/>
          </a:xfrm>
          <a:prstGeom prst="rect">
            <a:avLst/>
          </a:prstGeom>
          <a:noFill/>
        </p:spPr>
        <p:txBody>
          <a:bodyPr wrap="none" rtlCol="0">
            <a:spAutoFit/>
          </a:bodyPr>
          <a:lstStyle/>
          <a:p>
            <a:r>
              <a:rPr lang="en-US" sz="2000" b="1" dirty="0" smtClean="0"/>
              <a:t>Figure 4.68</a:t>
            </a:r>
            <a:r>
              <a:rPr lang="en-US" sz="2000" dirty="0" smtClean="0"/>
              <a:t>:  </a:t>
            </a:r>
            <a:r>
              <a:rPr lang="en-US" sz="2000" dirty="0" smtClean="0">
                <a:latin typeface="Times New Roman" pitchFamily="18" charset="0"/>
                <a:cs typeface="Times New Roman" pitchFamily="18" charset="0"/>
              </a:rPr>
              <a:t>US Population, </a:t>
            </a:r>
          </a:p>
          <a:p>
            <a:r>
              <a:rPr lang="en-US" sz="2000" dirty="0" smtClean="0">
                <a:latin typeface="Times New Roman" pitchFamily="18" charset="0"/>
                <a:cs typeface="Times New Roman" pitchFamily="18" charset="0"/>
              </a:rPr>
              <a:t>                     1790 – 1940 </a:t>
            </a:r>
            <a:endParaRPr lang="en-US" sz="2000" dirty="0" smtClean="0"/>
          </a:p>
        </p:txBody>
      </p:sp>
      <p:sp>
        <p:nvSpPr>
          <p:cNvPr id="10" name="TextBox 9"/>
          <p:cNvSpPr txBox="1"/>
          <p:nvPr/>
        </p:nvSpPr>
        <p:spPr>
          <a:xfrm>
            <a:off x="1637767" y="0"/>
            <a:ext cx="5868466" cy="461665"/>
          </a:xfrm>
          <a:prstGeom prst="rect">
            <a:avLst/>
          </a:prstGeom>
          <a:noFill/>
        </p:spPr>
        <p:txBody>
          <a:bodyPr wrap="none" rtlCol="0">
            <a:spAutoFit/>
          </a:bodyPr>
          <a:lstStyle/>
          <a:p>
            <a:r>
              <a:rPr lang="en-US" sz="2400" b="1" dirty="0" smtClean="0"/>
              <a:t>Visual Perspectives of US Population Growth</a:t>
            </a:r>
            <a:endParaRPr lang="en-US" sz="2400"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HH_Applied_4e_Ch4_Figure4.70.png"/>
          <p:cNvPicPr>
            <a:picLocks noChangeAspect="1"/>
          </p:cNvPicPr>
          <p:nvPr/>
        </p:nvPicPr>
        <p:blipFill>
          <a:blip r:embed="rId2" cstate="print"/>
          <a:stretch>
            <a:fillRect/>
          </a:stretch>
        </p:blipFill>
        <p:spPr>
          <a:xfrm>
            <a:off x="1" y="3657600"/>
            <a:ext cx="5113242" cy="2590800"/>
          </a:xfrm>
          <a:prstGeom prst="rect">
            <a:avLst/>
          </a:prstGeom>
        </p:spPr>
      </p:pic>
      <p:sp>
        <p:nvSpPr>
          <p:cNvPr id="2" name="Footer Placeholder 1"/>
          <p:cNvSpPr>
            <a:spLocks noGrp="1"/>
          </p:cNvSpPr>
          <p:nvPr>
            <p:ph type="ftr" sz="quarter" idx="11"/>
          </p:nvPr>
        </p:nvSpPr>
        <p:spPr>
          <a:xfrm>
            <a:off x="4419600" y="6492875"/>
            <a:ext cx="4724400" cy="365125"/>
          </a:xfrm>
        </p:spPr>
        <p:txBody>
          <a:bodyPr/>
          <a:lstStyle/>
          <a:p>
            <a:pPr algn="r"/>
            <a:r>
              <a:rPr lang="en-US" dirty="0" smtClean="0"/>
              <a:t>Applied Calculus ,4/E, Deborah Hughes-</a:t>
            </a:r>
            <a:r>
              <a:rPr lang="en-US" dirty="0" err="1" smtClean="0"/>
              <a:t>Hallett</a:t>
            </a:r>
            <a:r>
              <a:rPr lang="en-US" dirty="0" smtClean="0"/>
              <a:t> </a:t>
            </a:r>
          </a:p>
          <a:p>
            <a:pPr algn="r"/>
            <a:r>
              <a:rPr lang="en-US" dirty="0" smtClean="0"/>
              <a:t>Copyright 2010 by John Wiley and Sons, All Rights Reserved</a:t>
            </a:r>
            <a:endParaRPr lang="en-US" dirty="0"/>
          </a:p>
        </p:txBody>
      </p:sp>
      <p:sp>
        <p:nvSpPr>
          <p:cNvPr id="8" name="TextBox 7"/>
          <p:cNvSpPr txBox="1"/>
          <p:nvPr/>
        </p:nvSpPr>
        <p:spPr>
          <a:xfrm>
            <a:off x="4953000" y="1524000"/>
            <a:ext cx="3900427" cy="707886"/>
          </a:xfrm>
          <a:prstGeom prst="rect">
            <a:avLst/>
          </a:prstGeom>
          <a:noFill/>
        </p:spPr>
        <p:txBody>
          <a:bodyPr wrap="none" rtlCol="0">
            <a:spAutoFit/>
          </a:bodyPr>
          <a:lstStyle/>
          <a:p>
            <a:r>
              <a:rPr lang="en-US" sz="2000" b="1" dirty="0" smtClean="0"/>
              <a:t>Figure 4.69</a:t>
            </a:r>
            <a:r>
              <a:rPr lang="en-US" sz="2000" dirty="0" smtClean="0"/>
              <a:t>:  </a:t>
            </a:r>
            <a:r>
              <a:rPr lang="en-US" sz="2000" dirty="0" smtClean="0">
                <a:latin typeface="Times New Roman" pitchFamily="18" charset="0"/>
                <a:cs typeface="Times New Roman" pitchFamily="18" charset="0"/>
              </a:rPr>
              <a:t>An exponential model </a:t>
            </a:r>
          </a:p>
          <a:p>
            <a:r>
              <a:rPr lang="en-US" sz="2000" dirty="0" smtClean="0">
                <a:latin typeface="Times New Roman" pitchFamily="18" charset="0"/>
                <a:cs typeface="Times New Roman" pitchFamily="18" charset="0"/>
              </a:rPr>
              <a:t>for the US Population, 1790 – 1860 </a:t>
            </a:r>
            <a:endParaRPr lang="en-US" sz="2000" dirty="0"/>
          </a:p>
        </p:txBody>
      </p:sp>
      <p:sp>
        <p:nvSpPr>
          <p:cNvPr id="9" name="TextBox 8"/>
          <p:cNvSpPr txBox="1"/>
          <p:nvPr/>
        </p:nvSpPr>
        <p:spPr>
          <a:xfrm>
            <a:off x="5105400" y="4191000"/>
            <a:ext cx="4038600" cy="1015663"/>
          </a:xfrm>
          <a:prstGeom prst="rect">
            <a:avLst/>
          </a:prstGeom>
          <a:noFill/>
        </p:spPr>
        <p:txBody>
          <a:bodyPr wrap="square" rtlCol="0">
            <a:spAutoFit/>
          </a:bodyPr>
          <a:lstStyle/>
          <a:p>
            <a:r>
              <a:rPr lang="en-US" sz="2000" b="1" dirty="0" smtClean="0"/>
              <a:t>Figure 4.70</a:t>
            </a:r>
            <a:r>
              <a:rPr lang="en-US" sz="2000" dirty="0" smtClean="0"/>
              <a:t>:  </a:t>
            </a:r>
            <a:r>
              <a:rPr lang="en-US" sz="2000" dirty="0" smtClean="0">
                <a:latin typeface="Times New Roman" pitchFamily="18" charset="0"/>
                <a:cs typeface="Times New Roman" pitchFamily="18" charset="0"/>
              </a:rPr>
              <a:t>The exponential model and the US Population, 1790 – 1940. Not a good fit beyond 1860 </a:t>
            </a:r>
            <a:endParaRPr lang="en-US" sz="2000" dirty="0" smtClean="0"/>
          </a:p>
        </p:txBody>
      </p:sp>
      <p:sp>
        <p:nvSpPr>
          <p:cNvPr id="10" name="TextBox 9"/>
          <p:cNvSpPr txBox="1"/>
          <p:nvPr/>
        </p:nvSpPr>
        <p:spPr>
          <a:xfrm>
            <a:off x="1637767" y="0"/>
            <a:ext cx="5868466" cy="461665"/>
          </a:xfrm>
          <a:prstGeom prst="rect">
            <a:avLst/>
          </a:prstGeom>
          <a:noFill/>
        </p:spPr>
        <p:txBody>
          <a:bodyPr wrap="none" rtlCol="0">
            <a:spAutoFit/>
          </a:bodyPr>
          <a:lstStyle/>
          <a:p>
            <a:r>
              <a:rPr lang="en-US" sz="2400" b="1" dirty="0" smtClean="0"/>
              <a:t>Visual Perspectives of US Population Growth</a:t>
            </a:r>
            <a:endParaRPr lang="en-US" sz="2400" b="1" dirty="0"/>
          </a:p>
        </p:txBody>
      </p:sp>
      <p:pic>
        <p:nvPicPr>
          <p:cNvPr id="13" name="Picture 12" descr="HH_Applied_4e_Ch4_Figure4.69.png"/>
          <p:cNvPicPr>
            <a:picLocks noChangeAspect="1"/>
          </p:cNvPicPr>
          <p:nvPr/>
        </p:nvPicPr>
        <p:blipFill>
          <a:blip r:embed="rId3" cstate="print"/>
          <a:stretch>
            <a:fillRect/>
          </a:stretch>
        </p:blipFill>
        <p:spPr>
          <a:xfrm>
            <a:off x="228600" y="609601"/>
            <a:ext cx="3970324" cy="2971800"/>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953000" y="6492875"/>
            <a:ext cx="4191000" cy="365125"/>
          </a:xfrm>
        </p:spPr>
        <p:txBody>
          <a:bodyPr/>
          <a:lstStyle/>
          <a:p>
            <a:pPr algn="r"/>
            <a:r>
              <a:rPr lang="en-US" dirty="0" smtClean="0"/>
              <a:t>Applied Calculus ,4/E, Deborah Hughes-</a:t>
            </a:r>
            <a:r>
              <a:rPr lang="en-US" dirty="0" err="1" smtClean="0"/>
              <a:t>Hallett</a:t>
            </a:r>
            <a:r>
              <a:rPr lang="en-US" dirty="0" smtClean="0"/>
              <a:t> </a:t>
            </a:r>
          </a:p>
          <a:p>
            <a:pPr algn="r"/>
            <a:r>
              <a:rPr lang="en-US" dirty="0" smtClean="0"/>
              <a:t>Copyright 2010 by John Wiley and Sons, All Rights Reserved</a:t>
            </a:r>
            <a:endParaRPr lang="en-US" dirty="0"/>
          </a:p>
        </p:txBody>
      </p:sp>
      <p:pic>
        <p:nvPicPr>
          <p:cNvPr id="5" name="Picture 4"/>
          <p:cNvPicPr>
            <a:picLocks noChangeAspect="1" noChangeArrowheads="1"/>
          </p:cNvPicPr>
          <p:nvPr/>
        </p:nvPicPr>
        <p:blipFill>
          <a:blip r:embed="rId2" cstate="print"/>
          <a:srcRect/>
          <a:stretch>
            <a:fillRect/>
          </a:stretch>
        </p:blipFill>
        <p:spPr>
          <a:xfrm>
            <a:off x="381000" y="914400"/>
            <a:ext cx="8382000" cy="3305175"/>
          </a:xfrm>
          <a:prstGeom prst="rect">
            <a:avLst/>
          </a:prstGeom>
          <a:ln/>
        </p:spPr>
      </p:pic>
      <p:sp>
        <p:nvSpPr>
          <p:cNvPr id="6" name="TextBox 5"/>
          <p:cNvSpPr txBox="1"/>
          <p:nvPr/>
        </p:nvSpPr>
        <p:spPr>
          <a:xfrm>
            <a:off x="694721" y="4953000"/>
            <a:ext cx="7754559" cy="430887"/>
          </a:xfrm>
          <a:prstGeom prst="rect">
            <a:avLst/>
          </a:prstGeom>
          <a:noFill/>
        </p:spPr>
        <p:txBody>
          <a:bodyPr wrap="none" rtlCol="0">
            <a:spAutoFit/>
          </a:bodyPr>
          <a:lstStyle/>
          <a:p>
            <a:r>
              <a:rPr lang="en-US" sz="2200" b="1" dirty="0" smtClean="0"/>
              <a:t>Figure 4.71</a:t>
            </a:r>
            <a:r>
              <a:rPr lang="en-US" sz="2200" dirty="0" smtClean="0"/>
              <a:t>:   </a:t>
            </a:r>
            <a:r>
              <a:rPr lang="en-US" sz="2200" dirty="0" smtClean="0">
                <a:latin typeface="Times New Roman" pitchFamily="18" charset="0"/>
                <a:cs typeface="Times New Roman" pitchFamily="18" charset="0"/>
              </a:rPr>
              <a:t>A logistic model for the US population, 1791 – 1940 </a:t>
            </a:r>
            <a:endParaRPr lang="en-US" sz="22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953000" y="6492875"/>
            <a:ext cx="4191000" cy="365125"/>
          </a:xfrm>
        </p:spPr>
        <p:txBody>
          <a:bodyPr/>
          <a:lstStyle/>
          <a:p>
            <a:pPr algn="r"/>
            <a:r>
              <a:rPr lang="en-US" dirty="0" smtClean="0"/>
              <a:t>Applied Calculus ,4/E, Deborah Hughes-</a:t>
            </a:r>
            <a:r>
              <a:rPr lang="en-US" dirty="0" err="1" smtClean="0"/>
              <a:t>Hallett</a:t>
            </a:r>
            <a:r>
              <a:rPr lang="en-US" dirty="0" smtClean="0"/>
              <a:t> </a:t>
            </a:r>
          </a:p>
          <a:p>
            <a:pPr algn="r"/>
            <a:r>
              <a:rPr lang="en-US" dirty="0" smtClean="0"/>
              <a:t>Copyright 2010 by John Wiley and Sons, All Rights Reserved</a:t>
            </a:r>
            <a:endParaRPr lang="en-US" dirty="0"/>
          </a:p>
        </p:txBody>
      </p:sp>
      <p:pic>
        <p:nvPicPr>
          <p:cNvPr id="5" name="Picture 4"/>
          <p:cNvPicPr>
            <a:picLocks noChangeAspect="1" noChangeArrowheads="1"/>
          </p:cNvPicPr>
          <p:nvPr/>
        </p:nvPicPr>
        <p:blipFill>
          <a:blip r:embed="rId2" cstate="print"/>
          <a:srcRect/>
          <a:stretch>
            <a:fillRect/>
          </a:stretch>
        </p:blipFill>
        <p:spPr>
          <a:xfrm>
            <a:off x="304800" y="76200"/>
            <a:ext cx="8534400" cy="1654175"/>
          </a:xfrm>
          <a:prstGeom prst="rect">
            <a:avLst/>
          </a:prstGeom>
          <a:ln w="38100">
            <a:solidFill>
              <a:schemeClr val="accent2"/>
            </a:solidFill>
          </a:ln>
        </p:spPr>
      </p:pic>
      <p:pic>
        <p:nvPicPr>
          <p:cNvPr id="6" name="Picture 5"/>
          <p:cNvPicPr>
            <a:picLocks noChangeAspect="1" noChangeArrowheads="1"/>
          </p:cNvPicPr>
          <p:nvPr/>
        </p:nvPicPr>
        <p:blipFill>
          <a:blip r:embed="rId3" cstate="print"/>
          <a:srcRect/>
          <a:stretch>
            <a:fillRect/>
          </a:stretch>
        </p:blipFill>
        <p:spPr>
          <a:xfrm>
            <a:off x="990600" y="1803400"/>
            <a:ext cx="7162800" cy="3759200"/>
          </a:xfrm>
          <a:prstGeom prst="rect">
            <a:avLst/>
          </a:prstGeom>
          <a:noFill/>
          <a:ln/>
        </p:spPr>
      </p:pic>
      <p:sp>
        <p:nvSpPr>
          <p:cNvPr id="7" name="TextBox 6"/>
          <p:cNvSpPr txBox="1"/>
          <p:nvPr/>
        </p:nvSpPr>
        <p:spPr>
          <a:xfrm>
            <a:off x="1089316" y="5638800"/>
            <a:ext cx="6965368" cy="707886"/>
          </a:xfrm>
          <a:prstGeom prst="rect">
            <a:avLst/>
          </a:prstGeom>
          <a:noFill/>
        </p:spPr>
        <p:txBody>
          <a:bodyPr wrap="square" rtlCol="0">
            <a:spAutoFit/>
          </a:bodyPr>
          <a:lstStyle/>
          <a:p>
            <a:r>
              <a:rPr lang="en-US" sz="2000" b="1" dirty="0" smtClean="0"/>
              <a:t>Figure 4.75</a:t>
            </a:r>
            <a:r>
              <a:rPr lang="en-US" sz="2000" dirty="0" smtClean="0"/>
              <a:t>:  </a:t>
            </a:r>
            <a:r>
              <a:rPr lang="en-US" sz="2000" dirty="0" smtClean="0">
                <a:latin typeface="Times New Roman" pitchFamily="18" charset="0"/>
                <a:cs typeface="Times New Roman" pitchFamily="18" charset="0"/>
              </a:rPr>
              <a:t>Graph of    		            for various values of </a:t>
            </a:r>
            <a:r>
              <a:rPr lang="en-US" sz="2000" i="1" dirty="0" smtClean="0">
                <a:latin typeface="Times New Roman" pitchFamily="18" charset="0"/>
                <a:cs typeface="Times New Roman" pitchFamily="18" charset="0"/>
              </a:rPr>
              <a:t>L</a:t>
            </a:r>
          </a:p>
          <a:p>
            <a:endParaRPr lang="en-US" sz="2000" i="1" dirty="0"/>
          </a:p>
        </p:txBody>
      </p:sp>
      <p:sp>
        <p:nvSpPr>
          <p:cNvPr id="2867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8673" name="Picture 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581400" y="5562600"/>
            <a:ext cx="1828800" cy="54085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800" decel="100000"/>
                                        <p:tgtEl>
                                          <p:spTgt spid="5"/>
                                        </p:tgtEl>
                                      </p:cBhvr>
                                    </p:animEffect>
                                    <p:anim calcmode="lin" valueType="num">
                                      <p:cBhvr>
                                        <p:cTn id="8" dur="800" decel="100000" fill="hold"/>
                                        <p:tgtEl>
                                          <p:spTgt spid="5"/>
                                        </p:tgtEl>
                                        <p:attrNameLst>
                                          <p:attrName>style.rotation</p:attrName>
                                        </p:attrNameLst>
                                      </p:cBhvr>
                                      <p:tavLst>
                                        <p:tav tm="0">
                                          <p:val>
                                            <p:fltVal val="-90"/>
                                          </p:val>
                                        </p:tav>
                                        <p:tav tm="100000">
                                          <p:val>
                                            <p:fltVal val="0"/>
                                          </p:val>
                                        </p:tav>
                                      </p:tavLst>
                                    </p:anim>
                                    <p:anim calcmode="lin" valueType="num">
                                      <p:cBhvr>
                                        <p:cTn id="9" dur="800" decel="100000" fill="hold"/>
                                        <p:tgtEl>
                                          <p:spTgt spid="5"/>
                                        </p:tgtEl>
                                        <p:attrNameLst>
                                          <p:attrName>ppt_x</p:attrName>
                                        </p:attrNameLst>
                                      </p:cBhvr>
                                      <p:tavLst>
                                        <p:tav tm="0">
                                          <p:val>
                                            <p:strVal val="#ppt_x+0.4"/>
                                          </p:val>
                                        </p:tav>
                                        <p:tav tm="100000">
                                          <p:val>
                                            <p:strVal val="#ppt_x-0.05"/>
                                          </p:val>
                                        </p:tav>
                                      </p:tavLst>
                                    </p:anim>
                                    <p:anim calcmode="lin" valueType="num">
                                      <p:cBhvr>
                                        <p:cTn id="10" dur="800" decel="100000" fill="hold"/>
                                        <p:tgtEl>
                                          <p:spTgt spid="5"/>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ssolv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257800" y="6492875"/>
            <a:ext cx="3886200" cy="365125"/>
          </a:xfrm>
        </p:spPr>
        <p:txBody>
          <a:bodyPr/>
          <a:lstStyle/>
          <a:p>
            <a:pPr algn="r"/>
            <a:r>
              <a:rPr lang="en-US" dirty="0" smtClean="0"/>
              <a:t>Applied Calculus ,4/E, Deborah Hughes-</a:t>
            </a:r>
            <a:r>
              <a:rPr lang="en-US" dirty="0" err="1" smtClean="0"/>
              <a:t>Hallett</a:t>
            </a:r>
            <a:r>
              <a:rPr lang="en-US" dirty="0" smtClean="0"/>
              <a:t> </a:t>
            </a:r>
          </a:p>
          <a:p>
            <a:pPr algn="r"/>
            <a:r>
              <a:rPr lang="en-US" dirty="0" smtClean="0"/>
              <a:t>Copyright 2010 by John Wiley and Sons, All Rights Reserved</a:t>
            </a:r>
            <a:endParaRPr lang="en-US" dirty="0"/>
          </a:p>
        </p:txBody>
      </p:sp>
      <p:sp>
        <p:nvSpPr>
          <p:cNvPr id="7" name="Rectangle 6"/>
          <p:cNvSpPr/>
          <p:nvPr/>
        </p:nvSpPr>
        <p:spPr>
          <a:xfrm>
            <a:off x="723900" y="0"/>
            <a:ext cx="7696200" cy="369332"/>
          </a:xfrm>
          <a:prstGeom prst="rect">
            <a:avLst/>
          </a:prstGeom>
        </p:spPr>
        <p:txBody>
          <a:bodyPr wrap="square">
            <a:spAutoFit/>
          </a:bodyPr>
          <a:lstStyle/>
          <a:p>
            <a:r>
              <a:rPr lang="en-US" b="1" dirty="0" smtClean="0"/>
              <a:t>Figure 4.6</a:t>
            </a:r>
            <a:r>
              <a:rPr lang="en-US" dirty="0" smtClean="0"/>
              <a:t>:  </a:t>
            </a:r>
            <a:r>
              <a:rPr lang="en-US" dirty="0" smtClean="0">
                <a:latin typeface="Times New Roman" pitchFamily="18" charset="0"/>
                <a:cs typeface="Times New Roman" pitchFamily="18" charset="0"/>
              </a:rPr>
              <a:t>Changes in direction at a critical point, </a:t>
            </a:r>
            <a:r>
              <a:rPr lang="en-US" i="1" dirty="0" smtClean="0">
                <a:latin typeface="Times New Roman" pitchFamily="18" charset="0"/>
                <a:cs typeface="Times New Roman" pitchFamily="18" charset="0"/>
              </a:rPr>
              <a:t>p</a:t>
            </a:r>
            <a:r>
              <a:rPr lang="en-US" dirty="0" smtClean="0">
                <a:latin typeface="Times New Roman" pitchFamily="18" charset="0"/>
                <a:cs typeface="Times New Roman" pitchFamily="18" charset="0"/>
              </a:rPr>
              <a:t>: Local maxima or minima</a:t>
            </a:r>
            <a:endParaRPr lang="en-US" dirty="0">
              <a:latin typeface="Times New Roman" pitchFamily="18" charset="0"/>
              <a:cs typeface="Times New Roman" pitchFamily="18" charset="0"/>
            </a:endParaRPr>
          </a:p>
        </p:txBody>
      </p:sp>
      <p:pic>
        <p:nvPicPr>
          <p:cNvPr id="6" name="Picture 4"/>
          <p:cNvPicPr>
            <a:picLocks noChangeAspect="1" noChangeArrowheads="1"/>
          </p:cNvPicPr>
          <p:nvPr/>
        </p:nvPicPr>
        <p:blipFill>
          <a:blip r:embed="rId2" cstate="print"/>
          <a:srcRect/>
          <a:stretch>
            <a:fillRect/>
          </a:stretch>
        </p:blipFill>
        <p:spPr>
          <a:xfrm>
            <a:off x="0" y="533400"/>
            <a:ext cx="9144000" cy="2192337"/>
          </a:xfrm>
          <a:prstGeom prst="rect">
            <a:avLst/>
          </a:prstGeom>
          <a:ln/>
        </p:spPr>
      </p:pic>
      <p:pic>
        <p:nvPicPr>
          <p:cNvPr id="8" name="Picture 7"/>
          <p:cNvPicPr>
            <a:picLocks noChangeAspect="1" noChangeArrowheads="1"/>
          </p:cNvPicPr>
          <p:nvPr/>
        </p:nvPicPr>
        <p:blipFill>
          <a:blip r:embed="rId3" cstate="print"/>
          <a:srcRect/>
          <a:stretch>
            <a:fillRect/>
          </a:stretch>
        </p:blipFill>
        <p:spPr>
          <a:xfrm>
            <a:off x="342900" y="2590800"/>
            <a:ext cx="8458200" cy="1852613"/>
          </a:xfrm>
          <a:prstGeom prst="rect">
            <a:avLst/>
          </a:prstGeom>
          <a:noFill/>
          <a:ln/>
        </p:spPr>
      </p:pic>
      <p:pic>
        <p:nvPicPr>
          <p:cNvPr id="9" name="Picture 5"/>
          <p:cNvPicPr>
            <a:picLocks noChangeAspect="1" noChangeArrowheads="1"/>
          </p:cNvPicPr>
          <p:nvPr/>
        </p:nvPicPr>
        <p:blipFill>
          <a:blip r:embed="rId4" cstate="print"/>
          <a:srcRect/>
          <a:stretch>
            <a:fillRect/>
          </a:stretch>
        </p:blipFill>
        <p:spPr>
          <a:xfrm>
            <a:off x="342900" y="4491038"/>
            <a:ext cx="8458200" cy="1868487"/>
          </a:xfrm>
          <a:prstGeom prst="rect">
            <a:avLst/>
          </a:prstGeom>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800" decel="100000"/>
                                        <p:tgtEl>
                                          <p:spTgt spid="6"/>
                                        </p:tgtEl>
                                      </p:cBhvr>
                                    </p:animEffect>
                                    <p:anim calcmode="lin" valueType="num">
                                      <p:cBhvr>
                                        <p:cTn id="8" dur="800" decel="100000" fill="hold"/>
                                        <p:tgtEl>
                                          <p:spTgt spid="6"/>
                                        </p:tgtEl>
                                        <p:attrNameLst>
                                          <p:attrName>style.rotation</p:attrName>
                                        </p:attrNameLst>
                                      </p:cBhvr>
                                      <p:tavLst>
                                        <p:tav tm="0">
                                          <p:val>
                                            <p:fltVal val="-90"/>
                                          </p:val>
                                        </p:tav>
                                        <p:tav tm="100000">
                                          <p:val>
                                            <p:fltVal val="0"/>
                                          </p:val>
                                        </p:tav>
                                      </p:tavLst>
                                    </p:anim>
                                    <p:anim calcmode="lin" valueType="num">
                                      <p:cBhvr>
                                        <p:cTn id="9" dur="800" decel="100000" fill="hold"/>
                                        <p:tgtEl>
                                          <p:spTgt spid="6"/>
                                        </p:tgtEl>
                                        <p:attrNameLst>
                                          <p:attrName>ppt_x</p:attrName>
                                        </p:attrNameLst>
                                      </p:cBhvr>
                                      <p:tavLst>
                                        <p:tav tm="0">
                                          <p:val>
                                            <p:strVal val="#ppt_x+0.4"/>
                                          </p:val>
                                        </p:tav>
                                        <p:tav tm="100000">
                                          <p:val>
                                            <p:strVal val="#ppt_x-0.05"/>
                                          </p:val>
                                        </p:tav>
                                      </p:tavLst>
                                    </p:anim>
                                    <p:anim calcmode="lin" valueType="num">
                                      <p:cBhvr>
                                        <p:cTn id="10" dur="800" decel="100000" fill="hold"/>
                                        <p:tgtEl>
                                          <p:spTgt spid="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ssolv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953000" y="6492875"/>
            <a:ext cx="4191000" cy="365125"/>
          </a:xfrm>
        </p:spPr>
        <p:txBody>
          <a:bodyPr/>
          <a:lstStyle/>
          <a:p>
            <a:pPr algn="r"/>
            <a:r>
              <a:rPr lang="en-US" dirty="0" smtClean="0"/>
              <a:t>Applied Calculus ,4/E, Deborah Hughes-</a:t>
            </a:r>
            <a:r>
              <a:rPr lang="en-US" dirty="0" err="1" smtClean="0"/>
              <a:t>Hallett</a:t>
            </a:r>
            <a:r>
              <a:rPr lang="en-US" dirty="0" smtClean="0"/>
              <a:t> </a:t>
            </a:r>
          </a:p>
          <a:p>
            <a:pPr algn="r"/>
            <a:r>
              <a:rPr lang="en-US" dirty="0" smtClean="0"/>
              <a:t>Copyright 2010 by John Wiley and Sons, All Rights Reserved</a:t>
            </a:r>
            <a:endParaRPr lang="en-US" dirty="0"/>
          </a:p>
        </p:txBody>
      </p:sp>
      <p:sp>
        <p:nvSpPr>
          <p:cNvPr id="7" name="TextBox 6"/>
          <p:cNvSpPr txBox="1"/>
          <p:nvPr/>
        </p:nvSpPr>
        <p:spPr>
          <a:xfrm>
            <a:off x="1089316" y="5029200"/>
            <a:ext cx="6965368" cy="707886"/>
          </a:xfrm>
          <a:prstGeom prst="rect">
            <a:avLst/>
          </a:prstGeom>
          <a:noFill/>
        </p:spPr>
        <p:txBody>
          <a:bodyPr wrap="square" rtlCol="0">
            <a:spAutoFit/>
          </a:bodyPr>
          <a:lstStyle/>
          <a:p>
            <a:r>
              <a:rPr lang="en-US" sz="2000" b="1" dirty="0" smtClean="0"/>
              <a:t>Figure 4.75</a:t>
            </a:r>
            <a:r>
              <a:rPr lang="en-US" sz="2000" dirty="0" smtClean="0"/>
              <a:t>:  </a:t>
            </a:r>
            <a:r>
              <a:rPr lang="en-US" sz="2000" dirty="0" smtClean="0">
                <a:latin typeface="Times New Roman" pitchFamily="18" charset="0"/>
                <a:cs typeface="Times New Roman" pitchFamily="18" charset="0"/>
              </a:rPr>
              <a:t>Graph of    		            for various values of </a:t>
            </a:r>
            <a:r>
              <a:rPr lang="en-US" sz="2000" i="1" dirty="0" smtClean="0">
                <a:latin typeface="Times New Roman" pitchFamily="18" charset="0"/>
                <a:cs typeface="Times New Roman" pitchFamily="18" charset="0"/>
              </a:rPr>
              <a:t>k</a:t>
            </a:r>
          </a:p>
          <a:p>
            <a:endParaRPr lang="en-US" sz="2000" i="1" dirty="0"/>
          </a:p>
        </p:txBody>
      </p:sp>
      <p:sp>
        <p:nvSpPr>
          <p:cNvPr id="2867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8" name="Picture 4"/>
          <p:cNvPicPr>
            <a:picLocks noChangeAspect="1" noChangeArrowheads="1"/>
          </p:cNvPicPr>
          <p:nvPr/>
        </p:nvPicPr>
        <p:blipFill>
          <a:blip r:embed="rId2" cstate="print"/>
          <a:srcRect/>
          <a:stretch>
            <a:fillRect/>
          </a:stretch>
        </p:blipFill>
        <p:spPr>
          <a:xfrm>
            <a:off x="342900" y="533400"/>
            <a:ext cx="8458200" cy="3913187"/>
          </a:xfrm>
          <a:prstGeom prst="rect">
            <a:avLst/>
          </a:prstGeom>
          <a:ln/>
        </p:spPr>
      </p:pic>
      <p:sp>
        <p:nvSpPr>
          <p:cNvPr id="6349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349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3491"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581400" y="4953000"/>
            <a:ext cx="1778000" cy="533400"/>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876800" y="6492875"/>
            <a:ext cx="4267200" cy="365125"/>
          </a:xfrm>
        </p:spPr>
        <p:txBody>
          <a:bodyPr/>
          <a:lstStyle/>
          <a:p>
            <a:pPr algn="r"/>
            <a:r>
              <a:rPr lang="en-US" dirty="0" smtClean="0"/>
              <a:t>Applied Calculus ,4/E, Deborah Hughes-</a:t>
            </a:r>
            <a:r>
              <a:rPr lang="en-US" dirty="0" err="1" smtClean="0"/>
              <a:t>Hallett</a:t>
            </a:r>
            <a:r>
              <a:rPr lang="en-US" dirty="0" smtClean="0"/>
              <a:t> </a:t>
            </a:r>
          </a:p>
          <a:p>
            <a:pPr algn="r"/>
            <a:r>
              <a:rPr lang="en-US" dirty="0" smtClean="0"/>
              <a:t>Copyright 2010 by John Wiley and Sons, All Rights Reserved</a:t>
            </a:r>
            <a:endParaRPr lang="en-US" dirty="0"/>
          </a:p>
        </p:txBody>
      </p:sp>
      <p:sp>
        <p:nvSpPr>
          <p:cNvPr id="3" name="Rectangle 2"/>
          <p:cNvSpPr/>
          <p:nvPr/>
        </p:nvSpPr>
        <p:spPr>
          <a:xfrm>
            <a:off x="1447800" y="2321005"/>
            <a:ext cx="6019800" cy="2215991"/>
          </a:xfrm>
          <a:prstGeom prst="rect">
            <a:avLst/>
          </a:prstGeom>
        </p:spPr>
        <p:txBody>
          <a:bodyPr wrap="square">
            <a:spAutoFit/>
          </a:bodyPr>
          <a:lstStyle/>
          <a:p>
            <a:pPr algn="ctr"/>
            <a:r>
              <a:rPr lang="en-US" sz="3600" b="1" dirty="0" smtClean="0">
                <a:solidFill>
                  <a:schemeClr val="tx2"/>
                </a:solidFill>
              </a:rPr>
              <a:t>Section 4.8</a:t>
            </a:r>
            <a:r>
              <a:rPr lang="en-US" sz="1400" b="1" dirty="0" smtClean="0">
                <a:solidFill>
                  <a:schemeClr val="tx2"/>
                </a:solidFill>
              </a:rPr>
              <a:t/>
            </a:r>
            <a:br>
              <a:rPr lang="en-US" sz="1400" b="1" dirty="0" smtClean="0">
                <a:solidFill>
                  <a:schemeClr val="tx2"/>
                </a:solidFill>
              </a:rPr>
            </a:br>
            <a:r>
              <a:rPr lang="en-US" sz="1400" b="1" dirty="0" smtClean="0">
                <a:solidFill>
                  <a:schemeClr val="tx2"/>
                </a:solidFill>
              </a:rPr>
              <a:t/>
            </a:r>
            <a:br>
              <a:rPr lang="en-US" sz="1400" b="1" dirty="0" smtClean="0">
                <a:solidFill>
                  <a:schemeClr val="tx2"/>
                </a:solidFill>
              </a:rPr>
            </a:br>
            <a:r>
              <a:rPr lang="en-US" sz="4400" b="1" dirty="0" smtClean="0">
                <a:solidFill>
                  <a:schemeClr val="tx2"/>
                </a:solidFill>
              </a:rPr>
              <a:t>The Surge Function and Drug Concentration</a:t>
            </a:r>
            <a:endParaRPr lang="en-US" sz="4400" dirty="0">
              <a:solidFill>
                <a:schemeClr val="tx2"/>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181600" y="6492875"/>
            <a:ext cx="3962400" cy="365125"/>
          </a:xfrm>
        </p:spPr>
        <p:txBody>
          <a:bodyPr/>
          <a:lstStyle/>
          <a:p>
            <a:pPr algn="r"/>
            <a:r>
              <a:rPr lang="en-US" dirty="0" smtClean="0"/>
              <a:t>Applied Calculus ,4/E, Deborah Hughes-</a:t>
            </a:r>
            <a:r>
              <a:rPr lang="en-US" dirty="0" err="1" smtClean="0"/>
              <a:t>Hallett</a:t>
            </a:r>
            <a:r>
              <a:rPr lang="en-US" dirty="0" smtClean="0"/>
              <a:t> </a:t>
            </a:r>
          </a:p>
          <a:p>
            <a:pPr algn="r"/>
            <a:r>
              <a:rPr lang="en-US" dirty="0" smtClean="0"/>
              <a:t>Copyright 2010 by John Wiley and Sons, All Rights Reserved</a:t>
            </a:r>
            <a:endParaRPr lang="en-US" dirty="0"/>
          </a:p>
        </p:txBody>
      </p:sp>
      <p:sp>
        <p:nvSpPr>
          <p:cNvPr id="3" name="Rectangle 2"/>
          <p:cNvSpPr txBox="1">
            <a:spLocks noChangeArrowheads="1"/>
          </p:cNvSpPr>
          <p:nvPr/>
        </p:nvSpPr>
        <p:spPr>
          <a:xfrm>
            <a:off x="304800" y="258763"/>
            <a:ext cx="8229600" cy="579437"/>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schemeClr val="tx1"/>
                </a:solidFill>
                <a:effectLst/>
                <a:uLnTx/>
                <a:uFillTx/>
                <a:latin typeface="+mj-lt"/>
                <a:ea typeface="+mj-ea"/>
                <a:cs typeface="+mj-cs"/>
              </a:rPr>
              <a:t>Nicotine in the Blood</a:t>
            </a:r>
            <a:endParaRPr kumimoji="0" lang="en-US" sz="1800" b="0" i="0" u="none" strike="noStrike" kern="1200" cap="none" spc="0" normalizeH="0" baseline="0" noProof="0" dirty="0" smtClean="0">
              <a:ln>
                <a:noFill/>
              </a:ln>
              <a:solidFill>
                <a:schemeClr val="tx1"/>
              </a:solidFill>
              <a:effectLst/>
              <a:uLnTx/>
              <a:uFillTx/>
              <a:latin typeface="+mj-lt"/>
              <a:ea typeface="+mj-ea"/>
              <a:cs typeface="+mj-cs"/>
            </a:endParaRPr>
          </a:p>
        </p:txBody>
      </p:sp>
      <p:pic>
        <p:nvPicPr>
          <p:cNvPr id="13" name="Picture 4"/>
          <p:cNvPicPr>
            <a:picLocks noChangeAspect="1" noChangeArrowheads="1"/>
          </p:cNvPicPr>
          <p:nvPr/>
        </p:nvPicPr>
        <p:blipFill>
          <a:blip r:embed="rId2" cstate="print"/>
          <a:srcRect/>
          <a:stretch>
            <a:fillRect/>
          </a:stretch>
        </p:blipFill>
        <p:spPr>
          <a:xfrm>
            <a:off x="228600" y="914400"/>
            <a:ext cx="8686800" cy="1100138"/>
          </a:xfrm>
          <a:prstGeom prst="rect">
            <a:avLst/>
          </a:prstGeom>
          <a:ln/>
        </p:spPr>
      </p:pic>
      <p:pic>
        <p:nvPicPr>
          <p:cNvPr id="14" name="Picture 5"/>
          <p:cNvPicPr>
            <a:picLocks noChangeAspect="1" noChangeArrowheads="1"/>
          </p:cNvPicPr>
          <p:nvPr/>
        </p:nvPicPr>
        <p:blipFill>
          <a:blip r:embed="rId3" cstate="print"/>
          <a:srcRect/>
          <a:stretch>
            <a:fillRect/>
          </a:stretch>
        </p:blipFill>
        <p:spPr>
          <a:xfrm>
            <a:off x="838200" y="2057400"/>
            <a:ext cx="7467600" cy="3722688"/>
          </a:xfrm>
          <a:prstGeom prst="rect">
            <a:avLst/>
          </a:prstGeom>
          <a:noFill/>
          <a:ln/>
        </p:spPr>
      </p:pic>
      <p:sp>
        <p:nvSpPr>
          <p:cNvPr id="15" name="TextBox 14"/>
          <p:cNvSpPr txBox="1"/>
          <p:nvPr/>
        </p:nvSpPr>
        <p:spPr>
          <a:xfrm>
            <a:off x="381000" y="5791200"/>
            <a:ext cx="8401467" cy="400110"/>
          </a:xfrm>
          <a:prstGeom prst="rect">
            <a:avLst/>
          </a:prstGeom>
          <a:noFill/>
        </p:spPr>
        <p:txBody>
          <a:bodyPr wrap="none" rtlCol="0">
            <a:spAutoFit/>
          </a:bodyPr>
          <a:lstStyle/>
          <a:p>
            <a:r>
              <a:rPr lang="en-US" sz="2000" b="1" dirty="0" smtClean="0"/>
              <a:t>Figure 4.83</a:t>
            </a:r>
            <a:r>
              <a:rPr lang="en-US" sz="2000" dirty="0" smtClean="0"/>
              <a:t>:  </a:t>
            </a:r>
            <a:r>
              <a:rPr lang="en-US" sz="2000" dirty="0" smtClean="0">
                <a:latin typeface="Times New Roman" pitchFamily="18" charset="0"/>
                <a:cs typeface="Times New Roman" pitchFamily="18" charset="0"/>
              </a:rPr>
              <a:t>Blood nicotine concentrations during and after the use of cigarettes</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800" decel="100000"/>
                                        <p:tgtEl>
                                          <p:spTgt spid="13"/>
                                        </p:tgtEl>
                                      </p:cBhvr>
                                    </p:animEffect>
                                    <p:anim calcmode="lin" valueType="num">
                                      <p:cBhvr>
                                        <p:cTn id="8" dur="800" decel="100000" fill="hold"/>
                                        <p:tgtEl>
                                          <p:spTgt spid="13"/>
                                        </p:tgtEl>
                                        <p:attrNameLst>
                                          <p:attrName>style.rotation</p:attrName>
                                        </p:attrNameLst>
                                      </p:cBhvr>
                                      <p:tavLst>
                                        <p:tav tm="0">
                                          <p:val>
                                            <p:fltVal val="-90"/>
                                          </p:val>
                                        </p:tav>
                                        <p:tav tm="100000">
                                          <p:val>
                                            <p:fltVal val="0"/>
                                          </p:val>
                                        </p:tav>
                                      </p:tavLst>
                                    </p:anim>
                                    <p:anim calcmode="lin" valueType="num">
                                      <p:cBhvr>
                                        <p:cTn id="9" dur="800" decel="100000" fill="hold"/>
                                        <p:tgtEl>
                                          <p:spTgt spid="13"/>
                                        </p:tgtEl>
                                        <p:attrNameLst>
                                          <p:attrName>ppt_x</p:attrName>
                                        </p:attrNameLst>
                                      </p:cBhvr>
                                      <p:tavLst>
                                        <p:tav tm="0">
                                          <p:val>
                                            <p:strVal val="#ppt_x+0.4"/>
                                          </p:val>
                                        </p:tav>
                                        <p:tav tm="100000">
                                          <p:val>
                                            <p:strVal val="#ppt_x-0.05"/>
                                          </p:val>
                                        </p:tav>
                                      </p:tavLst>
                                    </p:anim>
                                    <p:anim calcmode="lin" valueType="num">
                                      <p:cBhvr>
                                        <p:cTn id="10" dur="800" decel="100000" fill="hold"/>
                                        <p:tgtEl>
                                          <p:spTgt spid="13"/>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3"/>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3"/>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dissolve">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257800" y="6492875"/>
            <a:ext cx="3886200" cy="365125"/>
          </a:xfrm>
        </p:spPr>
        <p:txBody>
          <a:bodyPr/>
          <a:lstStyle/>
          <a:p>
            <a:pPr algn="r"/>
            <a:r>
              <a:rPr lang="en-US" dirty="0" smtClean="0"/>
              <a:t>Applied Calculus ,4/E, Deborah Hughes-</a:t>
            </a:r>
            <a:r>
              <a:rPr lang="en-US" dirty="0" err="1" smtClean="0"/>
              <a:t>Hallett</a:t>
            </a:r>
            <a:r>
              <a:rPr lang="en-US" dirty="0" smtClean="0"/>
              <a:t> </a:t>
            </a:r>
          </a:p>
          <a:p>
            <a:pPr algn="r"/>
            <a:r>
              <a:rPr lang="en-US" dirty="0" smtClean="0"/>
              <a:t>Copyright 2010 by John Wiley and Sons, All Rights Reserved</a:t>
            </a:r>
            <a:endParaRPr lang="en-US" dirty="0"/>
          </a:p>
        </p:txBody>
      </p:sp>
      <p:sp>
        <p:nvSpPr>
          <p:cNvPr id="3" name="Rectangle 2"/>
          <p:cNvSpPr/>
          <p:nvPr/>
        </p:nvSpPr>
        <p:spPr>
          <a:xfrm>
            <a:off x="228600" y="533400"/>
            <a:ext cx="8686800" cy="430887"/>
          </a:xfrm>
          <a:prstGeom prst="rect">
            <a:avLst/>
          </a:prstGeom>
        </p:spPr>
        <p:txBody>
          <a:bodyPr wrap="square">
            <a:spAutoFit/>
          </a:bodyPr>
          <a:lstStyle/>
          <a:p>
            <a:pPr algn="ctr"/>
            <a:r>
              <a:rPr lang="en-US" sz="2200" b="1" dirty="0" smtClean="0">
                <a:latin typeface="Times New Roman" pitchFamily="18" charset="0"/>
                <a:ea typeface="Arial Unicode MS" pitchFamily="34" charset="-128"/>
                <a:cs typeface="Times New Roman" pitchFamily="18" charset="0"/>
              </a:rPr>
              <a:t>The Family of Functions </a:t>
            </a:r>
            <a:r>
              <a:rPr lang="en-US" sz="2200" b="1" i="1" dirty="0" smtClean="0">
                <a:latin typeface="Times New Roman" pitchFamily="18" charset="0"/>
                <a:ea typeface="Arial Unicode MS" pitchFamily="34" charset="-128"/>
                <a:cs typeface="Times New Roman" pitchFamily="18" charset="0"/>
              </a:rPr>
              <a:t>y = ate</a:t>
            </a:r>
            <a:r>
              <a:rPr lang="en-US" sz="2200" b="1" i="1" baseline="30000" dirty="0" smtClean="0">
                <a:latin typeface="Times New Roman" pitchFamily="18" charset="0"/>
                <a:ea typeface="Arial Unicode MS" pitchFamily="34" charset="-128"/>
                <a:cs typeface="Times New Roman" pitchFamily="18" charset="0"/>
              </a:rPr>
              <a:t>-</a:t>
            </a:r>
            <a:r>
              <a:rPr lang="en-US" sz="2200" b="1" i="1" baseline="30000" dirty="0" err="1" smtClean="0">
                <a:latin typeface="Times New Roman" pitchFamily="18" charset="0"/>
                <a:ea typeface="Arial Unicode MS" pitchFamily="34" charset="-128"/>
                <a:cs typeface="Times New Roman" pitchFamily="18" charset="0"/>
              </a:rPr>
              <a:t>bt</a:t>
            </a:r>
            <a:r>
              <a:rPr lang="en-US" sz="2200" b="1" dirty="0" smtClean="0">
                <a:latin typeface="Times New Roman" pitchFamily="18" charset="0"/>
                <a:ea typeface="Arial Unicode MS" pitchFamily="34" charset="-128"/>
                <a:cs typeface="Times New Roman" pitchFamily="18" charset="0"/>
              </a:rPr>
              <a:t>  &amp;  the Effect of the Parameter </a:t>
            </a:r>
            <a:r>
              <a:rPr lang="en-US" sz="2200" b="1" i="1" dirty="0" smtClean="0">
                <a:latin typeface="Times New Roman" pitchFamily="18" charset="0"/>
                <a:ea typeface="Arial Unicode MS" pitchFamily="34" charset="-128"/>
                <a:cs typeface="Times New Roman" pitchFamily="18" charset="0"/>
              </a:rPr>
              <a:t>b</a:t>
            </a:r>
            <a:endParaRPr lang="en-US" sz="2200" dirty="0">
              <a:latin typeface="Times New Roman" pitchFamily="18" charset="0"/>
              <a:ea typeface="Arial Unicode MS" pitchFamily="34" charset="-128"/>
              <a:cs typeface="Times New Roman" pitchFamily="18" charset="0"/>
            </a:endParaRPr>
          </a:p>
        </p:txBody>
      </p:sp>
      <p:pic>
        <p:nvPicPr>
          <p:cNvPr id="7" name="Picture 4"/>
          <p:cNvPicPr>
            <a:picLocks noChangeAspect="1" noChangeArrowheads="1"/>
          </p:cNvPicPr>
          <p:nvPr/>
        </p:nvPicPr>
        <p:blipFill>
          <a:blip r:embed="rId2" cstate="print"/>
          <a:srcRect/>
          <a:stretch>
            <a:fillRect/>
          </a:stretch>
        </p:blipFill>
        <p:spPr>
          <a:xfrm>
            <a:off x="845345" y="1196915"/>
            <a:ext cx="7453311" cy="3727509"/>
          </a:xfrm>
          <a:prstGeom prst="rect">
            <a:avLst/>
          </a:prstGeom>
          <a:ln/>
        </p:spPr>
      </p:pic>
      <p:sp>
        <p:nvSpPr>
          <p:cNvPr id="8" name="TextBox 7"/>
          <p:cNvSpPr txBox="1"/>
          <p:nvPr/>
        </p:nvSpPr>
        <p:spPr>
          <a:xfrm>
            <a:off x="1070208" y="5334000"/>
            <a:ext cx="7003584" cy="461665"/>
          </a:xfrm>
          <a:prstGeom prst="rect">
            <a:avLst/>
          </a:prstGeom>
          <a:noFill/>
        </p:spPr>
        <p:txBody>
          <a:bodyPr wrap="none" rtlCol="0">
            <a:spAutoFit/>
          </a:bodyPr>
          <a:lstStyle/>
          <a:p>
            <a:r>
              <a:rPr lang="en-US" sz="2400" b="1" dirty="0" smtClean="0"/>
              <a:t>Figure 4.85</a:t>
            </a:r>
            <a:r>
              <a:rPr lang="en-US" sz="2400" dirty="0" smtClean="0"/>
              <a:t>: </a:t>
            </a:r>
            <a:r>
              <a:rPr lang="en-US" sz="2400" dirty="0" smtClean="0">
                <a:latin typeface="Times New Roman" pitchFamily="18" charset="0"/>
                <a:cs typeface="Times New Roman" pitchFamily="18" charset="0"/>
              </a:rPr>
              <a:t>Graph of y = t e</a:t>
            </a:r>
            <a:r>
              <a:rPr lang="en-US" sz="2400" baseline="30000" dirty="0" smtClean="0">
                <a:latin typeface="Times New Roman" pitchFamily="18" charset="0"/>
                <a:cs typeface="Times New Roman" pitchFamily="18" charset="0"/>
              </a:rPr>
              <a:t>-</a:t>
            </a:r>
            <a:r>
              <a:rPr lang="en-US" sz="2400" baseline="30000" dirty="0" err="1" smtClean="0">
                <a:latin typeface="Times New Roman" pitchFamily="18" charset="0"/>
                <a:cs typeface="Times New Roman" pitchFamily="18" charset="0"/>
              </a:rPr>
              <a:t>bt</a:t>
            </a:r>
            <a:r>
              <a:rPr lang="en-US" sz="2400" dirty="0" smtClean="0">
                <a:latin typeface="Times New Roman" pitchFamily="18" charset="0"/>
                <a:cs typeface="Times New Roman" pitchFamily="18" charset="0"/>
              </a:rPr>
              <a:t>, with varying values of t</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419600" y="6492875"/>
            <a:ext cx="4724400" cy="365125"/>
          </a:xfrm>
        </p:spPr>
        <p:txBody>
          <a:bodyPr/>
          <a:lstStyle/>
          <a:p>
            <a:pPr algn="r"/>
            <a:r>
              <a:rPr lang="en-US" dirty="0" smtClean="0"/>
              <a:t>Applied Calculus ,4/E, Deborah Hughes-</a:t>
            </a:r>
            <a:r>
              <a:rPr lang="en-US" dirty="0" err="1" smtClean="0"/>
              <a:t>Hallett</a:t>
            </a:r>
            <a:r>
              <a:rPr lang="en-US" dirty="0" smtClean="0"/>
              <a:t> </a:t>
            </a:r>
          </a:p>
          <a:p>
            <a:pPr algn="r"/>
            <a:r>
              <a:rPr lang="en-US" dirty="0" smtClean="0"/>
              <a:t>Copyright 2010 by John Wiley and Sons, All Rights Reserved</a:t>
            </a:r>
            <a:endParaRPr lang="en-US" dirty="0"/>
          </a:p>
        </p:txBody>
      </p:sp>
      <p:sp>
        <p:nvSpPr>
          <p:cNvPr id="5" name="Rectangle 4"/>
          <p:cNvSpPr/>
          <p:nvPr/>
        </p:nvSpPr>
        <p:spPr>
          <a:xfrm>
            <a:off x="1028700" y="5791200"/>
            <a:ext cx="7086600" cy="461665"/>
          </a:xfrm>
          <a:prstGeom prst="rect">
            <a:avLst/>
          </a:prstGeom>
        </p:spPr>
        <p:txBody>
          <a:bodyPr wrap="square">
            <a:spAutoFit/>
          </a:bodyPr>
          <a:lstStyle/>
          <a:p>
            <a:pPr>
              <a:spcBef>
                <a:spcPct val="50000"/>
              </a:spcBef>
            </a:pPr>
            <a:r>
              <a:rPr lang="en-US" sz="2400" b="1" dirty="0" smtClean="0"/>
              <a:t>Figure 4.86</a:t>
            </a:r>
            <a:r>
              <a:rPr lang="en-US" sz="2400" dirty="0" smtClean="0"/>
              <a:t>: </a:t>
            </a:r>
            <a:r>
              <a:rPr lang="en-US" sz="2400" dirty="0" smtClean="0">
                <a:latin typeface="Times New Roman" pitchFamily="18" charset="0"/>
                <a:cs typeface="Times New Roman" pitchFamily="18" charset="0"/>
              </a:rPr>
              <a:t>H</a:t>
            </a:r>
            <a:r>
              <a:rPr lang="en-US" sz="2400" dirty="0" smtClean="0">
                <a:latin typeface="Times New Roman" pitchFamily="18" charset="0"/>
                <a:cs typeface="Times New Roman" pitchFamily="18" charset="0"/>
              </a:rPr>
              <a:t>ow does the </a:t>
            </a:r>
            <a:r>
              <a:rPr lang="en-US" sz="2400" dirty="0" smtClean="0">
                <a:latin typeface="Times New Roman" pitchFamily="18" charset="0"/>
                <a:cs typeface="Times New Roman" pitchFamily="18" charset="0"/>
              </a:rPr>
              <a:t>maximum </a:t>
            </a:r>
            <a:r>
              <a:rPr lang="en-US" sz="2400" dirty="0" smtClean="0">
                <a:latin typeface="Times New Roman" pitchFamily="18" charset="0"/>
                <a:cs typeface="Times New Roman" pitchFamily="18" charset="0"/>
              </a:rPr>
              <a:t>depend </a:t>
            </a:r>
            <a:r>
              <a:rPr lang="en-US" sz="2400" dirty="0" smtClean="0">
                <a:latin typeface="Times New Roman" pitchFamily="18" charset="0"/>
                <a:cs typeface="Times New Roman" pitchFamily="18" charset="0"/>
              </a:rPr>
              <a:t>on </a:t>
            </a:r>
            <a:r>
              <a:rPr lang="en-US" sz="2400" i="1" dirty="0" smtClean="0">
                <a:latin typeface="Times New Roman" pitchFamily="18" charset="0"/>
                <a:cs typeface="Times New Roman" pitchFamily="18" charset="0"/>
              </a:rPr>
              <a:t>b</a:t>
            </a:r>
            <a:r>
              <a:rPr lang="en-US" sz="2400" dirty="0" smtClean="0">
                <a:latin typeface="Times New Roman" pitchFamily="18" charset="0"/>
                <a:cs typeface="Times New Roman" pitchFamily="18" charset="0"/>
              </a:rPr>
              <a:t>?</a:t>
            </a:r>
            <a:endParaRPr lang="en-US" sz="2400" b="1" dirty="0">
              <a:latin typeface="Times New Roman" pitchFamily="18" charset="0"/>
              <a:cs typeface="Times New Roman" pitchFamily="18" charset="0"/>
            </a:endParaRPr>
          </a:p>
        </p:txBody>
      </p:sp>
      <p:pic>
        <p:nvPicPr>
          <p:cNvPr id="7" name="Picture 4"/>
          <p:cNvPicPr>
            <a:picLocks noChangeAspect="1" noChangeArrowheads="1"/>
          </p:cNvPicPr>
          <p:nvPr/>
        </p:nvPicPr>
        <p:blipFill>
          <a:blip r:embed="rId2" cstate="print"/>
          <a:srcRect/>
          <a:stretch>
            <a:fillRect/>
          </a:stretch>
        </p:blipFill>
        <p:spPr>
          <a:xfrm>
            <a:off x="843757" y="1365256"/>
            <a:ext cx="7456487" cy="4349743"/>
          </a:xfrm>
          <a:prstGeom prst="rect">
            <a:avLst/>
          </a:prstGeom>
          <a:ln/>
        </p:spPr>
      </p:pic>
      <p:sp>
        <p:nvSpPr>
          <p:cNvPr id="8" name="Rectangle 7"/>
          <p:cNvSpPr/>
          <p:nvPr/>
        </p:nvSpPr>
        <p:spPr>
          <a:xfrm>
            <a:off x="647700" y="304800"/>
            <a:ext cx="7848600" cy="8382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rPr>
              <a:t>The </a:t>
            </a:r>
            <a:r>
              <a:rPr lang="en-US" sz="2400" b="1" dirty="0" smtClean="0">
                <a:solidFill>
                  <a:schemeClr val="tx1"/>
                </a:solidFill>
              </a:rPr>
              <a:t>surge function </a:t>
            </a:r>
            <a:r>
              <a:rPr lang="en-US" sz="2400" b="1" i="1" dirty="0" smtClean="0">
                <a:solidFill>
                  <a:schemeClr val="tx1"/>
                </a:solidFill>
                <a:latin typeface="Times New Roman" pitchFamily="18" charset="0"/>
                <a:ea typeface="Arial Unicode MS" pitchFamily="34" charset="-128"/>
                <a:cs typeface="Times New Roman" pitchFamily="18" charset="0"/>
              </a:rPr>
              <a:t>y = ate</a:t>
            </a:r>
            <a:r>
              <a:rPr lang="en-US" sz="2400" b="1" i="1" baseline="30000" dirty="0" smtClean="0">
                <a:solidFill>
                  <a:schemeClr val="tx1"/>
                </a:solidFill>
                <a:latin typeface="Times New Roman" pitchFamily="18" charset="0"/>
                <a:ea typeface="Arial Unicode MS" pitchFamily="34" charset="-128"/>
                <a:cs typeface="Times New Roman" pitchFamily="18" charset="0"/>
              </a:rPr>
              <a:t>-</a:t>
            </a:r>
            <a:r>
              <a:rPr lang="en-US" sz="2400" b="1" i="1" baseline="30000" dirty="0" err="1" smtClean="0">
                <a:solidFill>
                  <a:schemeClr val="tx1"/>
                </a:solidFill>
                <a:latin typeface="Times New Roman" pitchFamily="18" charset="0"/>
                <a:ea typeface="Arial Unicode MS" pitchFamily="34" charset="-128"/>
                <a:cs typeface="Times New Roman" pitchFamily="18" charset="0"/>
              </a:rPr>
              <a:t>bt</a:t>
            </a:r>
            <a:r>
              <a:rPr lang="en-US" sz="2400" b="1" dirty="0" smtClean="0">
                <a:solidFill>
                  <a:schemeClr val="tx1"/>
                </a:solidFill>
              </a:rPr>
              <a:t>  </a:t>
            </a:r>
            <a:r>
              <a:rPr lang="en-US" sz="2400" dirty="0" smtClean="0">
                <a:solidFill>
                  <a:schemeClr val="tx1"/>
                </a:solidFill>
              </a:rPr>
              <a:t>increases rapidly and then decreases toward zero with a maximum of </a:t>
            </a:r>
            <a:r>
              <a:rPr lang="en-US" sz="2400" i="1" dirty="0" smtClean="0">
                <a:solidFill>
                  <a:schemeClr val="tx1"/>
                </a:solidFill>
              </a:rPr>
              <a:t>t</a:t>
            </a:r>
            <a:r>
              <a:rPr lang="en-US" sz="2400" dirty="0" smtClean="0">
                <a:solidFill>
                  <a:schemeClr val="tx1"/>
                </a:solidFill>
              </a:rPr>
              <a:t> = 1/</a:t>
            </a:r>
            <a:r>
              <a:rPr lang="en-US" sz="2400" i="1" dirty="0" smtClean="0">
                <a:solidFill>
                  <a:schemeClr val="tx1"/>
                </a:solidFill>
              </a:rPr>
              <a:t>b</a:t>
            </a:r>
            <a:r>
              <a:rPr lang="en-US" sz="2400" dirty="0" smtClean="0">
                <a:solidFill>
                  <a:schemeClr val="tx1"/>
                </a:solidFill>
              </a:rPr>
              <a:t>.</a:t>
            </a:r>
            <a:endParaRPr lang="en-US" sz="2400"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181600" y="6492875"/>
            <a:ext cx="3962400" cy="365125"/>
          </a:xfrm>
        </p:spPr>
        <p:txBody>
          <a:bodyPr/>
          <a:lstStyle/>
          <a:p>
            <a:pPr algn="r"/>
            <a:r>
              <a:rPr lang="en-US" dirty="0" smtClean="0"/>
              <a:t>Applied Calculus ,4/E, Deborah Hughes-</a:t>
            </a:r>
            <a:r>
              <a:rPr lang="en-US" dirty="0" err="1" smtClean="0"/>
              <a:t>Hallett</a:t>
            </a:r>
            <a:r>
              <a:rPr lang="en-US" dirty="0" smtClean="0"/>
              <a:t> </a:t>
            </a:r>
          </a:p>
          <a:p>
            <a:pPr algn="r"/>
            <a:r>
              <a:rPr lang="en-US" dirty="0" smtClean="0"/>
              <a:t>Copyright 2010 by John Wiley and Sons, All Rights Reserved</a:t>
            </a:r>
            <a:endParaRPr lang="en-US" dirty="0"/>
          </a:p>
        </p:txBody>
      </p:sp>
      <p:sp>
        <p:nvSpPr>
          <p:cNvPr id="8" name="Rectangle 7"/>
          <p:cNvSpPr/>
          <p:nvPr/>
        </p:nvSpPr>
        <p:spPr>
          <a:xfrm>
            <a:off x="285750" y="152401"/>
            <a:ext cx="8572500" cy="3554819"/>
          </a:xfrm>
          <a:prstGeom prst="rect">
            <a:avLst/>
          </a:prstGeom>
        </p:spPr>
        <p:txBody>
          <a:bodyPr wrap="square">
            <a:spAutoFit/>
          </a:bodyPr>
          <a:lstStyle/>
          <a:p>
            <a:pPr lvl="0">
              <a:lnSpc>
                <a:spcPts val="3000"/>
              </a:lnSpc>
            </a:pPr>
            <a:r>
              <a:rPr lang="en-US" sz="2800" b="1" dirty="0" smtClean="0">
                <a:solidFill>
                  <a:prstClr val="black"/>
                </a:solidFill>
              </a:rPr>
              <a:t>Problem 7</a:t>
            </a:r>
          </a:p>
          <a:p>
            <a:pPr lvl="0">
              <a:lnSpc>
                <a:spcPts val="3000"/>
              </a:lnSpc>
            </a:pPr>
            <a:endParaRPr lang="en-US" sz="2400" dirty="0" smtClean="0">
              <a:solidFill>
                <a:prstClr val="black"/>
              </a:solidFill>
              <a:latin typeface="Times New Roman" pitchFamily="18" charset="0"/>
              <a:cs typeface="Times New Roman" pitchFamily="18" charset="0"/>
            </a:endParaRPr>
          </a:p>
          <a:p>
            <a:pPr lvl="0">
              <a:lnSpc>
                <a:spcPts val="3000"/>
              </a:lnSpc>
            </a:pPr>
            <a:r>
              <a:rPr lang="en-US" sz="2400" dirty="0" smtClean="0">
                <a:solidFill>
                  <a:prstClr val="black"/>
                </a:solidFill>
                <a:latin typeface="Times New Roman" pitchFamily="18" charset="0"/>
                <a:cs typeface="Times New Roman" pitchFamily="18" charset="0"/>
              </a:rPr>
              <a:t>Graph two continuous functions </a:t>
            </a:r>
            <a:r>
              <a:rPr lang="en-US" sz="2400" i="1" dirty="0" smtClean="0">
                <a:solidFill>
                  <a:prstClr val="black"/>
                </a:solidFill>
                <a:latin typeface="Times New Roman" pitchFamily="18" charset="0"/>
                <a:cs typeface="Times New Roman" pitchFamily="18" charset="0"/>
              </a:rPr>
              <a:t>f</a:t>
            </a:r>
            <a:r>
              <a:rPr lang="en-US" sz="2400" dirty="0" smtClean="0">
                <a:solidFill>
                  <a:prstClr val="black"/>
                </a:solidFill>
                <a:latin typeface="Times New Roman" pitchFamily="18" charset="0"/>
                <a:cs typeface="Times New Roman" pitchFamily="18" charset="0"/>
              </a:rPr>
              <a:t> and </a:t>
            </a:r>
            <a:r>
              <a:rPr lang="en-US" sz="2400" i="1" dirty="0" smtClean="0">
                <a:solidFill>
                  <a:prstClr val="black"/>
                </a:solidFill>
                <a:latin typeface="Times New Roman" pitchFamily="18" charset="0"/>
                <a:cs typeface="Times New Roman" pitchFamily="18" charset="0"/>
              </a:rPr>
              <a:t>g</a:t>
            </a:r>
            <a:r>
              <a:rPr lang="en-US" sz="2400" dirty="0" smtClean="0">
                <a:solidFill>
                  <a:prstClr val="black"/>
                </a:solidFill>
                <a:latin typeface="Times New Roman" pitchFamily="18" charset="0"/>
                <a:cs typeface="Times New Roman" pitchFamily="18" charset="0"/>
              </a:rPr>
              <a:t>, each of which has exactly five critical points, the points </a:t>
            </a:r>
            <a:r>
              <a:rPr lang="en-US" sz="2400" i="1" dirty="0" smtClean="0">
                <a:solidFill>
                  <a:prstClr val="black"/>
                </a:solidFill>
                <a:latin typeface="Times New Roman" pitchFamily="18" charset="0"/>
                <a:cs typeface="Times New Roman" pitchFamily="18" charset="0"/>
              </a:rPr>
              <a:t>A-E</a:t>
            </a:r>
            <a:r>
              <a:rPr lang="en-US" sz="2400" dirty="0" smtClean="0">
                <a:solidFill>
                  <a:prstClr val="black"/>
                </a:solidFill>
                <a:latin typeface="Times New Roman" pitchFamily="18" charset="0"/>
                <a:cs typeface="Times New Roman" pitchFamily="18" charset="0"/>
              </a:rPr>
              <a:t> in Figure 4.12, and which satisfy the following conditions: </a:t>
            </a:r>
            <a:r>
              <a:rPr lang="en-US" b="1" dirty="0" smtClean="0">
                <a:solidFill>
                  <a:prstClr val="black"/>
                </a:solidFill>
              </a:rPr>
              <a:t> </a:t>
            </a:r>
          </a:p>
          <a:p>
            <a:pPr lvl="0">
              <a:lnSpc>
                <a:spcPts val="3000"/>
              </a:lnSpc>
            </a:pPr>
            <a:r>
              <a:rPr lang="en-US" b="1" dirty="0" smtClean="0">
                <a:solidFill>
                  <a:prstClr val="black"/>
                </a:solidFill>
              </a:rPr>
              <a:t>	</a:t>
            </a:r>
            <a:r>
              <a:rPr lang="en-US" sz="2400" b="1" dirty="0" smtClean="0">
                <a:solidFill>
                  <a:prstClr val="black"/>
                </a:solidFill>
                <a:latin typeface="Times New Roman" pitchFamily="18" charset="0"/>
                <a:cs typeface="Times New Roman" pitchFamily="18" charset="0"/>
              </a:rPr>
              <a:t>(a)   </a:t>
            </a:r>
            <a:r>
              <a:rPr lang="en-US" sz="2400" i="1" dirty="0" smtClean="0">
                <a:solidFill>
                  <a:prstClr val="black"/>
                </a:solidFill>
                <a:latin typeface="Times New Roman" pitchFamily="18" charset="0"/>
                <a:cs typeface="Times New Roman" pitchFamily="18" charset="0"/>
              </a:rPr>
              <a:t>f</a:t>
            </a:r>
            <a:r>
              <a:rPr lang="en-US" sz="2400" dirty="0" smtClean="0">
                <a:solidFill>
                  <a:prstClr val="black"/>
                </a:solidFill>
                <a:latin typeface="Times New Roman" pitchFamily="18" charset="0"/>
                <a:cs typeface="Times New Roman" pitchFamily="18" charset="0"/>
              </a:rPr>
              <a:t> (</a:t>
            </a:r>
            <a:r>
              <a:rPr lang="en-US" sz="2400" i="1" dirty="0" smtClean="0">
                <a:solidFill>
                  <a:prstClr val="black"/>
                </a:solidFill>
                <a:latin typeface="Times New Roman" pitchFamily="18" charset="0"/>
                <a:cs typeface="Times New Roman" pitchFamily="18" charset="0"/>
              </a:rPr>
              <a:t>x</a:t>
            </a:r>
            <a:r>
              <a:rPr lang="en-US" sz="2400" dirty="0" smtClean="0">
                <a:solidFill>
                  <a:prstClr val="black"/>
                </a:solidFill>
                <a:latin typeface="Times New Roman" pitchFamily="18" charset="0"/>
                <a:cs typeface="Times New Roman" pitchFamily="18" charset="0"/>
              </a:rPr>
              <a:t>) → ∞ as </a:t>
            </a:r>
            <a:r>
              <a:rPr lang="en-US" sz="2400" i="1" dirty="0" smtClean="0">
                <a:solidFill>
                  <a:prstClr val="black"/>
                </a:solidFill>
                <a:latin typeface="Times New Roman" pitchFamily="18" charset="0"/>
                <a:cs typeface="Times New Roman" pitchFamily="18" charset="0"/>
              </a:rPr>
              <a:t>x </a:t>
            </a:r>
            <a:r>
              <a:rPr lang="en-US" sz="2400" dirty="0" smtClean="0">
                <a:solidFill>
                  <a:prstClr val="black"/>
                </a:solidFill>
                <a:latin typeface="Times New Roman" pitchFamily="18" charset="0"/>
                <a:cs typeface="Times New Roman" pitchFamily="18" charset="0"/>
              </a:rPr>
              <a:t>→ – ∞   and </a:t>
            </a:r>
          </a:p>
          <a:p>
            <a:pPr lvl="0">
              <a:lnSpc>
                <a:spcPts val="3000"/>
              </a:lnSpc>
            </a:pPr>
            <a:r>
              <a:rPr lang="en-US" sz="2400" dirty="0" smtClean="0">
                <a:solidFill>
                  <a:prstClr val="black"/>
                </a:solidFill>
                <a:latin typeface="Times New Roman" pitchFamily="18" charset="0"/>
                <a:cs typeface="Times New Roman" pitchFamily="18" charset="0"/>
              </a:rPr>
              <a:t>	       </a:t>
            </a:r>
            <a:r>
              <a:rPr lang="en-US" sz="2400" i="1" dirty="0" smtClean="0">
                <a:solidFill>
                  <a:prstClr val="black"/>
                </a:solidFill>
                <a:latin typeface="Times New Roman" pitchFamily="18" charset="0"/>
                <a:cs typeface="Times New Roman" pitchFamily="18" charset="0"/>
              </a:rPr>
              <a:t>f</a:t>
            </a:r>
            <a:r>
              <a:rPr lang="en-US" sz="2400" dirty="0" smtClean="0">
                <a:solidFill>
                  <a:prstClr val="black"/>
                </a:solidFill>
                <a:latin typeface="Times New Roman" pitchFamily="18" charset="0"/>
                <a:cs typeface="Times New Roman" pitchFamily="18" charset="0"/>
              </a:rPr>
              <a:t> (</a:t>
            </a:r>
            <a:r>
              <a:rPr lang="en-US" sz="2400" i="1" dirty="0" smtClean="0">
                <a:solidFill>
                  <a:prstClr val="black"/>
                </a:solidFill>
                <a:latin typeface="Times New Roman" pitchFamily="18" charset="0"/>
                <a:cs typeface="Times New Roman" pitchFamily="18" charset="0"/>
              </a:rPr>
              <a:t>x</a:t>
            </a:r>
            <a:r>
              <a:rPr lang="en-US" sz="2400" dirty="0" smtClean="0">
                <a:solidFill>
                  <a:prstClr val="black"/>
                </a:solidFill>
                <a:latin typeface="Times New Roman" pitchFamily="18" charset="0"/>
                <a:cs typeface="Times New Roman" pitchFamily="18" charset="0"/>
              </a:rPr>
              <a:t>) → ∞ as </a:t>
            </a:r>
            <a:r>
              <a:rPr lang="en-US" sz="2400" i="1" dirty="0" smtClean="0">
                <a:solidFill>
                  <a:prstClr val="black"/>
                </a:solidFill>
                <a:latin typeface="Times New Roman" pitchFamily="18" charset="0"/>
                <a:cs typeface="Times New Roman" pitchFamily="18" charset="0"/>
              </a:rPr>
              <a:t>x </a:t>
            </a:r>
            <a:r>
              <a:rPr lang="en-US" sz="2400" dirty="0" smtClean="0">
                <a:solidFill>
                  <a:prstClr val="black"/>
                </a:solidFill>
                <a:latin typeface="Times New Roman" pitchFamily="18" charset="0"/>
                <a:cs typeface="Times New Roman" pitchFamily="18" charset="0"/>
              </a:rPr>
              <a:t>→ ∞ </a:t>
            </a:r>
          </a:p>
          <a:p>
            <a:pPr lvl="0">
              <a:lnSpc>
                <a:spcPts val="3000"/>
              </a:lnSpc>
            </a:pPr>
            <a:r>
              <a:rPr lang="en-US" sz="2400" b="1" dirty="0" smtClean="0">
                <a:solidFill>
                  <a:prstClr val="black"/>
                </a:solidFill>
                <a:latin typeface="Times New Roman" pitchFamily="18" charset="0"/>
                <a:cs typeface="Times New Roman" pitchFamily="18" charset="0"/>
              </a:rPr>
              <a:t>	(b)  </a:t>
            </a:r>
            <a:r>
              <a:rPr lang="en-US" sz="2400" i="1" dirty="0" smtClean="0">
                <a:solidFill>
                  <a:prstClr val="black"/>
                </a:solidFill>
                <a:latin typeface="Times New Roman" pitchFamily="18" charset="0"/>
                <a:cs typeface="Times New Roman" pitchFamily="18" charset="0"/>
              </a:rPr>
              <a:t>g</a:t>
            </a:r>
            <a:r>
              <a:rPr lang="en-US" sz="2400" dirty="0" smtClean="0">
                <a:solidFill>
                  <a:prstClr val="black"/>
                </a:solidFill>
                <a:latin typeface="Times New Roman" pitchFamily="18" charset="0"/>
                <a:cs typeface="Times New Roman" pitchFamily="18" charset="0"/>
              </a:rPr>
              <a:t> (</a:t>
            </a:r>
            <a:r>
              <a:rPr lang="en-US" sz="2400" i="1" dirty="0" smtClean="0">
                <a:solidFill>
                  <a:prstClr val="black"/>
                </a:solidFill>
                <a:latin typeface="Times New Roman" pitchFamily="18" charset="0"/>
                <a:cs typeface="Times New Roman" pitchFamily="18" charset="0"/>
              </a:rPr>
              <a:t>x</a:t>
            </a:r>
            <a:r>
              <a:rPr lang="en-US" sz="2400" dirty="0" smtClean="0">
                <a:solidFill>
                  <a:prstClr val="black"/>
                </a:solidFill>
                <a:latin typeface="Times New Roman" pitchFamily="18" charset="0"/>
                <a:cs typeface="Times New Roman" pitchFamily="18" charset="0"/>
              </a:rPr>
              <a:t>) → – ∞ as </a:t>
            </a:r>
            <a:r>
              <a:rPr lang="en-US" sz="2400" i="1" dirty="0" smtClean="0">
                <a:solidFill>
                  <a:prstClr val="black"/>
                </a:solidFill>
                <a:latin typeface="Times New Roman" pitchFamily="18" charset="0"/>
                <a:cs typeface="Times New Roman" pitchFamily="18" charset="0"/>
              </a:rPr>
              <a:t>x </a:t>
            </a:r>
            <a:r>
              <a:rPr lang="en-US" sz="2400" dirty="0" smtClean="0">
                <a:solidFill>
                  <a:prstClr val="black"/>
                </a:solidFill>
                <a:latin typeface="Times New Roman" pitchFamily="18" charset="0"/>
                <a:cs typeface="Times New Roman" pitchFamily="18" charset="0"/>
              </a:rPr>
              <a:t>→ – ∞   and </a:t>
            </a:r>
          </a:p>
          <a:p>
            <a:pPr lvl="0">
              <a:lnSpc>
                <a:spcPts val="3000"/>
              </a:lnSpc>
            </a:pPr>
            <a:r>
              <a:rPr lang="en-US" sz="2400" dirty="0" smtClean="0">
                <a:solidFill>
                  <a:prstClr val="black"/>
                </a:solidFill>
                <a:latin typeface="Times New Roman" pitchFamily="18" charset="0"/>
                <a:cs typeface="Times New Roman" pitchFamily="18" charset="0"/>
              </a:rPr>
              <a:t>	      </a:t>
            </a:r>
            <a:r>
              <a:rPr lang="en-US" sz="2400" i="1" dirty="0" smtClean="0">
                <a:solidFill>
                  <a:prstClr val="black"/>
                </a:solidFill>
                <a:latin typeface="Times New Roman" pitchFamily="18" charset="0"/>
                <a:cs typeface="Times New Roman" pitchFamily="18" charset="0"/>
              </a:rPr>
              <a:t>g</a:t>
            </a:r>
            <a:r>
              <a:rPr lang="en-US" sz="2400" dirty="0" smtClean="0">
                <a:solidFill>
                  <a:prstClr val="black"/>
                </a:solidFill>
                <a:latin typeface="Times New Roman" pitchFamily="18" charset="0"/>
                <a:cs typeface="Times New Roman" pitchFamily="18" charset="0"/>
              </a:rPr>
              <a:t> (</a:t>
            </a:r>
            <a:r>
              <a:rPr lang="en-US" sz="2400" i="1" dirty="0" smtClean="0">
                <a:solidFill>
                  <a:prstClr val="black"/>
                </a:solidFill>
                <a:latin typeface="Times New Roman" pitchFamily="18" charset="0"/>
                <a:cs typeface="Times New Roman" pitchFamily="18" charset="0"/>
              </a:rPr>
              <a:t>x</a:t>
            </a:r>
            <a:r>
              <a:rPr lang="en-US" sz="2400" dirty="0" smtClean="0">
                <a:solidFill>
                  <a:prstClr val="black"/>
                </a:solidFill>
                <a:latin typeface="Times New Roman" pitchFamily="18" charset="0"/>
                <a:cs typeface="Times New Roman" pitchFamily="18" charset="0"/>
              </a:rPr>
              <a:t>) → 0 as </a:t>
            </a:r>
            <a:r>
              <a:rPr lang="en-US" sz="2400" i="1" dirty="0" smtClean="0">
                <a:solidFill>
                  <a:prstClr val="black"/>
                </a:solidFill>
                <a:latin typeface="Times New Roman" pitchFamily="18" charset="0"/>
                <a:cs typeface="Times New Roman" pitchFamily="18" charset="0"/>
              </a:rPr>
              <a:t>x </a:t>
            </a:r>
            <a:r>
              <a:rPr lang="en-US" sz="2400" dirty="0" smtClean="0">
                <a:solidFill>
                  <a:prstClr val="black"/>
                </a:solidFill>
                <a:latin typeface="Times New Roman" pitchFamily="18" charset="0"/>
                <a:cs typeface="Times New Roman" pitchFamily="18" charset="0"/>
              </a:rPr>
              <a:t>→ ∞ </a:t>
            </a:r>
          </a:p>
        </p:txBody>
      </p:sp>
      <p:sp>
        <p:nvSpPr>
          <p:cNvPr id="9" name="TextBox 8"/>
          <p:cNvSpPr txBox="1"/>
          <p:nvPr/>
        </p:nvSpPr>
        <p:spPr>
          <a:xfrm>
            <a:off x="990600" y="5715000"/>
            <a:ext cx="1343445" cy="400110"/>
          </a:xfrm>
          <a:prstGeom prst="rect">
            <a:avLst/>
          </a:prstGeom>
          <a:noFill/>
        </p:spPr>
        <p:txBody>
          <a:bodyPr wrap="none" rtlCol="0">
            <a:spAutoFit/>
          </a:bodyPr>
          <a:lstStyle/>
          <a:p>
            <a:r>
              <a:rPr lang="en-US" sz="2000" dirty="0" smtClean="0"/>
              <a:t>Figure 4.12</a:t>
            </a:r>
            <a:endParaRPr lang="en-US" sz="2000" dirty="0"/>
          </a:p>
        </p:txBody>
      </p:sp>
      <p:pic>
        <p:nvPicPr>
          <p:cNvPr id="6" name="Picture 5" descr="HH_Applied_4e_Ch4_Figure4.12.png"/>
          <p:cNvPicPr>
            <a:picLocks noChangeAspect="1"/>
          </p:cNvPicPr>
          <p:nvPr/>
        </p:nvPicPr>
        <p:blipFill>
          <a:blip r:embed="rId2" cstate="print"/>
          <a:stretch>
            <a:fillRect/>
          </a:stretch>
        </p:blipFill>
        <p:spPr>
          <a:xfrm>
            <a:off x="3124200" y="3657600"/>
            <a:ext cx="4067743" cy="2753109"/>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419600" y="6492875"/>
            <a:ext cx="4724400" cy="365125"/>
          </a:xfrm>
        </p:spPr>
        <p:txBody>
          <a:bodyPr/>
          <a:lstStyle/>
          <a:p>
            <a:pPr algn="r"/>
            <a:r>
              <a:rPr lang="en-US" i="1" dirty="0" smtClean="0"/>
              <a:t>Applied Calculus ,4/E</a:t>
            </a:r>
            <a:r>
              <a:rPr lang="en-US" dirty="0" smtClean="0"/>
              <a:t>, Deborah Hughes-</a:t>
            </a:r>
            <a:r>
              <a:rPr lang="en-US" dirty="0" err="1" smtClean="0"/>
              <a:t>Hallett</a:t>
            </a:r>
            <a:endParaRPr lang="en-US" dirty="0" smtClean="0"/>
          </a:p>
          <a:p>
            <a:pPr algn="r"/>
            <a:r>
              <a:rPr lang="en-US" dirty="0" smtClean="0"/>
              <a:t>Copyright 2010 by John Wiley and Sons, All Rights Reserved</a:t>
            </a:r>
            <a:endParaRPr lang="en-US" dirty="0"/>
          </a:p>
        </p:txBody>
      </p:sp>
      <p:sp>
        <p:nvSpPr>
          <p:cNvPr id="4" name="Rectangle 3"/>
          <p:cNvSpPr/>
          <p:nvPr/>
        </p:nvSpPr>
        <p:spPr>
          <a:xfrm>
            <a:off x="457200" y="457200"/>
            <a:ext cx="8229600" cy="5586145"/>
          </a:xfrm>
          <a:prstGeom prst="rect">
            <a:avLst/>
          </a:prstGeom>
        </p:spPr>
        <p:txBody>
          <a:bodyPr wrap="square">
            <a:spAutoFit/>
          </a:bodyPr>
          <a:lstStyle/>
          <a:p>
            <a:pPr lvl="0">
              <a:lnSpc>
                <a:spcPct val="150000"/>
              </a:lnSpc>
            </a:pPr>
            <a:r>
              <a:rPr lang="en-US" sz="2800" b="1" dirty="0" smtClean="0">
                <a:solidFill>
                  <a:prstClr val="black"/>
                </a:solidFill>
              </a:rPr>
              <a:t>Problem 36</a:t>
            </a:r>
          </a:p>
          <a:p>
            <a:pPr lvl="0">
              <a:lnSpc>
                <a:spcPct val="150000"/>
              </a:lnSpc>
            </a:pPr>
            <a:endParaRPr lang="en-US" dirty="0" smtClean="0">
              <a:solidFill>
                <a:prstClr val="black"/>
              </a:solidFill>
              <a:latin typeface="Times New Roman" pitchFamily="18" charset="0"/>
              <a:cs typeface="Times New Roman" pitchFamily="18" charset="0"/>
            </a:endParaRPr>
          </a:p>
          <a:p>
            <a:pPr lvl="0">
              <a:lnSpc>
                <a:spcPct val="150000"/>
              </a:lnSpc>
            </a:pPr>
            <a:r>
              <a:rPr lang="en-US" sz="2400" dirty="0" smtClean="0">
                <a:solidFill>
                  <a:prstClr val="black"/>
                </a:solidFill>
                <a:latin typeface="Times New Roman" pitchFamily="18" charset="0"/>
                <a:cs typeface="Times New Roman" pitchFamily="18" charset="0"/>
              </a:rPr>
              <a:t>Assume </a:t>
            </a:r>
            <a:r>
              <a:rPr lang="en-US" sz="2400" i="1" dirty="0" smtClean="0">
                <a:solidFill>
                  <a:prstClr val="black"/>
                </a:solidFill>
                <a:latin typeface="Times New Roman" pitchFamily="18" charset="0"/>
                <a:cs typeface="Times New Roman" pitchFamily="18" charset="0"/>
              </a:rPr>
              <a:t>f</a:t>
            </a:r>
            <a:r>
              <a:rPr lang="en-US" sz="2400" dirty="0" smtClean="0">
                <a:solidFill>
                  <a:prstClr val="black"/>
                </a:solidFill>
                <a:latin typeface="Times New Roman" pitchFamily="18" charset="0"/>
                <a:cs typeface="Times New Roman" pitchFamily="18" charset="0"/>
              </a:rPr>
              <a:t>  has a derivative everywhere and just one critical point, at </a:t>
            </a:r>
            <a:r>
              <a:rPr lang="en-US" sz="2400" i="1" dirty="0" smtClean="0">
                <a:solidFill>
                  <a:prstClr val="black"/>
                </a:solidFill>
                <a:latin typeface="Times New Roman" pitchFamily="18" charset="0"/>
                <a:cs typeface="Times New Roman" pitchFamily="18" charset="0"/>
              </a:rPr>
              <a:t>x</a:t>
            </a:r>
            <a:r>
              <a:rPr lang="en-US" sz="2400" dirty="0" smtClean="0">
                <a:solidFill>
                  <a:prstClr val="black"/>
                </a:solidFill>
                <a:latin typeface="Times New Roman" pitchFamily="18" charset="0"/>
                <a:cs typeface="Times New Roman" pitchFamily="18" charset="0"/>
              </a:rPr>
              <a:t> = 3. In parts (a) – (d), you are given additional conditions. In each case, decide whether </a:t>
            </a:r>
            <a:r>
              <a:rPr lang="en-US" sz="2400" i="1" dirty="0" smtClean="0">
                <a:solidFill>
                  <a:prstClr val="black"/>
                </a:solidFill>
                <a:latin typeface="Times New Roman" pitchFamily="18" charset="0"/>
                <a:cs typeface="Times New Roman" pitchFamily="18" charset="0"/>
              </a:rPr>
              <a:t>x</a:t>
            </a:r>
            <a:r>
              <a:rPr lang="en-US" sz="2400" dirty="0" smtClean="0">
                <a:solidFill>
                  <a:prstClr val="black"/>
                </a:solidFill>
                <a:latin typeface="Times New Roman" pitchFamily="18" charset="0"/>
                <a:cs typeface="Times New Roman" pitchFamily="18" charset="0"/>
              </a:rPr>
              <a:t> = 3 is a local maximum, a local minimum, or neither. Sketch possible graphs for all four cases.</a:t>
            </a:r>
            <a:endParaRPr lang="en-US" sz="2400" b="1" dirty="0" smtClean="0">
              <a:solidFill>
                <a:prstClr val="black"/>
              </a:solidFill>
            </a:endParaRPr>
          </a:p>
          <a:p>
            <a:pPr lvl="0">
              <a:lnSpc>
                <a:spcPct val="150000"/>
              </a:lnSpc>
            </a:pPr>
            <a:r>
              <a:rPr lang="en-US" sz="2400" b="1" dirty="0" smtClean="0">
                <a:solidFill>
                  <a:prstClr val="black"/>
                </a:solidFill>
              </a:rPr>
              <a:t>	</a:t>
            </a:r>
            <a:r>
              <a:rPr lang="en-US" sz="2400" b="1" dirty="0" smtClean="0">
                <a:solidFill>
                  <a:prstClr val="black"/>
                </a:solidFill>
                <a:latin typeface="Times New Roman" pitchFamily="18" charset="0"/>
                <a:cs typeface="Times New Roman" pitchFamily="18" charset="0"/>
              </a:rPr>
              <a:t>(a)   </a:t>
            </a:r>
            <a:r>
              <a:rPr lang="en-US" sz="2400" i="1" dirty="0" smtClean="0">
                <a:solidFill>
                  <a:prstClr val="black"/>
                </a:solidFill>
                <a:latin typeface="Times New Roman" pitchFamily="18" charset="0"/>
                <a:cs typeface="Times New Roman" pitchFamily="18" charset="0"/>
              </a:rPr>
              <a:t>f</a:t>
            </a:r>
            <a:r>
              <a:rPr lang="en-US" sz="2400" dirty="0" smtClean="0">
                <a:solidFill>
                  <a:prstClr val="black"/>
                </a:solidFill>
                <a:latin typeface="Times New Roman" pitchFamily="18" charset="0"/>
                <a:cs typeface="Times New Roman" pitchFamily="18" charset="0"/>
              </a:rPr>
              <a:t> </a:t>
            </a:r>
            <a:r>
              <a:rPr lang="en-US" sz="2400" dirty="0" smtClean="0">
                <a:solidFill>
                  <a:prstClr val="black"/>
                </a:solidFill>
                <a:latin typeface="Arial Narrow" pitchFamily="34" charset="0"/>
                <a:cs typeface="Times New Roman" pitchFamily="18" charset="0"/>
              </a:rPr>
              <a:t>‘</a:t>
            </a:r>
            <a:r>
              <a:rPr lang="en-US" sz="2400" dirty="0" smtClean="0">
                <a:solidFill>
                  <a:prstClr val="black"/>
                </a:solidFill>
                <a:latin typeface="Times New Roman" pitchFamily="18" charset="0"/>
                <a:cs typeface="Times New Roman" pitchFamily="18" charset="0"/>
              </a:rPr>
              <a:t>(1) = 3 and </a:t>
            </a:r>
            <a:r>
              <a:rPr lang="en-US" sz="2400" i="1" dirty="0" smtClean="0">
                <a:solidFill>
                  <a:prstClr val="black"/>
                </a:solidFill>
                <a:latin typeface="Times New Roman" pitchFamily="18" charset="0"/>
                <a:cs typeface="Times New Roman" pitchFamily="18" charset="0"/>
              </a:rPr>
              <a:t>f</a:t>
            </a:r>
            <a:r>
              <a:rPr lang="en-US" sz="2400" dirty="0" smtClean="0">
                <a:solidFill>
                  <a:prstClr val="black"/>
                </a:solidFill>
                <a:latin typeface="Times New Roman" pitchFamily="18" charset="0"/>
                <a:cs typeface="Times New Roman" pitchFamily="18" charset="0"/>
              </a:rPr>
              <a:t> </a:t>
            </a:r>
            <a:r>
              <a:rPr lang="en-US" sz="2400" dirty="0" smtClean="0">
                <a:solidFill>
                  <a:prstClr val="black"/>
                </a:solidFill>
                <a:latin typeface="Arial Narrow" pitchFamily="34" charset="0"/>
                <a:cs typeface="Times New Roman" pitchFamily="18" charset="0"/>
              </a:rPr>
              <a:t>‘</a:t>
            </a:r>
            <a:r>
              <a:rPr lang="en-US" sz="2400" dirty="0" smtClean="0">
                <a:solidFill>
                  <a:prstClr val="black"/>
                </a:solidFill>
                <a:latin typeface="Times New Roman" pitchFamily="18" charset="0"/>
                <a:cs typeface="Times New Roman" pitchFamily="18" charset="0"/>
              </a:rPr>
              <a:t>(5) = – 1 </a:t>
            </a:r>
          </a:p>
          <a:p>
            <a:pPr lvl="0">
              <a:lnSpc>
                <a:spcPct val="150000"/>
              </a:lnSpc>
            </a:pPr>
            <a:r>
              <a:rPr lang="en-US" sz="2400" dirty="0" smtClean="0">
                <a:solidFill>
                  <a:prstClr val="black"/>
                </a:solidFill>
                <a:latin typeface="Times New Roman" pitchFamily="18" charset="0"/>
                <a:cs typeface="Times New Roman" pitchFamily="18" charset="0"/>
              </a:rPr>
              <a:t>	</a:t>
            </a:r>
            <a:r>
              <a:rPr lang="en-US" sz="2400" b="1" dirty="0" smtClean="0">
                <a:solidFill>
                  <a:prstClr val="black"/>
                </a:solidFill>
                <a:latin typeface="Times New Roman" pitchFamily="18" charset="0"/>
                <a:cs typeface="Times New Roman" pitchFamily="18" charset="0"/>
              </a:rPr>
              <a:t>(b)</a:t>
            </a:r>
            <a:r>
              <a:rPr lang="en-US" sz="2400" dirty="0" smtClean="0">
                <a:solidFill>
                  <a:prstClr val="black"/>
                </a:solidFill>
                <a:latin typeface="Times New Roman" pitchFamily="18" charset="0"/>
                <a:cs typeface="Times New Roman" pitchFamily="18" charset="0"/>
              </a:rPr>
              <a:t>   </a:t>
            </a:r>
            <a:r>
              <a:rPr lang="en-US" sz="2400" i="1" dirty="0" smtClean="0">
                <a:solidFill>
                  <a:prstClr val="black"/>
                </a:solidFill>
                <a:latin typeface="Times New Roman" pitchFamily="18" charset="0"/>
                <a:cs typeface="Times New Roman" pitchFamily="18" charset="0"/>
              </a:rPr>
              <a:t>f</a:t>
            </a:r>
            <a:r>
              <a:rPr lang="en-US" sz="2400" dirty="0" smtClean="0">
                <a:solidFill>
                  <a:prstClr val="black"/>
                </a:solidFill>
                <a:latin typeface="Times New Roman" pitchFamily="18" charset="0"/>
                <a:cs typeface="Times New Roman" pitchFamily="18" charset="0"/>
              </a:rPr>
              <a:t> (</a:t>
            </a:r>
            <a:r>
              <a:rPr lang="en-US" sz="2400" i="1" dirty="0" smtClean="0">
                <a:solidFill>
                  <a:prstClr val="black"/>
                </a:solidFill>
                <a:latin typeface="Times New Roman" pitchFamily="18" charset="0"/>
                <a:cs typeface="Times New Roman" pitchFamily="18" charset="0"/>
              </a:rPr>
              <a:t>x</a:t>
            </a:r>
            <a:r>
              <a:rPr lang="en-US" sz="2400" dirty="0" smtClean="0">
                <a:solidFill>
                  <a:prstClr val="black"/>
                </a:solidFill>
                <a:latin typeface="Times New Roman" pitchFamily="18" charset="0"/>
                <a:cs typeface="Times New Roman" pitchFamily="18" charset="0"/>
              </a:rPr>
              <a:t>) → ∞ as </a:t>
            </a:r>
            <a:r>
              <a:rPr lang="en-US" sz="2400" i="1" dirty="0" smtClean="0">
                <a:solidFill>
                  <a:prstClr val="black"/>
                </a:solidFill>
                <a:latin typeface="Times New Roman" pitchFamily="18" charset="0"/>
                <a:cs typeface="Times New Roman" pitchFamily="18" charset="0"/>
              </a:rPr>
              <a:t>x </a:t>
            </a:r>
            <a:r>
              <a:rPr lang="en-US" sz="2400" dirty="0" smtClean="0">
                <a:solidFill>
                  <a:prstClr val="black"/>
                </a:solidFill>
                <a:latin typeface="Times New Roman" pitchFamily="18" charset="0"/>
                <a:cs typeface="Times New Roman" pitchFamily="18" charset="0"/>
              </a:rPr>
              <a:t>→ ∞ and as </a:t>
            </a:r>
            <a:r>
              <a:rPr lang="en-US" sz="2400" i="1" dirty="0" smtClean="0">
                <a:solidFill>
                  <a:prstClr val="black"/>
                </a:solidFill>
                <a:latin typeface="Times New Roman" pitchFamily="18" charset="0"/>
                <a:cs typeface="Times New Roman" pitchFamily="18" charset="0"/>
              </a:rPr>
              <a:t>x </a:t>
            </a:r>
            <a:r>
              <a:rPr lang="en-US" sz="2400" dirty="0" smtClean="0">
                <a:solidFill>
                  <a:prstClr val="black"/>
                </a:solidFill>
                <a:latin typeface="Times New Roman" pitchFamily="18" charset="0"/>
                <a:cs typeface="Times New Roman" pitchFamily="18" charset="0"/>
              </a:rPr>
              <a:t>→ – ∞ </a:t>
            </a:r>
          </a:p>
          <a:p>
            <a:pPr lvl="0">
              <a:lnSpc>
                <a:spcPct val="150000"/>
              </a:lnSpc>
            </a:pPr>
            <a:r>
              <a:rPr lang="en-US" sz="2400" b="1" dirty="0" smtClean="0">
                <a:solidFill>
                  <a:prstClr val="black"/>
                </a:solidFill>
                <a:latin typeface="Times New Roman" pitchFamily="18" charset="0"/>
                <a:cs typeface="Times New Roman" pitchFamily="18" charset="0"/>
              </a:rPr>
              <a:t>	(c)   </a:t>
            </a:r>
            <a:r>
              <a:rPr lang="en-US" sz="2400" i="1" dirty="0" smtClean="0">
                <a:solidFill>
                  <a:prstClr val="black"/>
                </a:solidFill>
                <a:latin typeface="Times New Roman" pitchFamily="18" charset="0"/>
                <a:cs typeface="Times New Roman" pitchFamily="18" charset="0"/>
              </a:rPr>
              <a:t>f</a:t>
            </a:r>
            <a:r>
              <a:rPr lang="en-US" sz="2400" dirty="0" smtClean="0">
                <a:solidFill>
                  <a:prstClr val="black"/>
                </a:solidFill>
                <a:latin typeface="Times New Roman" pitchFamily="18" charset="0"/>
                <a:cs typeface="Times New Roman" pitchFamily="18" charset="0"/>
              </a:rPr>
              <a:t> (1) = 1, </a:t>
            </a:r>
            <a:r>
              <a:rPr lang="en-US" sz="2400" i="1" dirty="0" smtClean="0">
                <a:solidFill>
                  <a:prstClr val="black"/>
                </a:solidFill>
                <a:latin typeface="Times New Roman" pitchFamily="18" charset="0"/>
                <a:cs typeface="Times New Roman" pitchFamily="18" charset="0"/>
              </a:rPr>
              <a:t>f</a:t>
            </a:r>
            <a:r>
              <a:rPr lang="en-US" sz="2400" dirty="0" smtClean="0">
                <a:solidFill>
                  <a:prstClr val="black"/>
                </a:solidFill>
                <a:latin typeface="Times New Roman" pitchFamily="18" charset="0"/>
                <a:cs typeface="Times New Roman" pitchFamily="18" charset="0"/>
              </a:rPr>
              <a:t> (2) = 2, </a:t>
            </a:r>
            <a:r>
              <a:rPr lang="en-US" sz="2400" i="1" dirty="0" smtClean="0">
                <a:solidFill>
                  <a:prstClr val="black"/>
                </a:solidFill>
                <a:latin typeface="Times New Roman" pitchFamily="18" charset="0"/>
                <a:cs typeface="Times New Roman" pitchFamily="18" charset="0"/>
              </a:rPr>
              <a:t>f</a:t>
            </a:r>
            <a:r>
              <a:rPr lang="en-US" sz="2400" dirty="0" smtClean="0">
                <a:solidFill>
                  <a:prstClr val="black"/>
                </a:solidFill>
                <a:latin typeface="Times New Roman" pitchFamily="18" charset="0"/>
                <a:cs typeface="Times New Roman" pitchFamily="18" charset="0"/>
              </a:rPr>
              <a:t> (4) = 4, </a:t>
            </a:r>
            <a:r>
              <a:rPr lang="en-US" sz="2400" i="1" dirty="0" smtClean="0">
                <a:solidFill>
                  <a:prstClr val="black"/>
                </a:solidFill>
                <a:latin typeface="Times New Roman" pitchFamily="18" charset="0"/>
                <a:cs typeface="Times New Roman" pitchFamily="18" charset="0"/>
              </a:rPr>
              <a:t>f</a:t>
            </a:r>
            <a:r>
              <a:rPr lang="en-US" sz="2400" dirty="0" smtClean="0">
                <a:solidFill>
                  <a:prstClr val="black"/>
                </a:solidFill>
                <a:latin typeface="Times New Roman" pitchFamily="18" charset="0"/>
                <a:cs typeface="Times New Roman" pitchFamily="18" charset="0"/>
              </a:rPr>
              <a:t> (5) = 5</a:t>
            </a:r>
          </a:p>
          <a:p>
            <a:pPr lvl="0">
              <a:lnSpc>
                <a:spcPct val="150000"/>
              </a:lnSpc>
            </a:pPr>
            <a:r>
              <a:rPr lang="en-US" sz="2400" dirty="0" smtClean="0">
                <a:solidFill>
                  <a:prstClr val="black"/>
                </a:solidFill>
                <a:latin typeface="Times New Roman" pitchFamily="18" charset="0"/>
                <a:cs typeface="Times New Roman" pitchFamily="18" charset="0"/>
              </a:rPr>
              <a:t>	</a:t>
            </a:r>
            <a:r>
              <a:rPr lang="en-US" sz="2400" b="1" dirty="0" smtClean="0">
                <a:solidFill>
                  <a:prstClr val="black"/>
                </a:solidFill>
                <a:latin typeface="Times New Roman" pitchFamily="18" charset="0"/>
                <a:cs typeface="Times New Roman" pitchFamily="18" charset="0"/>
              </a:rPr>
              <a:t>(d)</a:t>
            </a:r>
            <a:r>
              <a:rPr lang="en-US" sz="2400" dirty="0" smtClean="0">
                <a:solidFill>
                  <a:prstClr val="black"/>
                </a:solidFill>
                <a:latin typeface="Times New Roman" pitchFamily="18" charset="0"/>
                <a:cs typeface="Times New Roman" pitchFamily="18" charset="0"/>
              </a:rPr>
              <a:t>   </a:t>
            </a:r>
            <a:r>
              <a:rPr lang="en-US" sz="2400" i="1" dirty="0" smtClean="0">
                <a:solidFill>
                  <a:prstClr val="black"/>
                </a:solidFill>
                <a:latin typeface="Times New Roman" pitchFamily="18" charset="0"/>
                <a:cs typeface="Times New Roman" pitchFamily="18" charset="0"/>
              </a:rPr>
              <a:t>f</a:t>
            </a:r>
            <a:r>
              <a:rPr lang="en-US" sz="2400" dirty="0" smtClean="0">
                <a:solidFill>
                  <a:prstClr val="black"/>
                </a:solidFill>
                <a:latin typeface="Times New Roman" pitchFamily="18" charset="0"/>
                <a:cs typeface="Times New Roman" pitchFamily="18" charset="0"/>
              </a:rPr>
              <a:t> </a:t>
            </a:r>
            <a:r>
              <a:rPr lang="en-US" sz="2400" dirty="0" smtClean="0">
                <a:solidFill>
                  <a:prstClr val="black"/>
                </a:solidFill>
                <a:latin typeface="Arial Narrow" pitchFamily="34" charset="0"/>
                <a:cs typeface="Times New Roman" pitchFamily="18" charset="0"/>
              </a:rPr>
              <a:t>‘</a:t>
            </a:r>
            <a:r>
              <a:rPr lang="en-US" sz="2400" dirty="0" smtClean="0">
                <a:solidFill>
                  <a:prstClr val="black"/>
                </a:solidFill>
                <a:latin typeface="Times New Roman" pitchFamily="18" charset="0"/>
                <a:cs typeface="Times New Roman" pitchFamily="18" charset="0"/>
              </a:rPr>
              <a:t>(2) = – 1,</a:t>
            </a:r>
            <a:r>
              <a:rPr lang="en-US" sz="2400" i="1" dirty="0" smtClean="0">
                <a:solidFill>
                  <a:prstClr val="black"/>
                </a:solidFill>
                <a:latin typeface="Times New Roman" pitchFamily="18" charset="0"/>
                <a:cs typeface="Times New Roman" pitchFamily="18" charset="0"/>
              </a:rPr>
              <a:t> f</a:t>
            </a:r>
            <a:r>
              <a:rPr lang="en-US" sz="2400" dirty="0" smtClean="0">
                <a:solidFill>
                  <a:prstClr val="black"/>
                </a:solidFill>
                <a:latin typeface="Times New Roman" pitchFamily="18" charset="0"/>
                <a:cs typeface="Times New Roman" pitchFamily="18" charset="0"/>
              </a:rPr>
              <a:t> (3) = 1, </a:t>
            </a:r>
            <a:r>
              <a:rPr lang="en-US" sz="2400" i="1" dirty="0" smtClean="0">
                <a:solidFill>
                  <a:prstClr val="black"/>
                </a:solidFill>
                <a:latin typeface="Times New Roman" pitchFamily="18" charset="0"/>
                <a:cs typeface="Times New Roman" pitchFamily="18" charset="0"/>
              </a:rPr>
              <a:t>f</a:t>
            </a:r>
            <a:r>
              <a:rPr lang="en-US" sz="2400" dirty="0" smtClean="0">
                <a:solidFill>
                  <a:prstClr val="black"/>
                </a:solidFill>
                <a:latin typeface="Times New Roman" pitchFamily="18" charset="0"/>
                <a:cs typeface="Times New Roman" pitchFamily="18" charset="0"/>
              </a:rPr>
              <a:t> (</a:t>
            </a:r>
            <a:r>
              <a:rPr lang="en-US" sz="2400" i="1" dirty="0" smtClean="0">
                <a:solidFill>
                  <a:prstClr val="black"/>
                </a:solidFill>
                <a:latin typeface="Times New Roman" pitchFamily="18" charset="0"/>
                <a:cs typeface="Times New Roman" pitchFamily="18" charset="0"/>
              </a:rPr>
              <a:t>x</a:t>
            </a:r>
            <a:r>
              <a:rPr lang="en-US" sz="2400" dirty="0" smtClean="0">
                <a:solidFill>
                  <a:prstClr val="black"/>
                </a:solidFill>
                <a:latin typeface="Times New Roman" pitchFamily="18" charset="0"/>
                <a:cs typeface="Times New Roman" pitchFamily="18" charset="0"/>
              </a:rPr>
              <a:t>) → 3 as </a:t>
            </a:r>
            <a:r>
              <a:rPr lang="en-US" sz="2400" i="1" dirty="0" smtClean="0">
                <a:solidFill>
                  <a:prstClr val="black"/>
                </a:solidFill>
                <a:latin typeface="Times New Roman" pitchFamily="18" charset="0"/>
                <a:cs typeface="Times New Roman" pitchFamily="18" charset="0"/>
              </a:rPr>
              <a:t>x </a:t>
            </a:r>
            <a:r>
              <a:rPr lang="en-US" sz="2400" dirty="0" smtClean="0">
                <a:solidFill>
                  <a:prstClr val="black"/>
                </a:solidFill>
                <a:latin typeface="Times New Roman" pitchFamily="18" charset="0"/>
                <a:cs typeface="Times New Roman" pitchFamily="18" charset="0"/>
              </a:rPr>
              <a:t>→ ∞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876800" y="6492875"/>
            <a:ext cx="4267200" cy="365125"/>
          </a:xfrm>
        </p:spPr>
        <p:txBody>
          <a:bodyPr/>
          <a:lstStyle/>
          <a:p>
            <a:pPr algn="r"/>
            <a:r>
              <a:rPr lang="en-US" dirty="0" smtClean="0"/>
              <a:t>Applied Calculus ,4/E, Deborah Hughes-</a:t>
            </a:r>
            <a:r>
              <a:rPr lang="en-US" dirty="0" err="1" smtClean="0"/>
              <a:t>Hallett</a:t>
            </a:r>
            <a:endParaRPr lang="en-US" dirty="0" smtClean="0"/>
          </a:p>
          <a:p>
            <a:pPr algn="r"/>
            <a:r>
              <a:rPr lang="en-US" dirty="0" smtClean="0"/>
              <a:t>Copyright 2010 by John Wiley and Sons, All Rights Reserved</a:t>
            </a:r>
            <a:endParaRPr lang="en-US" dirty="0"/>
          </a:p>
        </p:txBody>
      </p:sp>
      <p:sp>
        <p:nvSpPr>
          <p:cNvPr id="3" name="Rectangle 2"/>
          <p:cNvSpPr/>
          <p:nvPr/>
        </p:nvSpPr>
        <p:spPr>
          <a:xfrm>
            <a:off x="2286000" y="2659559"/>
            <a:ext cx="4572000" cy="1538883"/>
          </a:xfrm>
          <a:prstGeom prst="rect">
            <a:avLst/>
          </a:prstGeom>
        </p:spPr>
        <p:txBody>
          <a:bodyPr>
            <a:spAutoFit/>
          </a:bodyPr>
          <a:lstStyle/>
          <a:p>
            <a:pPr algn="ctr"/>
            <a:r>
              <a:rPr lang="en-US" sz="3600" b="1" dirty="0" smtClean="0">
                <a:solidFill>
                  <a:schemeClr val="tx2"/>
                </a:solidFill>
              </a:rPr>
              <a:t>Section 4.2</a:t>
            </a:r>
            <a:r>
              <a:rPr lang="en-US" sz="1400" b="1" dirty="0" smtClean="0">
                <a:solidFill>
                  <a:schemeClr val="tx2"/>
                </a:solidFill>
              </a:rPr>
              <a:t/>
            </a:r>
            <a:br>
              <a:rPr lang="en-US" sz="1400" b="1" dirty="0" smtClean="0">
                <a:solidFill>
                  <a:schemeClr val="tx2"/>
                </a:solidFill>
              </a:rPr>
            </a:br>
            <a:r>
              <a:rPr lang="en-US" sz="1400" b="1" dirty="0" smtClean="0">
                <a:solidFill>
                  <a:schemeClr val="tx2"/>
                </a:solidFill>
              </a:rPr>
              <a:t/>
            </a:r>
            <a:br>
              <a:rPr lang="en-US" sz="1400" b="1" dirty="0" smtClean="0">
                <a:solidFill>
                  <a:schemeClr val="tx2"/>
                </a:solidFill>
              </a:rPr>
            </a:br>
            <a:r>
              <a:rPr lang="en-US" sz="4400" b="1" dirty="0" smtClean="0">
                <a:solidFill>
                  <a:schemeClr val="tx2"/>
                </a:solidFill>
              </a:rPr>
              <a:t>Periodic Functions</a:t>
            </a:r>
            <a:endParaRPr lang="en-US" sz="4400" dirty="0">
              <a:solidFill>
                <a:schemeClr val="tx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257800" y="6492875"/>
            <a:ext cx="3886200" cy="365125"/>
          </a:xfrm>
        </p:spPr>
        <p:txBody>
          <a:bodyPr/>
          <a:lstStyle/>
          <a:p>
            <a:pPr algn="r"/>
            <a:r>
              <a:rPr lang="en-US" dirty="0" smtClean="0"/>
              <a:t>Applied Calculus ,4/E, Deborah Hughes-</a:t>
            </a:r>
            <a:r>
              <a:rPr lang="en-US" dirty="0" err="1" smtClean="0"/>
              <a:t>Hallett</a:t>
            </a:r>
            <a:r>
              <a:rPr lang="en-US" dirty="0" smtClean="0"/>
              <a:t> </a:t>
            </a:r>
          </a:p>
          <a:p>
            <a:pPr algn="r"/>
            <a:r>
              <a:rPr lang="en-US" dirty="0" smtClean="0"/>
              <a:t>Copyright 2010 by John Wiley and Sons, All Rights Reserved</a:t>
            </a:r>
            <a:endParaRPr lang="en-US" dirty="0"/>
          </a:p>
        </p:txBody>
      </p:sp>
      <p:pic>
        <p:nvPicPr>
          <p:cNvPr id="5" name="Picture 4"/>
          <p:cNvPicPr>
            <a:picLocks noChangeAspect="1" noChangeArrowheads="1"/>
          </p:cNvPicPr>
          <p:nvPr/>
        </p:nvPicPr>
        <p:blipFill>
          <a:blip r:embed="rId2" cstate="print"/>
          <a:srcRect/>
          <a:stretch>
            <a:fillRect/>
          </a:stretch>
        </p:blipFill>
        <p:spPr>
          <a:xfrm>
            <a:off x="304800" y="304800"/>
            <a:ext cx="8534400" cy="831850"/>
          </a:xfrm>
          <a:prstGeom prst="rect">
            <a:avLst/>
          </a:prstGeom>
          <a:ln/>
        </p:spPr>
      </p:pic>
      <p:pic>
        <p:nvPicPr>
          <p:cNvPr id="6" name="Picture 5"/>
          <p:cNvPicPr>
            <a:picLocks noChangeAspect="1" noChangeArrowheads="1"/>
          </p:cNvPicPr>
          <p:nvPr/>
        </p:nvPicPr>
        <p:blipFill>
          <a:blip r:embed="rId3" cstate="print"/>
          <a:srcRect/>
          <a:stretch>
            <a:fillRect/>
          </a:stretch>
        </p:blipFill>
        <p:spPr>
          <a:xfrm>
            <a:off x="38100" y="1676400"/>
            <a:ext cx="9067800" cy="3957638"/>
          </a:xfrm>
          <a:prstGeom prst="rect">
            <a:avLst/>
          </a:prstGeom>
          <a:noFill/>
          <a:ln/>
        </p:spPr>
      </p:pic>
      <p:sp>
        <p:nvSpPr>
          <p:cNvPr id="7" name="TextBox 6"/>
          <p:cNvSpPr txBox="1"/>
          <p:nvPr/>
        </p:nvSpPr>
        <p:spPr>
          <a:xfrm>
            <a:off x="572829" y="5867400"/>
            <a:ext cx="7998343" cy="369332"/>
          </a:xfrm>
          <a:prstGeom prst="rect">
            <a:avLst/>
          </a:prstGeom>
          <a:noFill/>
        </p:spPr>
        <p:txBody>
          <a:bodyPr wrap="none" rtlCol="0">
            <a:spAutoFit/>
          </a:bodyPr>
          <a:lstStyle/>
          <a:p>
            <a:r>
              <a:rPr lang="en-US" b="1" dirty="0" smtClean="0"/>
              <a:t>Figure 4.16</a:t>
            </a:r>
            <a:r>
              <a:rPr lang="en-US" dirty="0" smtClean="0"/>
              <a:t>:  </a:t>
            </a:r>
            <a:r>
              <a:rPr lang="en-US" dirty="0" smtClean="0">
                <a:latin typeface="Times New Roman" pitchFamily="18" charset="0"/>
                <a:cs typeface="Times New Roman" pitchFamily="18" charset="0"/>
              </a:rPr>
              <a:t>Change in concavity (from positive to negative or vice versa) at point </a:t>
            </a:r>
            <a:r>
              <a:rPr lang="en-US" i="1" dirty="0" smtClean="0">
                <a:latin typeface="Times New Roman" pitchFamily="18" charset="0"/>
                <a:cs typeface="Times New Roman" pitchFamily="18" charset="0"/>
              </a:rPr>
              <a:t>p</a:t>
            </a:r>
            <a:endParaRPr lang="en-US" b="1" i="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800" decel="100000"/>
                                        <p:tgtEl>
                                          <p:spTgt spid="5"/>
                                        </p:tgtEl>
                                      </p:cBhvr>
                                    </p:animEffect>
                                    <p:anim calcmode="lin" valueType="num">
                                      <p:cBhvr>
                                        <p:cTn id="8" dur="800" decel="100000" fill="hold"/>
                                        <p:tgtEl>
                                          <p:spTgt spid="5"/>
                                        </p:tgtEl>
                                        <p:attrNameLst>
                                          <p:attrName>style.rotation</p:attrName>
                                        </p:attrNameLst>
                                      </p:cBhvr>
                                      <p:tavLst>
                                        <p:tav tm="0">
                                          <p:val>
                                            <p:fltVal val="-90"/>
                                          </p:val>
                                        </p:tav>
                                        <p:tav tm="100000">
                                          <p:val>
                                            <p:fltVal val="0"/>
                                          </p:val>
                                        </p:tav>
                                      </p:tavLst>
                                    </p:anim>
                                    <p:anim calcmode="lin" valueType="num">
                                      <p:cBhvr>
                                        <p:cTn id="9" dur="800" decel="100000" fill="hold"/>
                                        <p:tgtEl>
                                          <p:spTgt spid="5"/>
                                        </p:tgtEl>
                                        <p:attrNameLst>
                                          <p:attrName>ppt_x</p:attrName>
                                        </p:attrNameLst>
                                      </p:cBhvr>
                                      <p:tavLst>
                                        <p:tav tm="0">
                                          <p:val>
                                            <p:strVal val="#ppt_x+0.4"/>
                                          </p:val>
                                        </p:tav>
                                        <p:tav tm="100000">
                                          <p:val>
                                            <p:strVal val="#ppt_x-0.05"/>
                                          </p:val>
                                        </p:tav>
                                      </p:tavLst>
                                    </p:anim>
                                    <p:anim calcmode="lin" valueType="num">
                                      <p:cBhvr>
                                        <p:cTn id="10" dur="800" decel="100000" fill="hold"/>
                                        <p:tgtEl>
                                          <p:spTgt spid="5"/>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ssolv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257800" y="6492875"/>
            <a:ext cx="3886200" cy="365125"/>
          </a:xfrm>
        </p:spPr>
        <p:txBody>
          <a:bodyPr/>
          <a:lstStyle/>
          <a:p>
            <a:pPr algn="r"/>
            <a:r>
              <a:rPr lang="en-US" dirty="0" smtClean="0"/>
              <a:t>Applied Calculus ,4/E, Deborah Hughes-</a:t>
            </a:r>
            <a:r>
              <a:rPr lang="en-US" dirty="0" err="1" smtClean="0"/>
              <a:t>Hallett</a:t>
            </a:r>
            <a:r>
              <a:rPr lang="en-US" dirty="0" smtClean="0"/>
              <a:t> </a:t>
            </a:r>
          </a:p>
          <a:p>
            <a:pPr algn="r"/>
            <a:r>
              <a:rPr lang="en-US" dirty="0" smtClean="0"/>
              <a:t>Copyright 2010 by John Wiley and Sons, All Rights Reserved</a:t>
            </a:r>
            <a:endParaRPr lang="en-US" dirty="0"/>
          </a:p>
        </p:txBody>
      </p:sp>
      <p:pic>
        <p:nvPicPr>
          <p:cNvPr id="5" name="Picture 7"/>
          <p:cNvPicPr>
            <a:picLocks noChangeAspect="1" noChangeArrowheads="1"/>
          </p:cNvPicPr>
          <p:nvPr/>
        </p:nvPicPr>
        <p:blipFill>
          <a:blip r:embed="rId2" cstate="print"/>
          <a:srcRect/>
          <a:stretch>
            <a:fillRect/>
          </a:stretch>
        </p:blipFill>
        <p:spPr>
          <a:xfrm>
            <a:off x="0" y="609600"/>
            <a:ext cx="4024313" cy="4525963"/>
          </a:xfrm>
          <a:prstGeom prst="rect">
            <a:avLst/>
          </a:prstGeom>
          <a:ln/>
        </p:spPr>
      </p:pic>
      <p:pic>
        <p:nvPicPr>
          <p:cNvPr id="6" name="Picture 8"/>
          <p:cNvPicPr>
            <a:picLocks noChangeAspect="1" noChangeArrowheads="1"/>
          </p:cNvPicPr>
          <p:nvPr/>
        </p:nvPicPr>
        <p:blipFill>
          <a:blip r:embed="rId3" cstate="print"/>
          <a:srcRect/>
          <a:stretch>
            <a:fillRect/>
          </a:stretch>
        </p:blipFill>
        <p:spPr>
          <a:xfrm>
            <a:off x="3733800" y="838200"/>
            <a:ext cx="5257800" cy="3935412"/>
          </a:xfrm>
          <a:prstGeom prst="rect">
            <a:avLst/>
          </a:prstGeom>
          <a:noFill/>
          <a:ln/>
        </p:spPr>
      </p:pic>
      <p:sp>
        <p:nvSpPr>
          <p:cNvPr id="7" name="TextBox 6"/>
          <p:cNvSpPr txBox="1"/>
          <p:nvPr/>
        </p:nvSpPr>
        <p:spPr>
          <a:xfrm>
            <a:off x="533400" y="5486400"/>
            <a:ext cx="1965859" cy="369332"/>
          </a:xfrm>
          <a:prstGeom prst="rect">
            <a:avLst/>
          </a:prstGeom>
          <a:noFill/>
        </p:spPr>
        <p:txBody>
          <a:bodyPr wrap="none" rtlCol="0">
            <a:spAutoFit/>
          </a:bodyPr>
          <a:lstStyle/>
          <a:p>
            <a:r>
              <a:rPr lang="en-US" dirty="0" smtClean="0"/>
              <a:t>Figure 4.22: </a:t>
            </a:r>
            <a:r>
              <a:rPr lang="en-US" dirty="0" smtClean="0">
                <a:latin typeface="Times New Roman" pitchFamily="18" charset="0"/>
                <a:cs typeface="Times New Roman" pitchFamily="18" charset="0"/>
              </a:rPr>
              <a:t>A vase</a:t>
            </a:r>
            <a:endParaRPr lang="en-US" dirty="0"/>
          </a:p>
        </p:txBody>
      </p:sp>
      <p:sp>
        <p:nvSpPr>
          <p:cNvPr id="9" name="TextBox 8"/>
          <p:cNvSpPr txBox="1"/>
          <p:nvPr/>
        </p:nvSpPr>
        <p:spPr>
          <a:xfrm>
            <a:off x="4419600" y="5181600"/>
            <a:ext cx="3857338" cy="646331"/>
          </a:xfrm>
          <a:prstGeom prst="rect">
            <a:avLst/>
          </a:prstGeom>
          <a:noFill/>
        </p:spPr>
        <p:txBody>
          <a:bodyPr wrap="none" rtlCol="0">
            <a:spAutoFit/>
          </a:bodyPr>
          <a:lstStyle/>
          <a:p>
            <a:r>
              <a:rPr lang="en-US" dirty="0" smtClean="0"/>
              <a:t>Figure 4.23: </a:t>
            </a:r>
            <a:r>
              <a:rPr lang="en-US" dirty="0" smtClean="0">
                <a:latin typeface="Times New Roman" pitchFamily="18" charset="0"/>
                <a:cs typeface="Times New Roman" pitchFamily="18" charset="0"/>
              </a:rPr>
              <a:t>Graph of depth of water in </a:t>
            </a:r>
          </a:p>
          <a:p>
            <a:r>
              <a:rPr lang="en-US" dirty="0" smtClean="0">
                <a:latin typeface="Times New Roman" pitchFamily="18" charset="0"/>
                <a:cs typeface="Times New Roman" pitchFamily="18" charset="0"/>
              </a:rPr>
              <a:t>	     the vase, </a:t>
            </a:r>
            <a:r>
              <a:rPr lang="en-US" i="1" dirty="0" smtClean="0">
                <a:latin typeface="Times New Roman" pitchFamily="18" charset="0"/>
                <a:cs typeface="Times New Roman" pitchFamily="18" charset="0"/>
              </a:rPr>
              <a:t>y</a:t>
            </a:r>
            <a:r>
              <a:rPr lang="en-US" dirty="0" smtClean="0">
                <a:latin typeface="Times New Roman" pitchFamily="18" charset="0"/>
                <a:cs typeface="Times New Roman" pitchFamily="18" charset="0"/>
              </a:rPr>
              <a:t>, against time, </a:t>
            </a:r>
            <a:r>
              <a:rPr lang="en-US" i="1" dirty="0" smtClean="0">
                <a:latin typeface="Times New Roman" pitchFamily="18" charset="0"/>
                <a:cs typeface="Times New Roman" pitchFamily="18" charset="0"/>
              </a:rPr>
              <a:t>t</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0"/>
            <a:ext cx="8229600" cy="3200400"/>
          </a:xfrm>
        </p:spPr>
        <p:txBody>
          <a:bodyPr>
            <a:normAutofit/>
          </a:bodyPr>
          <a:lstStyle/>
          <a:p>
            <a:r>
              <a:rPr lang="en-US" sz="3600" b="1" dirty="0" smtClean="0">
                <a:solidFill>
                  <a:schemeClr val="tx2"/>
                </a:solidFill>
              </a:rPr>
              <a:t>Section 4.3</a:t>
            </a:r>
            <a:br>
              <a:rPr lang="en-US" sz="3600" b="1" dirty="0" smtClean="0">
                <a:solidFill>
                  <a:schemeClr val="tx2"/>
                </a:solidFill>
              </a:rPr>
            </a:br>
            <a:r>
              <a:rPr lang="en-US" sz="3600" b="1" dirty="0" smtClean="0">
                <a:solidFill>
                  <a:schemeClr val="tx2"/>
                </a:solidFill>
              </a:rPr>
              <a:t/>
            </a:r>
            <a:br>
              <a:rPr lang="en-US" sz="3600" b="1" dirty="0" smtClean="0">
                <a:solidFill>
                  <a:schemeClr val="tx2"/>
                </a:solidFill>
              </a:rPr>
            </a:br>
            <a:r>
              <a:rPr lang="en-US" b="1" dirty="0" smtClean="0">
                <a:solidFill>
                  <a:schemeClr val="tx2"/>
                </a:solidFill>
              </a:rPr>
              <a:t>Global Maxima and Minima</a:t>
            </a:r>
            <a:r>
              <a:rPr lang="en-US" dirty="0" smtClean="0">
                <a:solidFill>
                  <a:schemeClr val="tx2"/>
                </a:solidFill>
              </a:rPr>
              <a:t/>
            </a:r>
            <a:br>
              <a:rPr lang="en-US" dirty="0" smtClean="0">
                <a:solidFill>
                  <a:schemeClr val="tx2"/>
                </a:solidFill>
              </a:rPr>
            </a:br>
            <a:endParaRPr lang="en-US" dirty="0"/>
          </a:p>
        </p:txBody>
      </p:sp>
      <p:sp>
        <p:nvSpPr>
          <p:cNvPr id="3" name="Footer Placeholder 2"/>
          <p:cNvSpPr>
            <a:spLocks noGrp="1"/>
          </p:cNvSpPr>
          <p:nvPr>
            <p:ph type="ftr" sz="quarter" idx="11"/>
          </p:nvPr>
        </p:nvSpPr>
        <p:spPr>
          <a:xfrm>
            <a:off x="5257800" y="6492875"/>
            <a:ext cx="3886200" cy="365125"/>
          </a:xfrm>
        </p:spPr>
        <p:txBody>
          <a:bodyPr/>
          <a:lstStyle/>
          <a:p>
            <a:pPr algn="r"/>
            <a:r>
              <a:rPr lang="en-US" dirty="0" smtClean="0"/>
              <a:t>Applied Calculus ,4/E, Deborah Hughes-</a:t>
            </a:r>
            <a:r>
              <a:rPr lang="en-US" dirty="0" err="1" smtClean="0"/>
              <a:t>Hallett</a:t>
            </a:r>
            <a:r>
              <a:rPr lang="en-US" dirty="0" smtClean="0"/>
              <a:t> </a:t>
            </a:r>
          </a:p>
          <a:p>
            <a:pPr algn="r"/>
            <a:r>
              <a:rPr lang="en-US" dirty="0" smtClean="0"/>
              <a:t>Copyright 2010 by John Wiley and Sons, All Rights Reserved</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1306</Words>
  <Application>Microsoft Office PowerPoint</Application>
  <PresentationFormat>On-screen Show (4:3)</PresentationFormat>
  <Paragraphs>202</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Section 4.1  Local Maxima and Minima</vt:lpstr>
      <vt:lpstr>Slide 2</vt:lpstr>
      <vt:lpstr>Slide 3</vt:lpstr>
      <vt:lpstr>Slide 4</vt:lpstr>
      <vt:lpstr>Slide 5</vt:lpstr>
      <vt:lpstr>Slide 6</vt:lpstr>
      <vt:lpstr>Slide 7</vt:lpstr>
      <vt:lpstr>Slide 8</vt:lpstr>
      <vt:lpstr>Section 4.3  Global Maxima and Minima </vt:lpstr>
      <vt:lpstr>Slide 10</vt:lpstr>
      <vt:lpstr>Slide 11</vt:lpstr>
      <vt:lpstr>Section 4.4  Profit, Cost, and Revenue</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1.1  What Is a Function? </dc:title>
  <dc:creator>mvanisko</dc:creator>
  <cp:lastModifiedBy>WileyService</cp:lastModifiedBy>
  <cp:revision>110</cp:revision>
  <dcterms:created xsi:type="dcterms:W3CDTF">2010-02-09T16:42:58Z</dcterms:created>
  <dcterms:modified xsi:type="dcterms:W3CDTF">2012-01-06T16:11:59Z</dcterms:modified>
</cp:coreProperties>
</file>