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83" r:id="rId9"/>
    <p:sldId id="263" r:id="rId10"/>
    <p:sldId id="264" r:id="rId11"/>
    <p:sldId id="266" r:id="rId12"/>
    <p:sldId id="267" r:id="rId13"/>
    <p:sldId id="268" r:id="rId14"/>
    <p:sldId id="269" r:id="rId15"/>
    <p:sldId id="270" r:id="rId16"/>
    <p:sldId id="272" r:id="rId17"/>
    <p:sldId id="274" r:id="rId18"/>
    <p:sldId id="275" r:id="rId19"/>
    <p:sldId id="284" r:id="rId20"/>
    <p:sldId id="278" r:id="rId21"/>
    <p:sldId id="279"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40ECF-75D7-484C-9F5A-C9E85A9FBC03}" type="datetimeFigureOut">
              <a:rPr lang="en-US" smtClean="0"/>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07970-50C5-40B9-BB9B-329C7A65FB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0AAA93-D84D-4C7E-8E53-1F1E16F77549}"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01243-FA37-4FD9-B92B-25B8D8E42A89}"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804-00C3-4181-9022-177636336387}"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7E5342-4D12-483C-A4B6-4F68B8FB33A2}"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9D3B3-A4D5-442A-9A11-0E521B6D01BF}"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EA8277-947A-4665-94F0-20558673F41F}"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7D786-ECB5-458B-AEA5-BA1F437AD077}" type="datetime1">
              <a:rPr lang="en-US" smtClean="0"/>
              <a:pPr/>
              <a:t>1/6/2012</a:t>
            </a:fld>
            <a:endParaRPr lang="en-US"/>
          </a:p>
        </p:txBody>
      </p:sp>
      <p:sp>
        <p:nvSpPr>
          <p:cNvPr id="8" name="Footer Placeholder 7"/>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9" name="Slide Number Placeholder 8"/>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0EFA9-1114-4401-BCE1-08F4A08B9332}" type="datetime1">
              <a:rPr lang="en-US" smtClean="0"/>
              <a:pPr/>
              <a:t>1/6/2012</a:t>
            </a:fld>
            <a:endParaRPr lang="en-US"/>
          </a:p>
        </p:txBody>
      </p:sp>
      <p:sp>
        <p:nvSpPr>
          <p:cNvPr id="4" name="Footer Placeholder 3"/>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5" name="Slide Number Placeholder 4"/>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615A14-5FF4-4616-86CB-04EDD91027E8}" type="datetime1">
              <a:rPr lang="en-US" smtClean="0"/>
              <a:pPr/>
              <a:t>1/6/2012</a:t>
            </a:fld>
            <a:endParaRPr lang="en-US"/>
          </a:p>
        </p:txBody>
      </p:sp>
      <p:sp>
        <p:nvSpPr>
          <p:cNvPr id="3" name="Footer Placeholder 2"/>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4" name="Slide Number Placeholder 3"/>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A4CB4-E0D6-459F-A6BC-32FD536AAABE}"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47B0E-FEB2-4C8A-9597-BA9846208492}"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3D1BE-9FD2-4571-B033-52A5FE06578A}" type="datetime1">
              <a:rPr lang="en-US" smtClean="0"/>
              <a:pPr/>
              <a:t>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8346F-638D-466A-9B9B-AC19E85DD6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9300"/>
            <a:ext cx="8229600" cy="2819400"/>
          </a:xfrm>
        </p:spPr>
        <p:txBody>
          <a:bodyPr>
            <a:normAutofit fontScale="90000"/>
          </a:bodyPr>
          <a:lstStyle/>
          <a:p>
            <a:r>
              <a:rPr lang="en-US" sz="4000" b="1" dirty="0" smtClean="0">
                <a:solidFill>
                  <a:schemeClr val="tx2"/>
                </a:solidFill>
              </a:rPr>
              <a:t>Section 5.1</a:t>
            </a:r>
            <a:r>
              <a:rPr lang="en-US" sz="3600" b="1" dirty="0" smtClean="0">
                <a:solidFill>
                  <a:schemeClr val="tx2"/>
                </a:solidFill>
              </a:rPr>
              <a:t/>
            </a:r>
            <a:br>
              <a:rPr lang="en-US" sz="3600" b="1" dirty="0" smtClean="0">
                <a:solidFill>
                  <a:schemeClr val="tx2"/>
                </a:solidFill>
              </a:rPr>
            </a:br>
            <a:r>
              <a:rPr lang="en-US" sz="3600" b="1" dirty="0" smtClean="0">
                <a:solidFill>
                  <a:schemeClr val="tx2"/>
                </a:solidFill>
              </a:rPr>
              <a:t/>
            </a:r>
            <a:br>
              <a:rPr lang="en-US" sz="3600" b="1" dirty="0" smtClean="0">
                <a:solidFill>
                  <a:schemeClr val="tx2"/>
                </a:solidFill>
              </a:rPr>
            </a:br>
            <a:r>
              <a:rPr lang="en-US" sz="4900" b="1" dirty="0" smtClean="0">
                <a:solidFill>
                  <a:schemeClr val="tx2"/>
                </a:solidFill>
              </a:rPr>
              <a:t>Distance and </a:t>
            </a:r>
            <a:br>
              <a:rPr lang="en-US" sz="4900" b="1" dirty="0" smtClean="0">
                <a:solidFill>
                  <a:schemeClr val="tx2"/>
                </a:solidFill>
              </a:rPr>
            </a:br>
            <a:r>
              <a:rPr lang="en-US" sz="4900" b="1" dirty="0" smtClean="0">
                <a:solidFill>
                  <a:schemeClr val="tx2"/>
                </a:solidFill>
              </a:rPr>
              <a:t>Accumulated Change</a:t>
            </a:r>
            <a:r>
              <a:rPr lang="en-US" sz="4900" dirty="0" smtClean="0">
                <a:solidFill>
                  <a:schemeClr val="tx2"/>
                </a:solidFill>
              </a:rPr>
              <a:t/>
            </a:r>
            <a:br>
              <a:rPr lang="en-US" sz="4900" dirty="0" smtClean="0">
                <a:solidFill>
                  <a:schemeClr val="tx2"/>
                </a:solidFill>
              </a:rPr>
            </a:br>
            <a:endParaRPr lang="en-US" sz="4900" dirty="0"/>
          </a:p>
        </p:txBody>
      </p:sp>
      <p:sp>
        <p:nvSpPr>
          <p:cNvPr id="4" name="Footer Placeholder 3"/>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029200" y="6492875"/>
            <a:ext cx="4114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2190750" y="304800"/>
            <a:ext cx="4762500" cy="523220"/>
          </a:xfrm>
          <a:prstGeom prst="rect">
            <a:avLst/>
          </a:prstGeom>
        </p:spPr>
        <p:txBody>
          <a:bodyPr wrap="square">
            <a:spAutoFit/>
          </a:bodyPr>
          <a:lstStyle/>
          <a:p>
            <a:r>
              <a:rPr lang="en-US" sz="2800" b="1" dirty="0" smtClean="0">
                <a:latin typeface="Times New Roman" pitchFamily="18" charset="0"/>
                <a:cs typeface="Times New Roman" pitchFamily="18" charset="0"/>
              </a:rPr>
              <a:t>Left- and Right-Hand Sums </a:t>
            </a:r>
            <a:endParaRPr lang="en-US" sz="2800" b="1" dirty="0">
              <a:latin typeface="Times New Roman" pitchFamily="18" charset="0"/>
              <a:cs typeface="Times New Roman" pitchFamily="18" charset="0"/>
            </a:endParaRPr>
          </a:p>
        </p:txBody>
      </p:sp>
      <p:pic>
        <p:nvPicPr>
          <p:cNvPr id="7" name="Picture 4"/>
          <p:cNvPicPr>
            <a:picLocks noChangeAspect="1" noChangeArrowheads="1"/>
          </p:cNvPicPr>
          <p:nvPr/>
        </p:nvPicPr>
        <p:blipFill>
          <a:blip r:embed="rId2" cstate="print"/>
          <a:srcRect/>
          <a:stretch>
            <a:fillRect/>
          </a:stretch>
        </p:blipFill>
        <p:spPr>
          <a:xfrm>
            <a:off x="152400" y="1143000"/>
            <a:ext cx="8839200" cy="3359150"/>
          </a:xfrm>
          <a:prstGeom prst="rect">
            <a:avLst/>
          </a:prstGeom>
          <a:ln/>
        </p:spPr>
      </p:pic>
      <p:sp>
        <p:nvSpPr>
          <p:cNvPr id="8" name="TextBox 7"/>
          <p:cNvSpPr txBox="1"/>
          <p:nvPr/>
        </p:nvSpPr>
        <p:spPr>
          <a:xfrm>
            <a:off x="457200" y="4876800"/>
            <a:ext cx="3686394" cy="830997"/>
          </a:xfrm>
          <a:prstGeom prst="rect">
            <a:avLst/>
          </a:prstGeom>
          <a:noFill/>
        </p:spPr>
        <p:txBody>
          <a:bodyPr wrap="none" rtlCol="0">
            <a:spAutoFit/>
          </a:bodyPr>
          <a:lstStyle/>
          <a:p>
            <a:r>
              <a:rPr lang="en-US" sz="2400" b="1" dirty="0" smtClean="0"/>
              <a:t>Figure 5.14</a:t>
            </a:r>
            <a:r>
              <a:rPr lang="en-US" sz="2400" dirty="0" smtClean="0"/>
              <a:t>: </a:t>
            </a:r>
            <a:r>
              <a:rPr lang="en-US" sz="2400" dirty="0" smtClean="0">
                <a:latin typeface="Times New Roman" pitchFamily="18" charset="0"/>
                <a:cs typeface="Times New Roman" pitchFamily="18" charset="0"/>
              </a:rPr>
              <a:t>Left-hand sum: </a:t>
            </a:r>
          </a:p>
          <a:p>
            <a:r>
              <a:rPr lang="en-US" sz="2400" dirty="0" smtClean="0">
                <a:latin typeface="Times New Roman" pitchFamily="18" charset="0"/>
                <a:cs typeface="Times New Roman" pitchFamily="18" charset="0"/>
              </a:rPr>
              <a:t>Area of rectangles</a:t>
            </a:r>
            <a:endParaRPr lang="en-US" sz="2400" dirty="0">
              <a:latin typeface="Times New Roman" pitchFamily="18" charset="0"/>
              <a:cs typeface="Times New Roman" pitchFamily="18" charset="0"/>
            </a:endParaRPr>
          </a:p>
        </p:txBody>
      </p:sp>
      <p:sp>
        <p:nvSpPr>
          <p:cNvPr id="9" name="TextBox 8"/>
          <p:cNvSpPr txBox="1"/>
          <p:nvPr/>
        </p:nvSpPr>
        <p:spPr>
          <a:xfrm>
            <a:off x="5029200" y="4876800"/>
            <a:ext cx="3876126" cy="830997"/>
          </a:xfrm>
          <a:prstGeom prst="rect">
            <a:avLst/>
          </a:prstGeom>
          <a:noFill/>
        </p:spPr>
        <p:txBody>
          <a:bodyPr wrap="none" rtlCol="0">
            <a:spAutoFit/>
          </a:bodyPr>
          <a:lstStyle/>
          <a:p>
            <a:r>
              <a:rPr lang="en-US" sz="2400" b="1" dirty="0" smtClean="0"/>
              <a:t>Figure </a:t>
            </a:r>
            <a:r>
              <a:rPr lang="en-US" sz="2400" b="1" dirty="0" smtClean="0"/>
              <a:t>5.15</a:t>
            </a:r>
            <a:r>
              <a:rPr lang="en-US" sz="2400" dirty="0" smtClean="0"/>
              <a:t>: </a:t>
            </a:r>
            <a:r>
              <a:rPr lang="en-US" sz="2400" dirty="0" smtClean="0">
                <a:latin typeface="Times New Roman" pitchFamily="18" charset="0"/>
                <a:cs typeface="Times New Roman" pitchFamily="18" charset="0"/>
              </a:rPr>
              <a:t>Right</a:t>
            </a:r>
            <a:r>
              <a:rPr lang="en-US" sz="2400" dirty="0" smtClean="0">
                <a:latin typeface="Times New Roman" pitchFamily="18" charset="0"/>
                <a:cs typeface="Times New Roman" pitchFamily="18" charset="0"/>
              </a:rPr>
              <a:t>-hand </a:t>
            </a:r>
            <a:r>
              <a:rPr lang="en-US" sz="2400" dirty="0" smtClean="0">
                <a:latin typeface="Times New Roman" pitchFamily="18" charset="0"/>
                <a:cs typeface="Times New Roman" pitchFamily="18" charset="0"/>
              </a:rPr>
              <a:t>sum: </a:t>
            </a:r>
          </a:p>
          <a:p>
            <a:r>
              <a:rPr lang="en-US" sz="2400" dirty="0" smtClean="0">
                <a:latin typeface="Times New Roman" pitchFamily="18" charset="0"/>
                <a:cs typeface="Times New Roman" pitchFamily="18" charset="0"/>
              </a:rPr>
              <a:t>Area of rectangles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4" name="Picture 4"/>
          <p:cNvPicPr>
            <a:picLocks noChangeAspect="1" noChangeArrowheads="1"/>
          </p:cNvPicPr>
          <p:nvPr/>
        </p:nvPicPr>
        <p:blipFill>
          <a:blip r:embed="rId2" cstate="print"/>
          <a:srcRect/>
          <a:stretch>
            <a:fillRect/>
          </a:stretch>
        </p:blipFill>
        <p:spPr>
          <a:xfrm>
            <a:off x="266700" y="978694"/>
            <a:ext cx="8610600" cy="4900613"/>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510381" y="304800"/>
            <a:ext cx="8123238" cy="3508653"/>
          </a:xfrm>
          <a:prstGeom prst="rect">
            <a:avLst/>
          </a:prstGeom>
        </p:spPr>
        <p:txBody>
          <a:bodyPr wrap="square">
            <a:spAutoFit/>
          </a:bodyPr>
          <a:lstStyle/>
          <a:p>
            <a:r>
              <a:rPr lang="en-US" sz="2400" b="1" dirty="0" smtClean="0"/>
              <a:t>Problem 7</a:t>
            </a:r>
          </a:p>
          <a:p>
            <a:endParaRPr lang="en-US" b="1" dirty="0"/>
          </a:p>
          <a:p>
            <a:pPr>
              <a:lnSpc>
                <a:spcPct val="150000"/>
              </a:lnSpc>
            </a:pPr>
            <a:r>
              <a:rPr lang="en-US" dirty="0" smtClean="0">
                <a:latin typeface="Times New Roman" pitchFamily="18" charset="0"/>
                <a:cs typeface="Times New Roman" pitchFamily="18" charset="0"/>
              </a:rPr>
              <a:t>Using figure 5.21, draw rectangles representing each of the following Riemann sums for the function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 on the interval 0 ≤ </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8. Calculate the value of each sum.</a:t>
            </a:r>
          </a:p>
          <a:p>
            <a:endParaRPr lang="en-US" i="1"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(a)  Left-hand sum with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4</a:t>
            </a:r>
          </a:p>
          <a:p>
            <a:pPr>
              <a:lnSpc>
                <a:spcPct val="150000"/>
              </a:lnSpc>
            </a:pPr>
            <a:r>
              <a:rPr lang="en-US" dirty="0" smtClean="0">
                <a:latin typeface="Times New Roman" pitchFamily="18" charset="0"/>
                <a:cs typeface="Times New Roman" pitchFamily="18" charset="0"/>
              </a:rPr>
              <a:t>(b)  Right-hand sum with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4</a:t>
            </a:r>
          </a:p>
          <a:p>
            <a:pPr>
              <a:lnSpc>
                <a:spcPct val="150000"/>
              </a:lnSpc>
            </a:pPr>
            <a:r>
              <a:rPr lang="en-US" dirty="0" smtClean="0">
                <a:latin typeface="Times New Roman" pitchFamily="18" charset="0"/>
                <a:cs typeface="Times New Roman" pitchFamily="18" charset="0"/>
              </a:rPr>
              <a:t>(c)  Left-hand sum with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2</a:t>
            </a:r>
          </a:p>
          <a:p>
            <a:pPr>
              <a:lnSpc>
                <a:spcPct val="150000"/>
              </a:lnSpc>
            </a:pPr>
            <a:r>
              <a:rPr lang="en-US" dirty="0" smtClean="0">
                <a:latin typeface="Times New Roman" pitchFamily="18" charset="0"/>
                <a:cs typeface="Times New Roman" pitchFamily="18" charset="0"/>
              </a:rPr>
              <a:t>(d)  Right-hand sum with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2</a:t>
            </a:r>
            <a:endParaRPr lang="en-US" i="1" dirty="0">
              <a:latin typeface="Times New Roman" pitchFamily="18" charset="0"/>
              <a:cs typeface="Times New Roman" pitchFamily="18" charset="0"/>
            </a:endParaRPr>
          </a:p>
        </p:txBody>
      </p:sp>
      <p:sp>
        <p:nvSpPr>
          <p:cNvPr id="8" name="TextBox 7"/>
          <p:cNvSpPr txBox="1"/>
          <p:nvPr/>
        </p:nvSpPr>
        <p:spPr>
          <a:xfrm>
            <a:off x="2667000" y="5562600"/>
            <a:ext cx="1343445" cy="400110"/>
          </a:xfrm>
          <a:prstGeom prst="rect">
            <a:avLst/>
          </a:prstGeom>
          <a:noFill/>
        </p:spPr>
        <p:txBody>
          <a:bodyPr wrap="none" rtlCol="0">
            <a:spAutoFit/>
          </a:bodyPr>
          <a:lstStyle/>
          <a:p>
            <a:r>
              <a:rPr lang="en-US" sz="2000" dirty="0" smtClean="0"/>
              <a:t>Figure 5.21</a:t>
            </a:r>
            <a:endParaRPr lang="en-US" sz="2000" dirty="0"/>
          </a:p>
        </p:txBody>
      </p:sp>
      <p:pic>
        <p:nvPicPr>
          <p:cNvPr id="6" name="Picture 5" descr="HH_Applied_4e_Ch5_Figure5.21.png"/>
          <p:cNvPicPr>
            <a:picLocks noChangeAspect="1"/>
          </p:cNvPicPr>
          <p:nvPr/>
        </p:nvPicPr>
        <p:blipFill>
          <a:blip r:embed="rId2" cstate="print"/>
          <a:stretch>
            <a:fillRect/>
          </a:stretch>
        </p:blipFill>
        <p:spPr>
          <a:xfrm>
            <a:off x="4343400" y="3352800"/>
            <a:ext cx="3534269" cy="310558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457200" y="381000"/>
            <a:ext cx="7848600" cy="1200329"/>
          </a:xfrm>
          <a:prstGeom prst="rect">
            <a:avLst/>
          </a:prstGeom>
        </p:spPr>
        <p:txBody>
          <a:bodyPr wrap="square">
            <a:spAutoFit/>
          </a:bodyPr>
          <a:lstStyle/>
          <a:p>
            <a:r>
              <a:rPr lang="en-US" sz="2400" b="1" dirty="0" smtClean="0"/>
              <a:t>Problem 9</a:t>
            </a:r>
          </a:p>
          <a:p>
            <a:endParaRPr lang="en-US" sz="2400" b="1" dirty="0" smtClean="0"/>
          </a:p>
          <a:p>
            <a:r>
              <a:rPr lang="en-US" sz="2400" dirty="0" smtClean="0"/>
              <a:t>Use Figure 5.23 to estimate </a:t>
            </a:r>
            <a:endParaRPr lang="en-US" sz="2400" dirty="0"/>
          </a:p>
        </p:txBody>
      </p:sp>
      <p:sp>
        <p:nvSpPr>
          <p:cNvPr id="7" name="TextBox 6"/>
          <p:cNvSpPr txBox="1"/>
          <p:nvPr/>
        </p:nvSpPr>
        <p:spPr>
          <a:xfrm>
            <a:off x="457200" y="838200"/>
            <a:ext cx="8229600" cy="3139321"/>
          </a:xfrm>
          <a:prstGeom prst="rect">
            <a:avLst/>
          </a:prstGeom>
          <a:noFill/>
        </p:spPr>
        <p:txBody>
          <a:bodyPr wrap="square" rtlCol="0">
            <a:spAutoFit/>
          </a:bodyPr>
          <a:lstStyle/>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pPr algn="ctr"/>
            <a:endParaRPr lang="en-US" dirty="0" smtClean="0"/>
          </a:p>
          <a:p>
            <a:endParaRPr lang="en-US" dirty="0" smtClean="0"/>
          </a:p>
          <a:p>
            <a:pPr algn="ctr"/>
            <a:endParaRPr lang="en-US" dirty="0" smtClean="0"/>
          </a:p>
          <a:p>
            <a:endParaRPr lang="en-US"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809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33" name="Rectangle 9"/>
          <p:cNvSpPr>
            <a:spLocks noChangeArrowheads="1"/>
          </p:cNvSpPr>
          <p:nvPr/>
        </p:nvSpPr>
        <p:spPr bwMode="auto">
          <a:xfrm>
            <a:off x="0" y="11620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 name="TextBox 17"/>
          <p:cNvSpPr txBox="1"/>
          <p:nvPr/>
        </p:nvSpPr>
        <p:spPr>
          <a:xfrm>
            <a:off x="533400" y="3276600"/>
            <a:ext cx="184731" cy="369332"/>
          </a:xfrm>
          <a:prstGeom prst="rect">
            <a:avLst/>
          </a:prstGeom>
          <a:noFill/>
        </p:spPr>
        <p:txBody>
          <a:bodyPr wrap="none" rtlCol="0">
            <a:spAutoFit/>
          </a:bodyPr>
          <a:lstStyle/>
          <a:p>
            <a:endParaRPr lang="en-US" dirty="0"/>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191000" y="990600"/>
            <a:ext cx="1219200" cy="677333"/>
          </a:xfrm>
          <a:prstGeom prst="rect">
            <a:avLst/>
          </a:prstGeom>
          <a:noFill/>
        </p:spPr>
      </p:pic>
      <p:pic>
        <p:nvPicPr>
          <p:cNvPr id="17" name="Picture 5"/>
          <p:cNvPicPr>
            <a:picLocks noChangeAspect="1" noChangeArrowheads="1"/>
          </p:cNvPicPr>
          <p:nvPr/>
        </p:nvPicPr>
        <p:blipFill>
          <a:blip r:embed="rId3" cstate="print"/>
          <a:srcRect/>
          <a:stretch>
            <a:fillRect/>
          </a:stretch>
        </p:blipFill>
        <p:spPr>
          <a:xfrm>
            <a:off x="2272603" y="1981201"/>
            <a:ext cx="4598795" cy="4038600"/>
          </a:xfrm>
          <a:prstGeom prst="rect">
            <a:avLst/>
          </a:prstGeom>
          <a:noFill/>
          <a:ln/>
        </p:spPr>
      </p:pic>
      <p:sp>
        <p:nvSpPr>
          <p:cNvPr id="19" name="TextBox 18"/>
          <p:cNvSpPr txBox="1"/>
          <p:nvPr/>
        </p:nvSpPr>
        <p:spPr>
          <a:xfrm>
            <a:off x="3892808" y="6019800"/>
            <a:ext cx="1358385" cy="400110"/>
          </a:xfrm>
          <a:prstGeom prst="rect">
            <a:avLst/>
          </a:prstGeom>
          <a:noFill/>
        </p:spPr>
        <p:txBody>
          <a:bodyPr wrap="none" rtlCol="0">
            <a:spAutoFit/>
          </a:bodyPr>
          <a:lstStyle/>
          <a:p>
            <a:r>
              <a:rPr lang="en-US" sz="2000" dirty="0" smtClean="0"/>
              <a:t>Figure 5.23</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00600" y="6492875"/>
            <a:ext cx="4343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876300" y="2659559"/>
            <a:ext cx="7391400" cy="1538883"/>
          </a:xfrm>
          <a:prstGeom prst="rect">
            <a:avLst/>
          </a:prstGeom>
        </p:spPr>
        <p:txBody>
          <a:bodyPr wrap="square">
            <a:spAutoFit/>
          </a:bodyPr>
          <a:lstStyle/>
          <a:p>
            <a:pPr algn="ctr"/>
            <a:r>
              <a:rPr lang="en-US" sz="3600" b="1" dirty="0" smtClean="0">
                <a:solidFill>
                  <a:schemeClr val="tx2"/>
                </a:solidFill>
              </a:rPr>
              <a:t>Section 5.3</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The Definite Integral As Area</a:t>
            </a:r>
            <a:endParaRPr lang="en-US" sz="4400"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304800" y="381000"/>
            <a:ext cx="8229600" cy="1804988"/>
          </a:xfrm>
          <a:prstGeom prst="rect">
            <a:avLst/>
          </a:prstGeom>
          <a:ln w="38100">
            <a:solidFill>
              <a:srgbClr val="333399"/>
            </a:solidFill>
          </a:ln>
        </p:spPr>
      </p:pic>
      <p:pic>
        <p:nvPicPr>
          <p:cNvPr id="6" name="Picture 5"/>
          <p:cNvPicPr>
            <a:picLocks noChangeAspect="1" noChangeArrowheads="1"/>
          </p:cNvPicPr>
          <p:nvPr/>
        </p:nvPicPr>
        <p:blipFill>
          <a:blip r:embed="rId3" cstate="print"/>
          <a:srcRect r="59012"/>
          <a:stretch>
            <a:fillRect/>
          </a:stretch>
        </p:blipFill>
        <p:spPr>
          <a:xfrm>
            <a:off x="304800" y="2438400"/>
            <a:ext cx="3962400" cy="3067050"/>
          </a:xfrm>
          <a:prstGeom prst="rect">
            <a:avLst/>
          </a:prstGeom>
          <a:noFill/>
          <a:ln/>
        </p:spPr>
      </p:pic>
      <p:pic>
        <p:nvPicPr>
          <p:cNvPr id="7" name="Picture 10"/>
          <p:cNvPicPr>
            <a:picLocks noChangeAspect="1" noChangeArrowheads="1"/>
          </p:cNvPicPr>
          <p:nvPr/>
        </p:nvPicPr>
        <p:blipFill>
          <a:blip r:embed="rId4" cstate="print"/>
          <a:srcRect l="53111"/>
          <a:stretch>
            <a:fillRect/>
          </a:stretch>
        </p:blipFill>
        <p:spPr>
          <a:xfrm>
            <a:off x="4343400" y="2438400"/>
            <a:ext cx="4572000" cy="3092450"/>
          </a:xfrm>
          <a:prstGeom prst="rect">
            <a:avLst/>
          </a:prstGeom>
          <a:noFill/>
          <a:ln/>
        </p:spPr>
      </p:pic>
      <p:sp>
        <p:nvSpPr>
          <p:cNvPr id="8" name="TextBox 7"/>
          <p:cNvSpPr txBox="1"/>
          <p:nvPr/>
        </p:nvSpPr>
        <p:spPr>
          <a:xfrm>
            <a:off x="381000" y="5562600"/>
            <a:ext cx="3807453" cy="646331"/>
          </a:xfrm>
          <a:prstGeom prst="rect">
            <a:avLst/>
          </a:prstGeom>
          <a:noFill/>
        </p:spPr>
        <p:txBody>
          <a:bodyPr wrap="none" rtlCol="0">
            <a:spAutoFit/>
          </a:bodyPr>
          <a:lstStyle/>
          <a:p>
            <a:r>
              <a:rPr lang="en-US" b="1" dirty="0" smtClean="0"/>
              <a:t>Figure 5.26</a:t>
            </a:r>
            <a:r>
              <a:rPr lang="en-US" dirty="0" smtClean="0"/>
              <a:t>: </a:t>
            </a:r>
            <a:r>
              <a:rPr lang="en-US" dirty="0" smtClean="0">
                <a:latin typeface="Times New Roman" pitchFamily="18" charset="0"/>
                <a:cs typeface="Times New Roman" pitchFamily="18" charset="0"/>
              </a:rPr>
              <a:t>Area of rectangles</a:t>
            </a:r>
          </a:p>
          <a:p>
            <a:r>
              <a:rPr lang="en-US" dirty="0" smtClean="0">
                <a:latin typeface="Times New Roman" pitchFamily="18" charset="0"/>
                <a:cs typeface="Times New Roman" pitchFamily="18" charset="0"/>
              </a:rPr>
              <a:t>approximating the area under the curve</a:t>
            </a:r>
          </a:p>
        </p:txBody>
      </p:sp>
      <p:sp>
        <p:nvSpPr>
          <p:cNvPr id="9" name="TextBox 8"/>
          <p:cNvSpPr txBox="1"/>
          <p:nvPr/>
        </p:nvSpPr>
        <p:spPr>
          <a:xfrm>
            <a:off x="4876800" y="5486400"/>
            <a:ext cx="3790461" cy="733534"/>
          </a:xfrm>
          <a:prstGeom prst="rect">
            <a:avLst/>
          </a:prstGeom>
          <a:noFill/>
        </p:spPr>
        <p:txBody>
          <a:bodyPr wrap="none" rtlCol="0">
            <a:spAutoFit/>
          </a:bodyPr>
          <a:lstStyle/>
          <a:p>
            <a:pPr>
              <a:lnSpc>
                <a:spcPts val="2500"/>
              </a:lnSpc>
            </a:pPr>
            <a:r>
              <a:rPr lang="en-US" b="1" dirty="0" smtClean="0"/>
              <a:t>Figure 5.27</a:t>
            </a:r>
            <a:r>
              <a:rPr lang="en-US" dirty="0" smtClean="0"/>
              <a:t>: </a:t>
            </a:r>
            <a:r>
              <a:rPr lang="en-US" dirty="0" smtClean="0">
                <a:latin typeface="Times New Roman" pitchFamily="18" charset="0"/>
                <a:cs typeface="Times New Roman" pitchFamily="18" charset="0"/>
              </a:rPr>
              <a:t>Shaded area is the definite</a:t>
            </a:r>
          </a:p>
          <a:p>
            <a:pPr>
              <a:lnSpc>
                <a:spcPts val="2500"/>
              </a:lnSpc>
            </a:pPr>
            <a:r>
              <a:rPr lang="en-US" dirty="0" smtClean="0">
                <a:latin typeface="Times New Roman" pitchFamily="18" charset="0"/>
                <a:cs typeface="Times New Roman" pitchFamily="18" charset="0"/>
              </a:rPr>
              <a:t>integral </a:t>
            </a:r>
            <a:endParaRPr lang="en-US" dirty="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791200" y="5791200"/>
            <a:ext cx="685800" cy="457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800" decel="100000"/>
                                        <p:tgtEl>
                                          <p:spTgt spid="6"/>
                                        </p:tgtEl>
                                      </p:cBhvr>
                                    </p:animEffect>
                                    <p:anim calcmode="lin" valueType="num">
                                      <p:cBhvr>
                                        <p:cTn id="18" dur="800" decel="100000" fill="hold"/>
                                        <p:tgtEl>
                                          <p:spTgt spid="6"/>
                                        </p:tgtEl>
                                        <p:attrNameLst>
                                          <p:attrName>style.rotation</p:attrName>
                                        </p:attrNameLst>
                                      </p:cBhvr>
                                      <p:tavLst>
                                        <p:tav tm="0">
                                          <p:val>
                                            <p:fltVal val="-90"/>
                                          </p:val>
                                        </p:tav>
                                        <p:tav tm="100000">
                                          <p:val>
                                            <p:fltVal val="0"/>
                                          </p:val>
                                        </p:tav>
                                      </p:tavLst>
                                    </p:anim>
                                    <p:anim calcmode="lin" valueType="num">
                                      <p:cBhvr>
                                        <p:cTn id="19" dur="800" decel="100000" fill="hold"/>
                                        <p:tgtEl>
                                          <p:spTgt spid="6"/>
                                        </p:tgtEl>
                                        <p:attrNameLst>
                                          <p:attrName>ppt_x</p:attrName>
                                        </p:attrNameLst>
                                      </p:cBhvr>
                                      <p:tavLst>
                                        <p:tav tm="0">
                                          <p:val>
                                            <p:strVal val="#ppt_x+0.4"/>
                                          </p:val>
                                        </p:tav>
                                        <p:tav tm="100000">
                                          <p:val>
                                            <p:strVal val="#ppt_x-0.05"/>
                                          </p:val>
                                        </p:tav>
                                      </p:tavLst>
                                    </p:anim>
                                    <p:anim calcmode="lin" valueType="num">
                                      <p:cBhvr>
                                        <p:cTn id="20" dur="800" decel="100000" fill="hold"/>
                                        <p:tgtEl>
                                          <p:spTgt spid="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800" decel="100000"/>
                                        <p:tgtEl>
                                          <p:spTgt spid="7"/>
                                        </p:tgtEl>
                                      </p:cBhvr>
                                    </p:animEffect>
                                    <p:anim calcmode="lin" valueType="num">
                                      <p:cBhvr>
                                        <p:cTn id="28" dur="800" decel="100000" fill="hold"/>
                                        <p:tgtEl>
                                          <p:spTgt spid="7"/>
                                        </p:tgtEl>
                                        <p:attrNameLst>
                                          <p:attrName>style.rotation</p:attrName>
                                        </p:attrNameLst>
                                      </p:cBhvr>
                                      <p:tavLst>
                                        <p:tav tm="0">
                                          <p:val>
                                            <p:fltVal val="-90"/>
                                          </p:val>
                                        </p:tav>
                                        <p:tav tm="100000">
                                          <p:val>
                                            <p:fltVal val="0"/>
                                          </p:val>
                                        </p:tav>
                                      </p:tavLst>
                                    </p:anim>
                                    <p:anim calcmode="lin" valueType="num">
                                      <p:cBhvr>
                                        <p:cTn id="29" dur="800" decel="100000" fill="hold"/>
                                        <p:tgtEl>
                                          <p:spTgt spid="7"/>
                                        </p:tgtEl>
                                        <p:attrNameLst>
                                          <p:attrName>ppt_x</p:attrName>
                                        </p:attrNameLst>
                                      </p:cBhvr>
                                      <p:tavLst>
                                        <p:tav tm="0">
                                          <p:val>
                                            <p:strVal val="#ppt_x+0.4"/>
                                          </p:val>
                                        </p:tav>
                                        <p:tav tm="100000">
                                          <p:val>
                                            <p:strVal val="#ppt_x-0.05"/>
                                          </p:val>
                                        </p:tav>
                                      </p:tavLst>
                                    </p:anim>
                                    <p:anim calcmode="lin" valueType="num">
                                      <p:cBhvr>
                                        <p:cTn id="30" dur="800" decel="100000" fill="hold"/>
                                        <p:tgtEl>
                                          <p:spTgt spid="7"/>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648200" y="6492875"/>
            <a:ext cx="4495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descr="HH_Applied_4e_Ch5_Figure5.31.png"/>
          <p:cNvPicPr>
            <a:picLocks noChangeAspect="1"/>
          </p:cNvPicPr>
          <p:nvPr/>
        </p:nvPicPr>
        <p:blipFill>
          <a:blip r:embed="rId2" cstate="print"/>
          <a:stretch>
            <a:fillRect/>
          </a:stretch>
        </p:blipFill>
        <p:spPr>
          <a:xfrm>
            <a:off x="0" y="2049378"/>
            <a:ext cx="9144000" cy="275924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1143000" y="2321005"/>
            <a:ext cx="6858000" cy="2215991"/>
          </a:xfrm>
          <a:prstGeom prst="rect">
            <a:avLst/>
          </a:prstGeom>
        </p:spPr>
        <p:txBody>
          <a:bodyPr wrap="square">
            <a:spAutoFit/>
          </a:bodyPr>
          <a:lstStyle/>
          <a:p>
            <a:pPr algn="ctr"/>
            <a:r>
              <a:rPr lang="en-US" sz="3600" b="1" dirty="0" smtClean="0">
                <a:solidFill>
                  <a:schemeClr val="tx2"/>
                </a:solidFill>
              </a:rPr>
              <a:t>Section 5.4</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Interpretations of the Definite Integral</a:t>
            </a:r>
            <a:endParaRPr lang="en-US" sz="4400"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8" name="Picture 4"/>
          <p:cNvPicPr>
            <a:picLocks noChangeAspect="1" noChangeArrowheads="1"/>
          </p:cNvPicPr>
          <p:nvPr/>
        </p:nvPicPr>
        <p:blipFill>
          <a:blip r:embed="rId2" cstate="print"/>
          <a:srcRect/>
          <a:stretch>
            <a:fillRect/>
          </a:stretch>
        </p:blipFill>
        <p:spPr>
          <a:xfrm>
            <a:off x="228600" y="609600"/>
            <a:ext cx="8763000" cy="1225550"/>
          </a:xfrm>
          <a:prstGeom prst="rect">
            <a:avLst/>
          </a:prstGeom>
          <a:ln/>
        </p:spPr>
      </p:pic>
      <p:sp>
        <p:nvSpPr>
          <p:cNvPr id="10" name="TextBox 9"/>
          <p:cNvSpPr txBox="1"/>
          <p:nvPr/>
        </p:nvSpPr>
        <p:spPr>
          <a:xfrm>
            <a:off x="304800" y="2057400"/>
            <a:ext cx="8534400" cy="3908762"/>
          </a:xfrm>
          <a:prstGeom prst="rect">
            <a:avLst/>
          </a:prstGeom>
          <a:noFill/>
        </p:spPr>
        <p:txBody>
          <a:bodyPr wrap="square" rtlCol="0">
            <a:spAutoFit/>
          </a:bodyPr>
          <a:lstStyle/>
          <a:p>
            <a:r>
              <a:rPr lang="en-US" sz="2400" b="1" dirty="0" smtClean="0"/>
              <a:t>Example</a:t>
            </a:r>
          </a:p>
          <a:p>
            <a:endParaRPr lang="en-US" sz="2400" b="1" dirty="0" smtClean="0"/>
          </a:p>
          <a:p>
            <a:pPr>
              <a:lnSpc>
                <a:spcPts val="3000"/>
              </a:lnSpc>
            </a:pPr>
            <a:r>
              <a:rPr lang="en-US" sz="2000" dirty="0" smtClean="0">
                <a:latin typeface="Times New Roman" pitchFamily="18" charset="0"/>
                <a:cs typeface="Times New Roman" pitchFamily="18" charset="0"/>
              </a:rPr>
              <a:t>If </a:t>
            </a:r>
            <a:r>
              <a:rPr lang="en-US" sz="2000" i="1" dirty="0" smtClean="0">
                <a:latin typeface="Times New Roman" pitchFamily="18" charset="0"/>
                <a:cs typeface="Times New Roman" pitchFamily="18" charset="0"/>
              </a:rPr>
              <a:t>r</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t</a:t>
            </a:r>
            <a:r>
              <a:rPr lang="en-US" sz="2000" dirty="0" smtClean="0">
                <a:latin typeface="Times New Roman" pitchFamily="18" charset="0"/>
                <a:cs typeface="Times New Roman" pitchFamily="18" charset="0"/>
              </a:rPr>
              <a:t>) represents the rate at which the heart is pumping blood, in liters per second, and </a:t>
            </a:r>
            <a:r>
              <a:rPr lang="en-US" sz="2000" i="1" dirty="0" smtClean="0">
                <a:latin typeface="Times New Roman" pitchFamily="18" charset="0"/>
                <a:cs typeface="Times New Roman" pitchFamily="18" charset="0"/>
              </a:rPr>
              <a:t>t</a:t>
            </a:r>
            <a:r>
              <a:rPr lang="en-US" sz="2000" dirty="0" smtClean="0">
                <a:latin typeface="Times New Roman" pitchFamily="18" charset="0"/>
                <a:cs typeface="Times New Roman" pitchFamily="18" charset="0"/>
              </a:rPr>
              <a:t> is time in seconds, give the units and meaning of the following integral 		. </a:t>
            </a:r>
          </a:p>
          <a:p>
            <a:pPr>
              <a:lnSpc>
                <a:spcPts val="3000"/>
              </a:lnSpc>
            </a:pPr>
            <a:endParaRPr lang="en-US" sz="2000" dirty="0" smtClean="0">
              <a:latin typeface="Times New Roman" pitchFamily="18" charset="0"/>
              <a:cs typeface="Times New Roman" pitchFamily="18" charset="0"/>
            </a:endParaRPr>
          </a:p>
          <a:p>
            <a:pPr>
              <a:lnSpc>
                <a:spcPts val="3000"/>
              </a:lnSpc>
            </a:pPr>
            <a:endParaRPr lang="en-US" sz="2000" dirty="0" smtClean="0">
              <a:latin typeface="Times New Roman" pitchFamily="18" charset="0"/>
              <a:cs typeface="Times New Roman" pitchFamily="18" charset="0"/>
            </a:endParaRPr>
          </a:p>
          <a:p>
            <a:pPr>
              <a:lnSpc>
                <a:spcPts val="3000"/>
              </a:lnSpc>
            </a:pPr>
            <a:r>
              <a:rPr lang="en-US" sz="2000" i="1" dirty="0" smtClean="0">
                <a:latin typeface="Times New Roman" pitchFamily="18" charset="0"/>
                <a:cs typeface="Times New Roman" pitchFamily="18" charset="0"/>
              </a:rPr>
              <a:t>Note that this integral represents the total amount of blood (in liters) pumped by the heart between time t = 0 and t = 10.</a:t>
            </a:r>
          </a:p>
          <a:p>
            <a:pPr>
              <a:lnSpc>
                <a:spcPts val="3000"/>
              </a:lnSpc>
            </a:pPr>
            <a:endParaRPr lang="en-US" dirty="0"/>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4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3581400"/>
            <a:ext cx="838200" cy="5238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10" name="TextBox 9"/>
          <p:cNvSpPr txBox="1"/>
          <p:nvPr/>
        </p:nvSpPr>
        <p:spPr>
          <a:xfrm>
            <a:off x="304800" y="2514600"/>
            <a:ext cx="8534400" cy="461665"/>
          </a:xfrm>
          <a:prstGeom prst="rect">
            <a:avLst/>
          </a:prstGeom>
          <a:noFill/>
        </p:spPr>
        <p:txBody>
          <a:bodyPr wrap="square" rtlCol="0">
            <a:spAutoFit/>
          </a:bodyPr>
          <a:lstStyle/>
          <a:p>
            <a:r>
              <a:rPr lang="en-US" sz="2400" b="1" dirty="0" smtClean="0"/>
              <a:t>Example</a:t>
            </a:r>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 name="Picture 4"/>
          <p:cNvPicPr>
            <a:picLocks noChangeAspect="1" noChangeArrowheads="1"/>
          </p:cNvPicPr>
          <p:nvPr/>
        </p:nvPicPr>
        <p:blipFill>
          <a:blip r:embed="rId2" cstate="print"/>
          <a:srcRect/>
          <a:stretch>
            <a:fillRect/>
          </a:stretch>
        </p:blipFill>
        <p:spPr>
          <a:xfrm>
            <a:off x="266700" y="533401"/>
            <a:ext cx="8610600" cy="1600200"/>
          </a:xfrm>
          <a:prstGeom prst="rect">
            <a:avLst/>
          </a:prstGeom>
          <a:ln/>
        </p:spPr>
      </p:pic>
      <p:pic>
        <p:nvPicPr>
          <p:cNvPr id="9" name="Picture 6"/>
          <p:cNvPicPr>
            <a:picLocks noChangeAspect="1" noChangeArrowheads="1"/>
          </p:cNvPicPr>
          <p:nvPr/>
        </p:nvPicPr>
        <p:blipFill>
          <a:blip r:embed="rId3" cstate="print"/>
          <a:srcRect/>
          <a:stretch>
            <a:fillRect/>
          </a:stretch>
        </p:blipFill>
        <p:spPr>
          <a:xfrm>
            <a:off x="228600" y="3124200"/>
            <a:ext cx="8686800" cy="990600"/>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13" presetID="9"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8" name="TextBox 7"/>
          <p:cNvSpPr txBox="1"/>
          <p:nvPr/>
        </p:nvSpPr>
        <p:spPr>
          <a:xfrm>
            <a:off x="381000" y="457200"/>
            <a:ext cx="83820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Suppose a car is moving with increasing velocity and suppose we measure the car's velocity every two seconds, obtaining the data in Table 5.1:</a:t>
            </a:r>
            <a:endParaRPr lang="en-US" sz="2800" dirty="0">
              <a:latin typeface="Times New Roman" pitchFamily="18" charset="0"/>
              <a:cs typeface="Times New Roman" pitchFamily="18" charset="0"/>
            </a:endParaRPr>
          </a:p>
        </p:txBody>
      </p:sp>
      <p:pic>
        <p:nvPicPr>
          <p:cNvPr id="9" name="Picture 4"/>
          <p:cNvPicPr>
            <a:picLocks noChangeAspect="1" noChangeArrowheads="1"/>
          </p:cNvPicPr>
          <p:nvPr/>
        </p:nvPicPr>
        <p:blipFill>
          <a:blip r:embed="rId2" cstate="print"/>
          <a:srcRect/>
          <a:stretch>
            <a:fillRect/>
          </a:stretch>
        </p:blipFill>
        <p:spPr>
          <a:xfrm>
            <a:off x="457200" y="2209800"/>
            <a:ext cx="8153400" cy="1863725"/>
          </a:xfrm>
          <a:prstGeom prst="rect">
            <a:avLst/>
          </a:prstGeom>
          <a:ln/>
        </p:spPr>
      </p:pic>
      <p:sp>
        <p:nvSpPr>
          <p:cNvPr id="10" name="TextBox 9"/>
          <p:cNvSpPr txBox="1"/>
          <p:nvPr/>
        </p:nvSpPr>
        <p:spPr>
          <a:xfrm>
            <a:off x="533400" y="4343400"/>
            <a:ext cx="7620000" cy="1754326"/>
          </a:xfrm>
          <a:prstGeom prst="rect">
            <a:avLst/>
          </a:prstGeom>
          <a:noFill/>
        </p:spPr>
        <p:txBody>
          <a:bodyPr wrap="square" rtlCol="0">
            <a:spAutoFit/>
          </a:bodyPr>
          <a:lstStyle/>
          <a:p>
            <a:r>
              <a:rPr lang="en-US" sz="2800" dirty="0" smtClean="0"/>
              <a:t>At most how far has the car traveled?</a:t>
            </a:r>
          </a:p>
          <a:p>
            <a:endParaRPr lang="en-US" sz="2800" dirty="0" smtClean="0"/>
          </a:p>
          <a:p>
            <a:r>
              <a:rPr lang="en-US" sz="2800" dirty="0" smtClean="0"/>
              <a:t>At least how far has the car </a:t>
            </a:r>
            <a:r>
              <a:rPr lang="en-US" sz="2800" dirty="0" smtClean="0"/>
              <a:t>traveled?</a:t>
            </a:r>
            <a:r>
              <a:rPr lang="en-US" sz="2400" b="1" dirty="0" smtClean="0">
                <a:solidFill>
                  <a:schemeClr val="bg1"/>
                </a:solidFill>
              </a:rPr>
              <a:t> </a:t>
            </a:r>
            <a:r>
              <a:rPr lang="en-US" sz="2400" b="1" dirty="0" smtClean="0">
                <a:solidFill>
                  <a:schemeClr val="bg1"/>
                </a:solidFill>
              </a:rPr>
              <a:t>the data in Table 5.1:</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029200" y="6492875"/>
            <a:ext cx="4114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1562100" y="2321005"/>
            <a:ext cx="6019800" cy="2215991"/>
          </a:xfrm>
          <a:prstGeom prst="rect">
            <a:avLst/>
          </a:prstGeom>
        </p:spPr>
        <p:txBody>
          <a:bodyPr wrap="square">
            <a:spAutoFit/>
          </a:bodyPr>
          <a:lstStyle/>
          <a:p>
            <a:pPr algn="ctr"/>
            <a:r>
              <a:rPr lang="en-US" sz="3600" b="1" dirty="0" smtClean="0">
                <a:solidFill>
                  <a:schemeClr val="tx2"/>
                </a:solidFill>
              </a:rPr>
              <a:t>Section 5.5</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The Fundamental Theorem of Calculus</a:t>
            </a:r>
            <a:endParaRPr lang="en-US" sz="4400" dirty="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648200" y="6492875"/>
            <a:ext cx="4495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8" name="Picture 4"/>
          <p:cNvPicPr>
            <a:picLocks noChangeAspect="1" noChangeArrowheads="1"/>
          </p:cNvPicPr>
          <p:nvPr/>
        </p:nvPicPr>
        <p:blipFill>
          <a:blip r:embed="rId2" cstate="print"/>
          <a:srcRect/>
          <a:stretch>
            <a:fillRect/>
          </a:stretch>
        </p:blipFill>
        <p:spPr>
          <a:xfrm>
            <a:off x="342900" y="76200"/>
            <a:ext cx="8458200" cy="2516188"/>
          </a:xfrm>
          <a:prstGeom prst="rect">
            <a:avLst/>
          </a:prstGeom>
          <a:ln/>
        </p:spPr>
      </p:pic>
      <p:sp>
        <p:nvSpPr>
          <p:cNvPr id="10" name="TextBox 9"/>
          <p:cNvSpPr txBox="1"/>
          <p:nvPr/>
        </p:nvSpPr>
        <p:spPr>
          <a:xfrm>
            <a:off x="419100" y="2590800"/>
            <a:ext cx="8305800" cy="1862048"/>
          </a:xfrm>
          <a:prstGeom prst="rect">
            <a:avLst/>
          </a:prstGeom>
          <a:noFill/>
        </p:spPr>
        <p:txBody>
          <a:bodyPr wrap="square" rtlCol="0">
            <a:spAutoFit/>
          </a:bodyPr>
          <a:lstStyle/>
          <a:p>
            <a:r>
              <a:rPr lang="en-US" sz="2000" b="1" dirty="0" smtClean="0"/>
              <a:t>Problem 13</a:t>
            </a:r>
          </a:p>
          <a:p>
            <a:endParaRPr lang="en-US" sz="1900" b="1" dirty="0" smtClean="0"/>
          </a:p>
          <a:p>
            <a:r>
              <a:rPr lang="en-US" sz="1900" dirty="0" smtClean="0">
                <a:latin typeface="Times New Roman" pitchFamily="18" charset="0"/>
                <a:cs typeface="Times New Roman" pitchFamily="18" charset="0"/>
              </a:rPr>
              <a:t>The graph of a derivative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is shown in Figure 5.67. Fill in the table of values for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 (</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given that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 (0) = 2.</a:t>
            </a:r>
          </a:p>
          <a:p>
            <a:endParaRPr lang="en-US"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 </a:t>
            </a:r>
            <a:endParaRPr lang="en-US" sz="1900" dirty="0"/>
          </a:p>
        </p:txBody>
      </p:sp>
      <p:sp>
        <p:nvSpPr>
          <p:cNvPr id="12" name="TextBox 11"/>
          <p:cNvSpPr txBox="1"/>
          <p:nvPr/>
        </p:nvSpPr>
        <p:spPr>
          <a:xfrm>
            <a:off x="5334000" y="5181600"/>
            <a:ext cx="3033716" cy="369332"/>
          </a:xfrm>
          <a:prstGeom prst="rect">
            <a:avLst/>
          </a:prstGeom>
          <a:noFill/>
        </p:spPr>
        <p:txBody>
          <a:bodyPr wrap="none" rtlCol="0">
            <a:spAutoFit/>
          </a:bodyPr>
          <a:lstStyle/>
          <a:p>
            <a:r>
              <a:rPr lang="en-US" dirty="0" smtClean="0"/>
              <a:t>Figure 5.67:  </a:t>
            </a:r>
            <a:r>
              <a:rPr lang="en-US" dirty="0" smtClean="0">
                <a:latin typeface="Times New Roman" pitchFamily="18" charset="0"/>
                <a:cs typeface="Times New Roman" pitchFamily="18" charset="0"/>
              </a:rPr>
              <a:t>Graph of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not </a:t>
            </a:r>
            <a:r>
              <a:rPr lang="en-US" i="1" dirty="0" smtClean="0">
                <a:latin typeface="Times New Roman" pitchFamily="18" charset="0"/>
                <a:cs typeface="Times New Roman" pitchFamily="18" charset="0"/>
              </a:rPr>
              <a:t>f</a:t>
            </a:r>
            <a:endParaRPr lang="en-US" i="1" dirty="0">
              <a:latin typeface="Times New Roman" pitchFamily="18" charset="0"/>
              <a:cs typeface="Times New Roman" pitchFamily="18" charset="0"/>
            </a:endParaRPr>
          </a:p>
        </p:txBody>
      </p:sp>
      <p:graphicFrame>
        <p:nvGraphicFramePr>
          <p:cNvPr id="13" name="Table 12"/>
          <p:cNvGraphicFramePr>
            <a:graphicFrameLocks noGrp="1"/>
          </p:cNvGraphicFramePr>
          <p:nvPr/>
        </p:nvGraphicFramePr>
        <p:xfrm>
          <a:off x="3352800" y="3581400"/>
          <a:ext cx="5105400" cy="741680"/>
        </p:xfrm>
        <a:graphic>
          <a:graphicData uri="http://schemas.openxmlformats.org/drawingml/2006/table">
            <a:tbl>
              <a:tblPr firstRow="1" bandRow="1">
                <a:tableStyleId>{7DF18680-E054-41AD-8BC1-D1AEF772440D}</a:tableStyleId>
              </a:tblPr>
              <a:tblGrid>
                <a:gridCol w="638175"/>
                <a:gridCol w="638175"/>
                <a:gridCol w="638175"/>
                <a:gridCol w="638175"/>
                <a:gridCol w="638175"/>
                <a:gridCol w="638175"/>
                <a:gridCol w="638175"/>
                <a:gridCol w="638175"/>
              </a:tblGrid>
              <a:tr h="370840">
                <a:tc>
                  <a:txBody>
                    <a:bodyPr/>
                    <a:lstStyle/>
                    <a:p>
                      <a:r>
                        <a:rPr lang="en-US" dirty="0" smtClean="0"/>
                        <a:t>x</a:t>
                      </a:r>
                      <a:endParaRPr lang="en-US" i="1"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r>
              <a:tr h="370840">
                <a:tc>
                  <a:txBody>
                    <a:bodyPr/>
                    <a:lstStyle/>
                    <a:p>
                      <a:r>
                        <a:rPr lang="en-US" dirty="0" smtClean="0"/>
                        <a:t>f (x)</a:t>
                      </a:r>
                      <a:endParaRPr lang="en-US" i="1" dirty="0"/>
                    </a:p>
                  </a:txBody>
                  <a:tcPr/>
                </a:tc>
                <a:tc>
                  <a:txBody>
                    <a:bodyPr/>
                    <a:lstStyle/>
                    <a:p>
                      <a:pPr algn="ctr"/>
                      <a:r>
                        <a:rPr lang="en-US" dirty="0" smtClean="0"/>
                        <a:t>2</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9" name="Picture 8" descr="HH_Applied_4e_Ch5_Figure5.67.png"/>
          <p:cNvPicPr>
            <a:picLocks noChangeAspect="1"/>
          </p:cNvPicPr>
          <p:nvPr/>
        </p:nvPicPr>
        <p:blipFill>
          <a:blip r:embed="rId3" cstate="print"/>
          <a:stretch>
            <a:fillRect/>
          </a:stretch>
        </p:blipFill>
        <p:spPr>
          <a:xfrm>
            <a:off x="762000" y="4419600"/>
            <a:ext cx="4324954" cy="19624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TextBox 3"/>
          <p:cNvSpPr txBox="1"/>
          <p:nvPr/>
        </p:nvSpPr>
        <p:spPr>
          <a:xfrm flipH="1">
            <a:off x="609600" y="3200400"/>
            <a:ext cx="7924800" cy="2031325"/>
          </a:xfrm>
          <a:prstGeom prst="rect">
            <a:avLst/>
          </a:prstGeom>
          <a:noFill/>
        </p:spPr>
        <p:txBody>
          <a:bodyPr wrap="square" rtlCol="0">
            <a:spAutoFit/>
          </a:bodyPr>
          <a:lstStyle/>
          <a:p>
            <a:r>
              <a:rPr lang="en-US" b="1" dirty="0" smtClean="0"/>
              <a:t>Problem 7</a:t>
            </a:r>
          </a:p>
          <a:p>
            <a:endParaRPr lang="en-US" b="1" dirty="0" smtClean="0"/>
          </a:p>
          <a:p>
            <a:r>
              <a:rPr lang="en-US" dirty="0" smtClean="0">
                <a:latin typeface="Times New Roman" pitchFamily="18" charset="0"/>
                <a:cs typeface="Times New Roman" pitchFamily="18" charset="0"/>
              </a:rPr>
              <a:t>The marginal cost </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 (in dollars per unit) of producing </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 units is given in the following table.</a:t>
            </a:r>
          </a:p>
          <a:p>
            <a:pPr marL="457200" indent="-457200">
              <a:buAutoNum type="alphaLcParenBoth"/>
            </a:pPr>
            <a:r>
              <a:rPr lang="en-US" dirty="0" smtClean="0">
                <a:latin typeface="Times New Roman" pitchFamily="18" charset="0"/>
                <a:cs typeface="Times New Roman" pitchFamily="18" charset="0"/>
              </a:rPr>
              <a:t>If fixed cost is $10,000, estimate the total cost of producing 400 units.</a:t>
            </a:r>
          </a:p>
          <a:p>
            <a:pPr marL="457200" indent="-457200">
              <a:buAutoNum type="alphaLcParenBoth"/>
            </a:pPr>
            <a:r>
              <a:rPr lang="en-US" dirty="0" smtClean="0">
                <a:latin typeface="Times New Roman" pitchFamily="18" charset="0"/>
                <a:cs typeface="Times New Roman" pitchFamily="18" charset="0"/>
              </a:rPr>
              <a:t>How much would the total cost increase if production were increased one unit, to 401 units?</a:t>
            </a:r>
          </a:p>
        </p:txBody>
      </p:sp>
      <p:pic>
        <p:nvPicPr>
          <p:cNvPr id="7" name="Picture 5"/>
          <p:cNvPicPr>
            <a:picLocks noChangeAspect="1" noChangeArrowheads="1"/>
          </p:cNvPicPr>
          <p:nvPr/>
        </p:nvPicPr>
        <p:blipFill>
          <a:blip r:embed="rId2" cstate="print"/>
          <a:srcRect/>
          <a:stretch>
            <a:fillRect/>
          </a:stretch>
        </p:blipFill>
        <p:spPr>
          <a:xfrm>
            <a:off x="737420" y="0"/>
            <a:ext cx="7669161" cy="3048000"/>
          </a:xfrm>
          <a:prstGeom prst="rect">
            <a:avLst/>
          </a:prstGeom>
          <a:noFill/>
          <a:ln/>
        </p:spPr>
      </p:pic>
      <p:graphicFrame>
        <p:nvGraphicFramePr>
          <p:cNvPr id="9" name="Table 8"/>
          <p:cNvGraphicFramePr>
            <a:graphicFrameLocks noGrp="1"/>
          </p:cNvGraphicFramePr>
          <p:nvPr/>
        </p:nvGraphicFramePr>
        <p:xfrm>
          <a:off x="1524000" y="5486400"/>
          <a:ext cx="6096000" cy="74168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r>
                        <a:rPr lang="en-US" sz="1800" i="1" dirty="0" smtClean="0">
                          <a:latin typeface="Times New Roman" pitchFamily="18" charset="0"/>
                          <a:cs typeface="Times New Roman" pitchFamily="18" charset="0"/>
                        </a:rPr>
                        <a:t>q</a:t>
                      </a:r>
                      <a:endParaRPr lang="en-US" dirty="0"/>
                    </a:p>
                  </a:txBody>
                  <a:tcPr/>
                </a:tc>
                <a:tc>
                  <a:txBody>
                    <a:bodyPr/>
                    <a:lstStyle/>
                    <a:p>
                      <a:pPr algn="ctr"/>
                      <a:r>
                        <a:rPr lang="en-US" dirty="0" smtClean="0"/>
                        <a:t>0</a:t>
                      </a:r>
                      <a:endParaRPr lang="en-US" dirty="0"/>
                    </a:p>
                  </a:txBody>
                  <a:tcPr/>
                </a:tc>
                <a:tc>
                  <a:txBody>
                    <a:bodyPr/>
                    <a:lstStyle/>
                    <a:p>
                      <a:pPr algn="ctr"/>
                      <a:r>
                        <a:rPr lang="en-US" dirty="0" smtClean="0"/>
                        <a:t>100</a:t>
                      </a:r>
                      <a:endParaRPr lang="en-US" dirty="0"/>
                    </a:p>
                  </a:txBody>
                  <a:tcPr/>
                </a:tc>
                <a:tc>
                  <a:txBody>
                    <a:bodyPr/>
                    <a:lstStyle/>
                    <a:p>
                      <a:pPr algn="ctr"/>
                      <a:r>
                        <a:rPr lang="en-US" dirty="0" smtClean="0"/>
                        <a:t>200</a:t>
                      </a:r>
                      <a:endParaRPr lang="en-US" dirty="0"/>
                    </a:p>
                  </a:txBody>
                  <a:tcPr/>
                </a:tc>
                <a:tc>
                  <a:txBody>
                    <a:bodyPr/>
                    <a:lstStyle/>
                    <a:p>
                      <a:pPr algn="ctr"/>
                      <a:r>
                        <a:rPr lang="en-US" dirty="0" smtClean="0"/>
                        <a:t>300</a:t>
                      </a:r>
                      <a:endParaRPr lang="en-US" dirty="0"/>
                    </a:p>
                  </a:txBody>
                  <a:tcPr/>
                </a:tc>
                <a:tc>
                  <a:txBody>
                    <a:bodyPr/>
                    <a:lstStyle/>
                    <a:p>
                      <a:pPr algn="ctr"/>
                      <a:r>
                        <a:rPr lang="en-US" dirty="0" smtClean="0"/>
                        <a:t>400</a:t>
                      </a:r>
                      <a:endParaRPr lang="en-US" dirty="0"/>
                    </a:p>
                  </a:txBody>
                  <a:tcPr/>
                </a:tc>
                <a:tc>
                  <a:txBody>
                    <a:bodyPr/>
                    <a:lstStyle/>
                    <a:p>
                      <a:pPr algn="ctr"/>
                      <a:r>
                        <a:rPr lang="en-US" dirty="0" smtClean="0"/>
                        <a:t>500</a:t>
                      </a:r>
                      <a:endParaRPr lang="en-US" dirty="0"/>
                    </a:p>
                  </a:txBody>
                  <a:tcPr/>
                </a:tc>
                <a:tc>
                  <a:txBody>
                    <a:bodyPr/>
                    <a:lstStyle/>
                    <a:p>
                      <a:pPr algn="ctr"/>
                      <a:r>
                        <a:rPr lang="en-US" dirty="0" smtClean="0"/>
                        <a:t>600</a:t>
                      </a:r>
                      <a:endParaRPr lang="en-US" dirty="0"/>
                    </a:p>
                  </a:txBody>
                  <a:tcPr/>
                </a:tc>
              </a:tr>
              <a:tr h="370840">
                <a:tc>
                  <a:txBody>
                    <a:bodyPr/>
                    <a:lstStyle/>
                    <a:p>
                      <a:r>
                        <a:rPr lang="en-US" sz="1800" i="1" dirty="0" smtClean="0">
                          <a:latin typeface="Times New Roman" pitchFamily="18" charset="0"/>
                          <a:cs typeface="Times New Roman" pitchFamily="18" charset="0"/>
                        </a:rPr>
                        <a:t>C’</a:t>
                      </a:r>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q</a:t>
                      </a:r>
                      <a:r>
                        <a:rPr lang="en-US" sz="1800" dirty="0" smtClean="0">
                          <a:latin typeface="Times New Roman" pitchFamily="18" charset="0"/>
                          <a:cs typeface="Times New Roman" pitchFamily="18" charset="0"/>
                        </a:rPr>
                        <a:t>) </a:t>
                      </a:r>
                      <a:endParaRPr lang="en-US" dirty="0"/>
                    </a:p>
                  </a:txBody>
                  <a:tcPr/>
                </a:tc>
                <a:tc>
                  <a:txBody>
                    <a:bodyPr/>
                    <a:lstStyle/>
                    <a:p>
                      <a:pPr algn="ctr"/>
                      <a:r>
                        <a:rPr lang="en-US" dirty="0" smtClean="0"/>
                        <a:t>25</a:t>
                      </a:r>
                      <a:endParaRPr lang="en-US" dirty="0"/>
                    </a:p>
                  </a:txBody>
                  <a:tcPr/>
                </a:tc>
                <a:tc>
                  <a:txBody>
                    <a:bodyPr/>
                    <a:lstStyle/>
                    <a:p>
                      <a:pPr algn="ctr"/>
                      <a:r>
                        <a:rPr lang="en-US" dirty="0" smtClean="0"/>
                        <a:t>20</a:t>
                      </a:r>
                      <a:endParaRPr lang="en-US" dirty="0"/>
                    </a:p>
                  </a:txBody>
                  <a:tcPr/>
                </a:tc>
                <a:tc>
                  <a:txBody>
                    <a:bodyPr/>
                    <a:lstStyle/>
                    <a:p>
                      <a:pPr algn="ctr"/>
                      <a:r>
                        <a:rPr lang="en-US" dirty="0" smtClean="0"/>
                        <a:t>18</a:t>
                      </a:r>
                      <a:endParaRPr lang="en-US" dirty="0"/>
                    </a:p>
                  </a:txBody>
                  <a:tcPr/>
                </a:tc>
                <a:tc>
                  <a:txBody>
                    <a:bodyPr/>
                    <a:lstStyle/>
                    <a:p>
                      <a:pPr algn="ctr"/>
                      <a:r>
                        <a:rPr lang="en-US" dirty="0" smtClean="0"/>
                        <a:t>22</a:t>
                      </a:r>
                      <a:endParaRPr lang="en-US" dirty="0"/>
                    </a:p>
                  </a:txBody>
                  <a:tcPr/>
                </a:tc>
                <a:tc>
                  <a:txBody>
                    <a:bodyPr/>
                    <a:lstStyle/>
                    <a:p>
                      <a:pPr algn="ctr"/>
                      <a:r>
                        <a:rPr lang="en-US" dirty="0" smtClean="0"/>
                        <a:t>28</a:t>
                      </a:r>
                      <a:endParaRPr lang="en-US" dirty="0"/>
                    </a:p>
                  </a:txBody>
                  <a:tcPr/>
                </a:tc>
                <a:tc>
                  <a:txBody>
                    <a:bodyPr/>
                    <a:lstStyle/>
                    <a:p>
                      <a:pPr algn="ctr"/>
                      <a:r>
                        <a:rPr lang="en-US" dirty="0" smtClean="0"/>
                        <a:t>35</a:t>
                      </a:r>
                      <a:endParaRPr lang="en-US" dirty="0"/>
                    </a:p>
                  </a:txBody>
                  <a:tcPr/>
                </a:tc>
                <a:tc>
                  <a:txBody>
                    <a:bodyPr/>
                    <a:lstStyle/>
                    <a:p>
                      <a:pPr algn="ctr"/>
                      <a:r>
                        <a:rPr lang="en-US" dirty="0" smtClean="0"/>
                        <a:t>45</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647701" y="5334000"/>
            <a:ext cx="7848599" cy="830997"/>
          </a:xfrm>
          <a:prstGeom prst="rect">
            <a:avLst/>
          </a:prstGeom>
        </p:spPr>
        <p:txBody>
          <a:bodyPr wrap="square">
            <a:spAutoFit/>
          </a:bodyPr>
          <a:lstStyle/>
          <a:p>
            <a:r>
              <a:rPr lang="en-US" sz="2400" b="1" dirty="0" smtClean="0"/>
              <a:t>Figure 5.2:  </a:t>
            </a:r>
            <a:r>
              <a:rPr lang="en-US" sz="2400" dirty="0" smtClean="0">
                <a:latin typeface="Times New Roman" pitchFamily="18" charset="0"/>
                <a:cs typeface="Times New Roman" pitchFamily="18" charset="0"/>
              </a:rPr>
              <a:t>Shaded area estimates distance traveled. Velocity measured every 2 seconds </a:t>
            </a:r>
            <a:endParaRPr lang="en-US" sz="2400" b="1" dirty="0">
              <a:latin typeface="Times New Roman" pitchFamily="18" charset="0"/>
              <a:cs typeface="Times New Roman" pitchFamily="18" charset="0"/>
            </a:endParaRPr>
          </a:p>
        </p:txBody>
      </p:sp>
      <p:pic>
        <p:nvPicPr>
          <p:cNvPr id="5" name="Picture 4"/>
          <p:cNvPicPr>
            <a:picLocks noChangeAspect="1" noChangeArrowheads="1"/>
          </p:cNvPicPr>
          <p:nvPr/>
        </p:nvPicPr>
        <p:blipFill>
          <a:blip r:embed="rId2" cstate="print"/>
          <a:srcRect/>
          <a:stretch>
            <a:fillRect/>
          </a:stretch>
        </p:blipFill>
        <p:spPr>
          <a:xfrm>
            <a:off x="419101" y="304800"/>
            <a:ext cx="8305799" cy="4953000"/>
          </a:xfrm>
          <a:prstGeom prst="rect">
            <a:avLst/>
          </a:prstGeo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267200" y="6492875"/>
            <a:ext cx="4876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5" name="TextBox 4"/>
          <p:cNvSpPr txBox="1"/>
          <p:nvPr/>
        </p:nvSpPr>
        <p:spPr>
          <a:xfrm>
            <a:off x="1121697" y="2967335"/>
            <a:ext cx="6900607" cy="923330"/>
          </a:xfrm>
          <a:prstGeom prst="rect">
            <a:avLst/>
          </a:prstGeom>
          <a:noFill/>
        </p:spPr>
        <p:txBody>
          <a:bodyPr wrap="none" rtlCol="0">
            <a:spAutoFit/>
          </a:bodyPr>
          <a:lstStyle/>
          <a:p>
            <a:r>
              <a:rPr lang="en-US" sz="3600" b="1" dirty="0" smtClean="0">
                <a:latin typeface="Times New Roman" pitchFamily="18" charset="0"/>
                <a:cs typeface="Times New Roman" pitchFamily="18" charset="0"/>
              </a:rPr>
              <a:t>How do we improve our estimate?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029200" y="6492875"/>
            <a:ext cx="4114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5" name="TextBox 4"/>
          <p:cNvSpPr txBox="1"/>
          <p:nvPr/>
        </p:nvSpPr>
        <p:spPr>
          <a:xfrm>
            <a:off x="571500" y="4876800"/>
            <a:ext cx="8001000" cy="830997"/>
          </a:xfrm>
          <a:prstGeom prst="rect">
            <a:avLst/>
          </a:prstGeom>
          <a:noFill/>
        </p:spPr>
        <p:txBody>
          <a:bodyPr wrap="square" rtlCol="0">
            <a:spAutoFit/>
          </a:bodyPr>
          <a:lstStyle/>
          <a:p>
            <a:r>
              <a:rPr lang="en-US" sz="2400" b="1" dirty="0" smtClean="0"/>
              <a:t>Figure 5.3:  </a:t>
            </a:r>
            <a:r>
              <a:rPr lang="en-US" sz="2400" dirty="0" smtClean="0">
                <a:latin typeface="Times New Roman" pitchFamily="18" charset="0"/>
                <a:cs typeface="Times New Roman" pitchFamily="18" charset="0"/>
              </a:rPr>
              <a:t>Shaded area estimates distance traveled. Velocity measured every 2 seconds </a:t>
            </a:r>
            <a:endParaRPr lang="en-US" sz="2400" b="1" dirty="0">
              <a:latin typeface="Times New Roman" pitchFamily="18" charset="0"/>
              <a:cs typeface="Times New Roman" pitchFamily="18" charset="0"/>
            </a:endParaRPr>
          </a:p>
        </p:txBody>
      </p:sp>
      <p:sp>
        <p:nvSpPr>
          <p:cNvPr id="6" name="Rectangle 5"/>
          <p:cNvSpPr/>
          <p:nvPr/>
        </p:nvSpPr>
        <p:spPr>
          <a:xfrm>
            <a:off x="4724400" y="4038600"/>
            <a:ext cx="3505200" cy="338554"/>
          </a:xfrm>
          <a:prstGeom prst="rect">
            <a:avLst/>
          </a:prstGeom>
        </p:spPr>
        <p:txBody>
          <a:bodyPr wrap="square">
            <a:spAutoFit/>
          </a:bodyPr>
          <a:lstStyle/>
          <a:p>
            <a:endParaRPr lang="en-US" sz="1600" i="1" dirty="0">
              <a:latin typeface="Times New Roman" pitchFamily="18" charset="0"/>
              <a:cs typeface="Times New Roman" pitchFamily="18" charset="0"/>
            </a:endParaRPr>
          </a:p>
        </p:txBody>
      </p:sp>
      <p:pic>
        <p:nvPicPr>
          <p:cNvPr id="8" name="Picture 4"/>
          <p:cNvPicPr>
            <a:picLocks noChangeAspect="1" noChangeArrowheads="1"/>
          </p:cNvPicPr>
          <p:nvPr/>
        </p:nvPicPr>
        <p:blipFill>
          <a:blip r:embed="rId2" cstate="print"/>
          <a:srcRect/>
          <a:stretch>
            <a:fillRect/>
          </a:stretch>
        </p:blipFill>
        <p:spPr>
          <a:xfrm>
            <a:off x="990600" y="228600"/>
            <a:ext cx="7162800" cy="4549981"/>
          </a:xfrm>
          <a:prstGeom prst="rect">
            <a:avLst/>
          </a:prstGeom>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TextBox 2"/>
          <p:cNvSpPr txBox="1"/>
          <p:nvPr/>
        </p:nvSpPr>
        <p:spPr>
          <a:xfrm>
            <a:off x="685800" y="609600"/>
            <a:ext cx="184731" cy="461665"/>
          </a:xfrm>
          <a:prstGeom prst="rect">
            <a:avLst/>
          </a:prstGeom>
          <a:noFill/>
        </p:spPr>
        <p:txBody>
          <a:bodyPr wrap="none" rtlCol="0">
            <a:spAutoFit/>
          </a:bodyPr>
          <a:lstStyle/>
          <a:p>
            <a:endParaRPr lang="en-US" sz="2400" dirty="0" smtClean="0"/>
          </a:p>
        </p:txBody>
      </p:sp>
      <p:sp>
        <p:nvSpPr>
          <p:cNvPr id="5" name="TextBox 4"/>
          <p:cNvSpPr txBox="1"/>
          <p:nvPr/>
        </p:nvSpPr>
        <p:spPr>
          <a:xfrm>
            <a:off x="304800" y="4191000"/>
            <a:ext cx="2209800" cy="1569660"/>
          </a:xfrm>
          <a:prstGeom prst="rect">
            <a:avLst/>
          </a:prstGeom>
          <a:noFill/>
        </p:spPr>
        <p:txBody>
          <a:bodyPr wrap="square" rtlCol="0">
            <a:spAutoFit/>
          </a:bodyPr>
          <a:lstStyle/>
          <a:p>
            <a:r>
              <a:rPr lang="en-US" sz="2400" b="1" dirty="0" smtClean="0"/>
              <a:t>Figure 5.4</a:t>
            </a:r>
            <a:r>
              <a:rPr lang="en-US" sz="2400" dirty="0" smtClean="0"/>
              <a:t>:</a:t>
            </a:r>
          </a:p>
          <a:p>
            <a:r>
              <a:rPr lang="en-US" sz="2400" dirty="0" smtClean="0">
                <a:latin typeface="Times New Roman" pitchFamily="18" charset="0"/>
                <a:cs typeface="Times New Roman" pitchFamily="18" charset="0"/>
              </a:rPr>
              <a:t>Velocity</a:t>
            </a:r>
          </a:p>
          <a:p>
            <a:r>
              <a:rPr lang="en-US" sz="2400" dirty="0" smtClean="0">
                <a:latin typeface="Times New Roman" pitchFamily="18" charset="0"/>
                <a:cs typeface="Times New Roman" pitchFamily="18" charset="0"/>
              </a:rPr>
              <a:t>measured every</a:t>
            </a:r>
          </a:p>
          <a:p>
            <a:r>
              <a:rPr lang="en-US" sz="2400" dirty="0" smtClean="0">
                <a:latin typeface="Times New Roman" pitchFamily="18" charset="0"/>
                <a:cs typeface="Times New Roman" pitchFamily="18" charset="0"/>
              </a:rPr>
              <a:t>½ second</a:t>
            </a:r>
            <a:endParaRPr lang="en-US" sz="2400" dirty="0">
              <a:latin typeface="Times New Roman" pitchFamily="18" charset="0"/>
              <a:cs typeface="Times New Roman" pitchFamily="18" charset="0"/>
            </a:endParaRPr>
          </a:p>
        </p:txBody>
      </p:sp>
      <p:sp>
        <p:nvSpPr>
          <p:cNvPr id="6" name="Rectangle 5"/>
          <p:cNvSpPr/>
          <p:nvPr/>
        </p:nvSpPr>
        <p:spPr>
          <a:xfrm>
            <a:off x="762000" y="381000"/>
            <a:ext cx="7696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dirty="0" smtClean="0">
                <a:solidFill>
                  <a:schemeClr val="tx1"/>
                </a:solidFill>
                <a:latin typeface="Times New Roman" pitchFamily="18" charset="0"/>
                <a:cs typeface="Times New Roman" pitchFamily="18" charset="0"/>
              </a:rPr>
              <a:t>If the velocity is positive, the total distance traveled is the area under the velocity curve.</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11" name="TextBox 10"/>
          <p:cNvSpPr txBox="1"/>
          <p:nvPr/>
        </p:nvSpPr>
        <p:spPr>
          <a:xfrm>
            <a:off x="3505200" y="4267200"/>
            <a:ext cx="2438400" cy="1569660"/>
          </a:xfrm>
          <a:prstGeom prst="rect">
            <a:avLst/>
          </a:prstGeom>
          <a:noFill/>
        </p:spPr>
        <p:txBody>
          <a:bodyPr wrap="square" rtlCol="0">
            <a:spAutoFit/>
          </a:bodyPr>
          <a:lstStyle/>
          <a:p>
            <a:r>
              <a:rPr lang="en-US" sz="2400" b="1" dirty="0" smtClean="0"/>
              <a:t>Figure 5.5</a:t>
            </a:r>
            <a:r>
              <a:rPr lang="en-US" sz="2400" dirty="0" smtClean="0"/>
              <a:t>:</a:t>
            </a:r>
          </a:p>
          <a:p>
            <a:r>
              <a:rPr lang="en-US" sz="2400" dirty="0" smtClean="0">
                <a:latin typeface="Times New Roman" pitchFamily="18" charset="0"/>
                <a:cs typeface="Times New Roman" pitchFamily="18" charset="0"/>
              </a:rPr>
              <a:t>Velocity measured every</a:t>
            </a:r>
          </a:p>
          <a:p>
            <a:r>
              <a:rPr lang="en-US" sz="2400" dirty="0" smtClean="0">
                <a:latin typeface="Times New Roman" pitchFamily="18" charset="0"/>
                <a:cs typeface="Times New Roman" pitchFamily="18" charset="0"/>
              </a:rPr>
              <a:t>¼ second</a:t>
            </a:r>
            <a:endParaRPr lang="en-US" dirty="0"/>
          </a:p>
        </p:txBody>
      </p:sp>
      <p:sp>
        <p:nvSpPr>
          <p:cNvPr id="12" name="TextBox 11"/>
          <p:cNvSpPr txBox="1"/>
          <p:nvPr/>
        </p:nvSpPr>
        <p:spPr>
          <a:xfrm>
            <a:off x="6477000" y="4272677"/>
            <a:ext cx="2209800" cy="1569660"/>
          </a:xfrm>
          <a:prstGeom prst="rect">
            <a:avLst/>
          </a:prstGeom>
          <a:noFill/>
        </p:spPr>
        <p:txBody>
          <a:bodyPr wrap="square" rtlCol="0">
            <a:spAutoFit/>
          </a:bodyPr>
          <a:lstStyle/>
          <a:p>
            <a:r>
              <a:rPr lang="en-US" sz="2400" b="1" dirty="0" smtClean="0"/>
              <a:t>Figure 5.6</a:t>
            </a:r>
            <a:r>
              <a:rPr lang="en-US" sz="2400" dirty="0" smtClean="0"/>
              <a:t>:</a:t>
            </a:r>
          </a:p>
          <a:p>
            <a:r>
              <a:rPr lang="en-US" sz="2400" dirty="0" smtClean="0">
                <a:latin typeface="Times New Roman" pitchFamily="18" charset="0"/>
                <a:cs typeface="Times New Roman" pitchFamily="18" charset="0"/>
              </a:rPr>
              <a:t>Distance traveled is area</a:t>
            </a:r>
          </a:p>
          <a:p>
            <a:r>
              <a:rPr lang="en-US" sz="2400" dirty="0" smtClean="0">
                <a:latin typeface="Times New Roman" pitchFamily="18" charset="0"/>
                <a:cs typeface="Times New Roman" pitchFamily="18" charset="0"/>
              </a:rPr>
              <a:t>under curve</a:t>
            </a:r>
            <a:endParaRPr lang="en-US" dirty="0"/>
          </a:p>
        </p:txBody>
      </p:sp>
      <p:pic>
        <p:nvPicPr>
          <p:cNvPr id="13" name="Picture 12" descr="HH_Applied_4e_Ch5_Figure5.4.png"/>
          <p:cNvPicPr>
            <a:picLocks noChangeAspect="1"/>
          </p:cNvPicPr>
          <p:nvPr/>
        </p:nvPicPr>
        <p:blipFill>
          <a:blip r:embed="rId2" cstate="print"/>
          <a:stretch>
            <a:fillRect/>
          </a:stretch>
        </p:blipFill>
        <p:spPr>
          <a:xfrm>
            <a:off x="0" y="1600200"/>
            <a:ext cx="9144000" cy="246766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TextBox 2"/>
          <p:cNvSpPr txBox="1"/>
          <p:nvPr/>
        </p:nvSpPr>
        <p:spPr>
          <a:xfrm>
            <a:off x="245976" y="533400"/>
            <a:ext cx="8652049" cy="4493538"/>
          </a:xfrm>
          <a:prstGeom prst="rect">
            <a:avLst/>
          </a:prstGeom>
          <a:noFill/>
        </p:spPr>
        <p:txBody>
          <a:bodyPr wrap="square" rtlCol="0">
            <a:spAutoFit/>
          </a:bodyPr>
          <a:lstStyle/>
          <a:p>
            <a:r>
              <a:rPr lang="en-US" sz="2800" b="1" dirty="0" smtClean="0"/>
              <a:t>Problem 10</a:t>
            </a:r>
          </a:p>
          <a:p>
            <a:endParaRPr lang="en-US" dirty="0"/>
          </a:p>
          <a:p>
            <a:r>
              <a:rPr lang="en-US" sz="2400" dirty="0" smtClean="0">
                <a:latin typeface="Times New Roman" pitchFamily="18" charset="0"/>
                <a:cs typeface="Times New Roman" pitchFamily="18" charset="0"/>
              </a:rPr>
              <a:t>The rate of change of the world’s population, in millions of people per year, is given in the following </a:t>
            </a:r>
            <a:r>
              <a:rPr lang="en-US" sz="2400" dirty="0" smtClean="0">
                <a:latin typeface="Times New Roman" pitchFamily="18" charset="0"/>
                <a:cs typeface="Times New Roman" pitchFamily="18" charset="0"/>
              </a:rPr>
              <a:t>table.</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marL="457200" indent="-457200">
              <a:buAutoNum type="alphaLcParenBoth"/>
            </a:pPr>
            <a:r>
              <a:rPr lang="en-US" sz="2400" dirty="0" smtClean="0">
                <a:latin typeface="Times New Roman" pitchFamily="18" charset="0"/>
                <a:cs typeface="Times New Roman" pitchFamily="18" charset="0"/>
              </a:rPr>
              <a:t>Use this data to estimate the total change in the world’s</a:t>
            </a:r>
          </a:p>
          <a:p>
            <a:pPr marL="457200" indent="-457200"/>
            <a:r>
              <a:rPr lang="en-US" sz="2400" dirty="0" smtClean="0">
                <a:latin typeface="Times New Roman" pitchFamily="18" charset="0"/>
                <a:cs typeface="Times New Roman" pitchFamily="18" charset="0"/>
              </a:rPr>
              <a:t>	population between 1950 and 2000.</a:t>
            </a:r>
          </a:p>
          <a:p>
            <a:pPr marL="342900" indent="-342900"/>
            <a:endParaRPr lang="en-US" sz="2400" dirty="0">
              <a:latin typeface="Times New Roman" pitchFamily="18" charset="0"/>
              <a:cs typeface="Times New Roman" pitchFamily="18" charset="0"/>
            </a:endParaRPr>
          </a:p>
          <a:p>
            <a:pPr marL="457200" indent="-457200">
              <a:buAutoNum type="alphaLcParenBoth" startAt="2"/>
            </a:pPr>
            <a:r>
              <a:rPr lang="en-US" sz="2400" dirty="0" smtClean="0">
                <a:latin typeface="Times New Roman" pitchFamily="18" charset="0"/>
                <a:cs typeface="Times New Roman" pitchFamily="18" charset="0"/>
              </a:rPr>
              <a:t>The world population was 2555 million people in 1950 and 6085 million people in 2000. Calculate the true value of the total change in the population. How does this compare with your estimate in part (a)?</a:t>
            </a:r>
          </a:p>
        </p:txBody>
      </p:sp>
      <p:graphicFrame>
        <p:nvGraphicFramePr>
          <p:cNvPr id="4" name="Table 3"/>
          <p:cNvGraphicFramePr>
            <a:graphicFrameLocks noGrp="1"/>
          </p:cNvGraphicFramePr>
          <p:nvPr/>
        </p:nvGraphicFramePr>
        <p:xfrm>
          <a:off x="914400" y="5334000"/>
          <a:ext cx="7315200" cy="838200"/>
        </p:xfrm>
        <a:graphic>
          <a:graphicData uri="http://schemas.openxmlformats.org/drawingml/2006/table">
            <a:tbl>
              <a:tblPr firstRow="1" bandRow="1">
                <a:tableStyleId>{5C22544A-7EE6-4342-B048-85BDC9FD1C3A}</a:tableStyleId>
              </a:tblPr>
              <a:tblGrid>
                <a:gridCol w="2048256"/>
                <a:gridCol w="877824"/>
                <a:gridCol w="877824"/>
                <a:gridCol w="877824"/>
                <a:gridCol w="877824"/>
                <a:gridCol w="877824"/>
                <a:gridCol w="877824"/>
              </a:tblGrid>
              <a:tr h="419100">
                <a:tc>
                  <a:txBody>
                    <a:bodyPr/>
                    <a:lstStyle/>
                    <a:p>
                      <a:r>
                        <a:rPr lang="en-US" i="0" baseline="0" dirty="0" smtClean="0">
                          <a:latin typeface="Times New Roman" pitchFamily="18" charset="0"/>
                          <a:cs typeface="Times New Roman" pitchFamily="18" charset="0"/>
                        </a:rPr>
                        <a:t>Year</a:t>
                      </a:r>
                      <a:endParaRPr lang="en-US" i="1" dirty="0">
                        <a:latin typeface="Times New Roman" pitchFamily="18" charset="0"/>
                        <a:cs typeface="Times New Roman" pitchFamily="18" charset="0"/>
                      </a:endParaRPr>
                    </a:p>
                  </a:txBody>
                  <a:tcPr/>
                </a:tc>
                <a:tc>
                  <a:txBody>
                    <a:bodyPr/>
                    <a:lstStyle/>
                    <a:p>
                      <a:pPr algn="ctr"/>
                      <a:r>
                        <a:rPr lang="en-US" dirty="0" smtClean="0"/>
                        <a:t>1950</a:t>
                      </a:r>
                      <a:endParaRPr lang="en-US" dirty="0"/>
                    </a:p>
                  </a:txBody>
                  <a:tcPr/>
                </a:tc>
                <a:tc>
                  <a:txBody>
                    <a:bodyPr/>
                    <a:lstStyle/>
                    <a:p>
                      <a:pPr algn="ctr"/>
                      <a:r>
                        <a:rPr lang="en-US" dirty="0" smtClean="0"/>
                        <a:t>1960</a:t>
                      </a:r>
                      <a:endParaRPr lang="en-US" dirty="0"/>
                    </a:p>
                  </a:txBody>
                  <a:tcPr/>
                </a:tc>
                <a:tc>
                  <a:txBody>
                    <a:bodyPr/>
                    <a:lstStyle/>
                    <a:p>
                      <a:pPr algn="ctr"/>
                      <a:r>
                        <a:rPr lang="en-US" dirty="0" smtClean="0"/>
                        <a:t>1970</a:t>
                      </a:r>
                      <a:endParaRPr lang="en-US" dirty="0"/>
                    </a:p>
                  </a:txBody>
                  <a:tcPr/>
                </a:tc>
                <a:tc>
                  <a:txBody>
                    <a:bodyPr/>
                    <a:lstStyle/>
                    <a:p>
                      <a:pPr algn="ctr"/>
                      <a:r>
                        <a:rPr lang="en-US" dirty="0" smtClean="0"/>
                        <a:t>1980</a:t>
                      </a:r>
                      <a:endParaRPr lang="en-US" dirty="0"/>
                    </a:p>
                  </a:txBody>
                  <a:tcPr/>
                </a:tc>
                <a:tc>
                  <a:txBody>
                    <a:bodyPr/>
                    <a:lstStyle/>
                    <a:p>
                      <a:pPr algn="ctr"/>
                      <a:r>
                        <a:rPr lang="en-US" dirty="0" smtClean="0"/>
                        <a:t>1990</a:t>
                      </a:r>
                      <a:endParaRPr lang="en-US" dirty="0"/>
                    </a:p>
                  </a:txBody>
                  <a:tcPr/>
                </a:tc>
                <a:tc>
                  <a:txBody>
                    <a:bodyPr/>
                    <a:lstStyle/>
                    <a:p>
                      <a:pPr algn="ctr"/>
                      <a:r>
                        <a:rPr lang="en-US" dirty="0" smtClean="0"/>
                        <a:t>2000</a:t>
                      </a:r>
                      <a:endParaRPr lang="en-US" dirty="0"/>
                    </a:p>
                  </a:txBody>
                  <a:tcPr/>
                </a:tc>
              </a:tr>
              <a:tr h="419100">
                <a:tc>
                  <a:txBody>
                    <a:bodyPr/>
                    <a:lstStyle/>
                    <a:p>
                      <a:r>
                        <a:rPr lang="en-US" i="0" dirty="0" smtClean="0">
                          <a:latin typeface="Times New Roman" pitchFamily="18" charset="0"/>
                          <a:cs typeface="Times New Roman" pitchFamily="18" charset="0"/>
                        </a:rPr>
                        <a:t>Rate of Change</a:t>
                      </a:r>
                      <a:endParaRPr lang="en-US" i="0" dirty="0">
                        <a:latin typeface="Times New Roman" pitchFamily="18" charset="0"/>
                        <a:cs typeface="Times New Roman" pitchFamily="18" charset="0"/>
                      </a:endParaRPr>
                    </a:p>
                  </a:txBody>
                  <a:tcPr/>
                </a:tc>
                <a:tc>
                  <a:txBody>
                    <a:bodyPr/>
                    <a:lstStyle/>
                    <a:p>
                      <a:pPr algn="ctr"/>
                      <a:r>
                        <a:rPr lang="en-US" dirty="0" smtClean="0"/>
                        <a:t>37</a:t>
                      </a:r>
                      <a:endParaRPr lang="en-US" dirty="0"/>
                    </a:p>
                  </a:txBody>
                  <a:tcPr/>
                </a:tc>
                <a:tc>
                  <a:txBody>
                    <a:bodyPr/>
                    <a:lstStyle/>
                    <a:p>
                      <a:pPr algn="ctr"/>
                      <a:r>
                        <a:rPr lang="en-US" dirty="0" smtClean="0"/>
                        <a:t>41</a:t>
                      </a:r>
                      <a:endParaRPr lang="en-US" dirty="0"/>
                    </a:p>
                  </a:txBody>
                  <a:tcPr/>
                </a:tc>
                <a:tc>
                  <a:txBody>
                    <a:bodyPr/>
                    <a:lstStyle/>
                    <a:p>
                      <a:pPr algn="ctr"/>
                      <a:r>
                        <a:rPr lang="en-US" dirty="0" smtClean="0"/>
                        <a:t>78</a:t>
                      </a:r>
                      <a:endParaRPr lang="en-US" dirty="0"/>
                    </a:p>
                  </a:txBody>
                  <a:tcPr/>
                </a:tc>
                <a:tc>
                  <a:txBody>
                    <a:bodyPr/>
                    <a:lstStyle/>
                    <a:p>
                      <a:pPr algn="ctr"/>
                      <a:r>
                        <a:rPr lang="en-US" dirty="0" smtClean="0"/>
                        <a:t>77</a:t>
                      </a:r>
                      <a:endParaRPr lang="en-US" dirty="0"/>
                    </a:p>
                  </a:txBody>
                  <a:tcPr/>
                </a:tc>
                <a:tc>
                  <a:txBody>
                    <a:bodyPr/>
                    <a:lstStyle/>
                    <a:p>
                      <a:pPr algn="ctr"/>
                      <a:r>
                        <a:rPr lang="en-US" dirty="0" smtClean="0"/>
                        <a:t>86</a:t>
                      </a:r>
                      <a:endParaRPr lang="en-US" dirty="0"/>
                    </a:p>
                  </a:txBody>
                  <a:tcPr/>
                </a:tc>
                <a:tc>
                  <a:txBody>
                    <a:bodyPr/>
                    <a:lstStyle/>
                    <a:p>
                      <a:pPr algn="ctr"/>
                      <a:r>
                        <a:rPr lang="en-US" dirty="0" smtClean="0"/>
                        <a:t>79</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TextBox 2"/>
          <p:cNvSpPr txBox="1"/>
          <p:nvPr/>
        </p:nvSpPr>
        <p:spPr>
          <a:xfrm>
            <a:off x="245976" y="533400"/>
            <a:ext cx="8652049" cy="3385542"/>
          </a:xfrm>
          <a:prstGeom prst="rect">
            <a:avLst/>
          </a:prstGeom>
          <a:noFill/>
        </p:spPr>
        <p:txBody>
          <a:bodyPr wrap="square" rtlCol="0">
            <a:spAutoFit/>
          </a:bodyPr>
          <a:lstStyle/>
          <a:p>
            <a:r>
              <a:rPr lang="en-US" sz="2800" b="1" dirty="0" smtClean="0"/>
              <a:t>Problem 15</a:t>
            </a:r>
          </a:p>
          <a:p>
            <a:endParaRPr lang="en-US" dirty="0"/>
          </a:p>
          <a:p>
            <a:r>
              <a:rPr lang="en-US" sz="2400" dirty="0" smtClean="0">
                <a:latin typeface="Times New Roman" pitchFamily="18" charset="0"/>
                <a:cs typeface="Times New Roman" pitchFamily="18" charset="0"/>
              </a:rPr>
              <a:t>Two cars start at the same time and travel in the same direction along a straight road. Figure 5.11 gives the velocity, </a:t>
            </a:r>
            <a:r>
              <a:rPr lang="en-US" sz="2400" i="1" dirty="0" smtClean="0">
                <a:latin typeface="Times New Roman" pitchFamily="18" charset="0"/>
                <a:cs typeface="Times New Roman" pitchFamily="18" charset="0"/>
              </a:rPr>
              <a:t>v</a:t>
            </a:r>
            <a:r>
              <a:rPr lang="en-US" sz="2400" dirty="0" smtClean="0">
                <a:latin typeface="Times New Roman" pitchFamily="18" charset="0"/>
                <a:cs typeface="Times New Roman" pitchFamily="18" charset="0"/>
              </a:rPr>
              <a:t>, of each car as a function of </a:t>
            </a:r>
            <a:r>
              <a:rPr lang="en-US" sz="2400" dirty="0" smtClean="0">
                <a:latin typeface="Times New Roman" pitchFamily="18" charset="0"/>
                <a:cs typeface="Times New Roman" pitchFamily="18" charset="0"/>
              </a:rPr>
              <a:t>time</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Which car:</a:t>
            </a:r>
          </a:p>
          <a:p>
            <a:endParaRPr lang="en-US" sz="2400" dirty="0">
              <a:latin typeface="Times New Roman" pitchFamily="18" charset="0"/>
              <a:cs typeface="Times New Roman" pitchFamily="18" charset="0"/>
            </a:endParaRPr>
          </a:p>
          <a:p>
            <a:pPr marL="457200" indent="-457200">
              <a:buAutoNum type="alphaLcParenBoth"/>
            </a:pPr>
            <a:r>
              <a:rPr lang="en-US" sz="2400" dirty="0" smtClean="0">
                <a:latin typeface="Times New Roman" pitchFamily="18" charset="0"/>
                <a:cs typeface="Times New Roman" pitchFamily="18" charset="0"/>
              </a:rPr>
              <a:t>Attains the larger maximum </a:t>
            </a:r>
            <a:r>
              <a:rPr lang="en-US" sz="2400" dirty="0" smtClean="0">
                <a:latin typeface="Times New Roman" pitchFamily="18" charset="0"/>
                <a:cs typeface="Times New Roman" pitchFamily="18" charset="0"/>
              </a:rPr>
              <a:t>velocity?</a:t>
            </a:r>
            <a:endParaRPr lang="en-US" sz="2400" dirty="0" smtClean="0">
              <a:latin typeface="Times New Roman" pitchFamily="18" charset="0"/>
              <a:cs typeface="Times New Roman" pitchFamily="18" charset="0"/>
            </a:endParaRPr>
          </a:p>
          <a:p>
            <a:pPr marL="457200" indent="-457200">
              <a:buAutoNum type="alphaLcParenBoth"/>
            </a:pPr>
            <a:r>
              <a:rPr lang="en-US" sz="2400" dirty="0" smtClean="0">
                <a:latin typeface="Times New Roman" pitchFamily="18" charset="0"/>
                <a:cs typeface="Times New Roman" pitchFamily="18" charset="0"/>
              </a:rPr>
              <a:t>Stops first?</a:t>
            </a:r>
          </a:p>
          <a:p>
            <a:pPr marL="457200" indent="-457200">
              <a:buAutoNum type="alphaLcParenBoth"/>
            </a:pPr>
            <a:r>
              <a:rPr lang="en-US" sz="2400" dirty="0" smtClean="0">
                <a:latin typeface="Times New Roman" pitchFamily="18" charset="0"/>
                <a:cs typeface="Times New Roman" pitchFamily="18" charset="0"/>
              </a:rPr>
              <a:t>Travels farther?</a:t>
            </a:r>
          </a:p>
        </p:txBody>
      </p:sp>
      <p:sp>
        <p:nvSpPr>
          <p:cNvPr id="6" name="TextBox 5"/>
          <p:cNvSpPr txBox="1"/>
          <p:nvPr/>
        </p:nvSpPr>
        <p:spPr>
          <a:xfrm>
            <a:off x="1676400" y="5562600"/>
            <a:ext cx="1228413" cy="369332"/>
          </a:xfrm>
          <a:prstGeom prst="rect">
            <a:avLst/>
          </a:prstGeom>
          <a:noFill/>
        </p:spPr>
        <p:txBody>
          <a:bodyPr wrap="none" rtlCol="0">
            <a:spAutoFit/>
          </a:bodyPr>
          <a:lstStyle/>
          <a:p>
            <a:r>
              <a:rPr lang="en-US" dirty="0" smtClean="0"/>
              <a:t>Figure 5.11</a:t>
            </a:r>
            <a:endParaRPr lang="en-US" dirty="0"/>
          </a:p>
        </p:txBody>
      </p:sp>
      <p:pic>
        <p:nvPicPr>
          <p:cNvPr id="7" name="Picture 6" descr="HH_Applied_4e_Ch5_Figure5.11.png"/>
          <p:cNvPicPr>
            <a:picLocks noChangeAspect="1"/>
          </p:cNvPicPr>
          <p:nvPr/>
        </p:nvPicPr>
        <p:blipFill>
          <a:blip r:embed="rId2" cstate="print"/>
          <a:stretch>
            <a:fillRect/>
          </a:stretch>
        </p:blipFill>
        <p:spPr>
          <a:xfrm>
            <a:off x="3429000" y="3581400"/>
            <a:ext cx="4419600" cy="293439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1828800" y="2659559"/>
            <a:ext cx="5486400" cy="1538883"/>
          </a:xfrm>
          <a:prstGeom prst="rect">
            <a:avLst/>
          </a:prstGeom>
        </p:spPr>
        <p:txBody>
          <a:bodyPr wrap="square">
            <a:spAutoFit/>
          </a:bodyPr>
          <a:lstStyle/>
          <a:p>
            <a:pPr algn="ctr"/>
            <a:r>
              <a:rPr lang="en-US" sz="3600" b="1" dirty="0" smtClean="0">
                <a:solidFill>
                  <a:schemeClr val="tx2"/>
                </a:solidFill>
              </a:rPr>
              <a:t>Section 5.2</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The Definite Integral</a:t>
            </a:r>
            <a:endParaRPr lang="en-US" sz="4400" dirty="0">
              <a:solidFill>
                <a:schemeClr val="tx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948</Words>
  <Application>Microsoft Office PowerPoint</Application>
  <PresentationFormat>On-screen Show (4:3)</PresentationFormat>
  <Paragraphs>172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Section 5.1  Distance and  Accumulated Change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2.1  Instantaneous Rate of Change </dc:title>
  <dc:creator>mvanisko</dc:creator>
  <cp:lastModifiedBy>WileyService</cp:lastModifiedBy>
  <cp:revision>76</cp:revision>
  <dcterms:created xsi:type="dcterms:W3CDTF">2010-02-11T16:34:45Z</dcterms:created>
  <dcterms:modified xsi:type="dcterms:W3CDTF">2012-01-06T16:33:20Z</dcterms:modified>
</cp:coreProperties>
</file>