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3" r:id="rId6"/>
    <p:sldId id="264" r:id="rId7"/>
    <p:sldId id="266" r:id="rId8"/>
    <p:sldId id="267" r:id="rId9"/>
    <p:sldId id="269" r:id="rId10"/>
    <p:sldId id="270" r:id="rId11"/>
    <p:sldId id="274" r:id="rId12"/>
    <p:sldId id="275" r:id="rId13"/>
    <p:sldId id="284" r:id="rId14"/>
    <p:sldId id="279"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640ECF-75D7-484C-9F5A-C9E85A9FBC03}" type="datetimeFigureOut">
              <a:rPr lang="en-US" smtClean="0"/>
              <a:pPr/>
              <a:t>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507970-50C5-40B9-BB9B-329C7A65FB0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0AAA93-D84D-4C7E-8E53-1F1E16F77549}"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01243-FA37-4FD9-B92B-25B8D8E42A89}"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CB804-00C3-4181-9022-177636336387}"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7E5342-4D12-483C-A4B6-4F68B8FB33A2}"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9D3B3-A4D5-442A-9A11-0E521B6D01BF}"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EA8277-947A-4665-94F0-20558673F41F}"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F7D786-ECB5-458B-AEA5-BA1F437AD077}" type="datetime1">
              <a:rPr lang="en-US" smtClean="0"/>
              <a:pPr/>
              <a:t>1/6/2012</a:t>
            </a:fld>
            <a:endParaRPr lang="en-US"/>
          </a:p>
        </p:txBody>
      </p:sp>
      <p:sp>
        <p:nvSpPr>
          <p:cNvPr id="8" name="Footer Placeholder 7"/>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9" name="Slide Number Placeholder 8"/>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40EFA9-1114-4401-BCE1-08F4A08B9332}" type="datetime1">
              <a:rPr lang="en-US" smtClean="0"/>
              <a:pPr/>
              <a:t>1/6/2012</a:t>
            </a:fld>
            <a:endParaRPr lang="en-US"/>
          </a:p>
        </p:txBody>
      </p:sp>
      <p:sp>
        <p:nvSpPr>
          <p:cNvPr id="4" name="Footer Placeholder 3"/>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5" name="Slide Number Placeholder 4"/>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615A14-5FF4-4616-86CB-04EDD91027E8}" type="datetime1">
              <a:rPr lang="en-US" smtClean="0"/>
              <a:pPr/>
              <a:t>1/6/2012</a:t>
            </a:fld>
            <a:endParaRPr lang="en-US"/>
          </a:p>
        </p:txBody>
      </p:sp>
      <p:sp>
        <p:nvSpPr>
          <p:cNvPr id="3" name="Footer Placeholder 2"/>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4" name="Slide Number Placeholder 3"/>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8A4CB4-E0D6-459F-A6BC-32FD536AAABE}"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47B0E-FEB2-4C8A-9597-BA9846208492}"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D788346F-638D-466A-9B9B-AC19E85DD6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3D1BE-9FD2-4571-B033-52A5FE06578A}" type="datetime1">
              <a:rPr lang="en-US" smtClean="0"/>
              <a:pPr/>
              <a:t>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Applied Calculus ,4/E, Deborah Hughes-HalletCopyright 2010 by John Wiley and Sons, All Rights Reserved</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8346F-638D-466A-9B9B-AC19E85DD6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5" Type="http://schemas.openxmlformats.org/officeDocument/2006/relationships/image" Target="../media/image24.png"/><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4050"/>
            <a:ext cx="8229600" cy="3009900"/>
          </a:xfrm>
        </p:spPr>
        <p:txBody>
          <a:bodyPr>
            <a:normAutofit/>
          </a:bodyPr>
          <a:lstStyle/>
          <a:p>
            <a:r>
              <a:rPr lang="en-US" sz="4000" b="1" dirty="0" smtClean="0">
                <a:solidFill>
                  <a:schemeClr val="tx2"/>
                </a:solidFill>
              </a:rPr>
              <a:t>Section 6.1</a:t>
            </a:r>
            <a:r>
              <a:rPr lang="en-US" sz="3600" b="1" dirty="0" smtClean="0">
                <a:solidFill>
                  <a:schemeClr val="tx2"/>
                </a:solidFill>
              </a:rPr>
              <a:t/>
            </a:r>
            <a:br>
              <a:rPr lang="en-US" sz="3600" b="1" dirty="0" smtClean="0">
                <a:solidFill>
                  <a:schemeClr val="tx2"/>
                </a:solidFill>
              </a:rPr>
            </a:br>
            <a:r>
              <a:rPr lang="en-US" sz="3600" b="1" dirty="0" smtClean="0">
                <a:solidFill>
                  <a:schemeClr val="tx2"/>
                </a:solidFill>
              </a:rPr>
              <a:t/>
            </a:r>
            <a:br>
              <a:rPr lang="en-US" sz="3600" b="1" dirty="0" smtClean="0">
                <a:solidFill>
                  <a:schemeClr val="tx2"/>
                </a:solidFill>
              </a:rPr>
            </a:br>
            <a:r>
              <a:rPr lang="en-US" sz="4900" b="1" dirty="0" smtClean="0">
                <a:solidFill>
                  <a:schemeClr val="tx2"/>
                </a:solidFill>
              </a:rPr>
              <a:t>Average Value</a:t>
            </a:r>
            <a:r>
              <a:rPr lang="en-US" sz="4900" dirty="0" smtClean="0">
                <a:solidFill>
                  <a:schemeClr val="tx2"/>
                </a:solidFill>
              </a:rPr>
              <a:t/>
            </a:r>
            <a:br>
              <a:rPr lang="en-US" sz="4900" dirty="0" smtClean="0">
                <a:solidFill>
                  <a:schemeClr val="tx2"/>
                </a:solidFill>
              </a:rPr>
            </a:br>
            <a:endParaRPr lang="en-US" sz="4900" dirty="0"/>
          </a:p>
        </p:txBody>
      </p:sp>
      <p:sp>
        <p:nvSpPr>
          <p:cNvPr id="4" name="Footer Placeholder 3"/>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15362" name="Rectangle 2"/>
          <p:cNvSpPr>
            <a:spLocks noChangeArrowheads="1"/>
          </p:cNvSpPr>
          <p:nvPr/>
        </p:nvSpPr>
        <p:spPr bwMode="auto">
          <a:xfrm>
            <a:off x="0" y="348734"/>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dirty="0"/>
          </a:p>
        </p:txBody>
      </p:sp>
      <p:sp>
        <p:nvSpPr>
          <p:cNvPr id="10" name="Rectangle 9"/>
          <p:cNvSpPr/>
          <p:nvPr/>
        </p:nvSpPr>
        <p:spPr>
          <a:xfrm>
            <a:off x="190500" y="304800"/>
            <a:ext cx="8763000" cy="1015663"/>
          </a:xfrm>
          <a:prstGeom prst="rect">
            <a:avLst/>
          </a:prstGeom>
        </p:spPr>
        <p:txBody>
          <a:bodyPr wrap="square">
            <a:spAutoFit/>
          </a:bodyPr>
          <a:lstStyle/>
          <a:p>
            <a:r>
              <a:rPr lang="en-US" sz="2000" dirty="0" smtClean="0">
                <a:latin typeface="Times New Roman" pitchFamily="18" charset="0"/>
                <a:cs typeface="Times New Roman" pitchFamily="18" charset="0"/>
              </a:rPr>
              <a:t>Suppose that we want to calculate the present value of the income stream described by a rate of S(t) dollars per year, and that we are interested in the period from now until M years in the future. If the interest rate is r, then the present value is given by</a:t>
            </a:r>
            <a:endParaRPr lang="en-US" sz="2000" dirty="0">
              <a:latin typeface="Times New Roman" pitchFamily="18" charset="0"/>
              <a:cs typeface="Times New Roman" pitchFamily="18" charset="0"/>
            </a:endParaRPr>
          </a:p>
        </p:txBody>
      </p:sp>
      <p:pic>
        <p:nvPicPr>
          <p:cNvPr id="11" name="Picture 4"/>
          <p:cNvPicPr>
            <a:picLocks noChangeAspect="1" noChangeArrowheads="1"/>
          </p:cNvPicPr>
          <p:nvPr/>
        </p:nvPicPr>
        <p:blipFill>
          <a:blip r:embed="rId2" cstate="print"/>
          <a:srcRect/>
          <a:stretch>
            <a:fillRect/>
          </a:stretch>
        </p:blipFill>
        <p:spPr>
          <a:xfrm>
            <a:off x="1714500" y="1524000"/>
            <a:ext cx="5715000" cy="1907676"/>
          </a:xfrm>
          <a:prstGeom prst="rect">
            <a:avLst/>
          </a:prstGeom>
          <a:ln/>
        </p:spPr>
      </p:pic>
      <p:sp>
        <p:nvSpPr>
          <p:cNvPr id="12" name="Rectangle 11"/>
          <p:cNvSpPr/>
          <p:nvPr/>
        </p:nvSpPr>
        <p:spPr>
          <a:xfrm>
            <a:off x="152400" y="3657600"/>
            <a:ext cx="4665060" cy="400110"/>
          </a:xfrm>
          <a:prstGeom prst="rect">
            <a:avLst/>
          </a:prstGeom>
        </p:spPr>
        <p:txBody>
          <a:bodyPr wrap="none">
            <a:spAutoFit/>
          </a:bodyPr>
          <a:lstStyle/>
          <a:p>
            <a:pPr>
              <a:spcBef>
                <a:spcPct val="50000"/>
              </a:spcBef>
            </a:pPr>
            <a:r>
              <a:rPr lang="en-US" sz="2000" dirty="0" smtClean="0">
                <a:latin typeface="Times New Roman" pitchFamily="18" charset="0"/>
                <a:cs typeface="Times New Roman" pitchFamily="18" charset="0"/>
              </a:rPr>
              <a:t>The value M years in the future is given by </a:t>
            </a:r>
            <a:endParaRPr lang="en-US" sz="2000" dirty="0">
              <a:latin typeface="Times New Roman" pitchFamily="18" charset="0"/>
              <a:cs typeface="Times New Roman" pitchFamily="18" charset="0"/>
            </a:endParaRPr>
          </a:p>
        </p:txBody>
      </p:sp>
      <p:pic>
        <p:nvPicPr>
          <p:cNvPr id="13" name="Picture 5"/>
          <p:cNvPicPr>
            <a:picLocks noChangeAspect="1" noChangeArrowheads="1"/>
          </p:cNvPicPr>
          <p:nvPr/>
        </p:nvPicPr>
        <p:blipFill>
          <a:blip r:embed="rId3" cstate="print"/>
          <a:srcRect/>
          <a:stretch>
            <a:fillRect/>
          </a:stretch>
        </p:blipFill>
        <p:spPr>
          <a:xfrm>
            <a:off x="1371600" y="4419600"/>
            <a:ext cx="6400800" cy="1356231"/>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4" name="Rectangle 3"/>
          <p:cNvSpPr/>
          <p:nvPr/>
        </p:nvSpPr>
        <p:spPr>
          <a:xfrm>
            <a:off x="1143000" y="2321005"/>
            <a:ext cx="6858000" cy="2215991"/>
          </a:xfrm>
          <a:prstGeom prst="rect">
            <a:avLst/>
          </a:prstGeom>
        </p:spPr>
        <p:txBody>
          <a:bodyPr wrap="square">
            <a:spAutoFit/>
          </a:bodyPr>
          <a:lstStyle/>
          <a:p>
            <a:pPr algn="ctr"/>
            <a:r>
              <a:rPr lang="en-US" sz="3600" b="1" dirty="0" smtClean="0">
                <a:solidFill>
                  <a:schemeClr val="tx2"/>
                </a:solidFill>
              </a:rPr>
              <a:t>Section 6.4</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Integrating </a:t>
            </a:r>
          </a:p>
          <a:p>
            <a:pPr algn="ctr"/>
            <a:r>
              <a:rPr lang="en-US" sz="4400" b="1" dirty="0" smtClean="0">
                <a:solidFill>
                  <a:schemeClr val="tx2"/>
                </a:solidFill>
              </a:rPr>
              <a:t>Relative Growth Rates</a:t>
            </a:r>
            <a:endParaRPr lang="en-US" sz="4400" dirty="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10" name="TextBox 9"/>
          <p:cNvSpPr txBox="1"/>
          <p:nvPr/>
        </p:nvSpPr>
        <p:spPr>
          <a:xfrm>
            <a:off x="304800" y="2819400"/>
            <a:ext cx="1371600" cy="461665"/>
          </a:xfrm>
          <a:prstGeom prst="rect">
            <a:avLst/>
          </a:prstGeom>
          <a:noFill/>
        </p:spPr>
        <p:txBody>
          <a:bodyPr wrap="square" rtlCol="0">
            <a:spAutoFit/>
          </a:bodyPr>
          <a:lstStyle/>
          <a:p>
            <a:r>
              <a:rPr lang="en-US" sz="2400" b="1" dirty="0" smtClean="0"/>
              <a:t>Example</a:t>
            </a:r>
          </a:p>
        </p:txBody>
      </p:sp>
      <p:sp>
        <p:nvSpPr>
          <p:cNvPr id="102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 name="Picture 4"/>
          <p:cNvPicPr>
            <a:picLocks noChangeAspect="1" noChangeArrowheads="1"/>
          </p:cNvPicPr>
          <p:nvPr/>
        </p:nvPicPr>
        <p:blipFill>
          <a:blip r:embed="rId2" cstate="print"/>
          <a:srcRect/>
          <a:stretch>
            <a:fillRect/>
          </a:stretch>
        </p:blipFill>
        <p:spPr>
          <a:xfrm>
            <a:off x="190500" y="609600"/>
            <a:ext cx="8763000" cy="1757363"/>
          </a:xfrm>
          <a:prstGeom prst="rect">
            <a:avLst/>
          </a:prstGeom>
          <a:ln/>
        </p:spPr>
      </p:pic>
      <p:pic>
        <p:nvPicPr>
          <p:cNvPr id="9" name="Picture 6"/>
          <p:cNvPicPr>
            <a:picLocks noChangeAspect="1" noChangeArrowheads="1"/>
          </p:cNvPicPr>
          <p:nvPr/>
        </p:nvPicPr>
        <p:blipFill>
          <a:blip r:embed="rId3" cstate="print"/>
          <a:srcRect/>
          <a:stretch>
            <a:fillRect/>
          </a:stretch>
        </p:blipFill>
        <p:spPr>
          <a:xfrm>
            <a:off x="228600" y="3505200"/>
            <a:ext cx="8686800" cy="1266825"/>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par>
                                <p:cTn id="13" presetID="9"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H_Applied_4e_Chapter6_Figure6.30.png"/>
          <p:cNvPicPr>
            <a:picLocks noChangeAspect="1"/>
          </p:cNvPicPr>
          <p:nvPr/>
        </p:nvPicPr>
        <p:blipFill>
          <a:blip r:embed="rId2" cstate="print"/>
          <a:stretch>
            <a:fillRect/>
          </a:stretch>
        </p:blipFill>
        <p:spPr>
          <a:xfrm>
            <a:off x="2057400" y="910600"/>
            <a:ext cx="7086600" cy="2480011"/>
          </a:xfrm>
          <a:prstGeom prst="rect">
            <a:avLst/>
          </a:prstGeom>
        </p:spPr>
      </p:pic>
      <p:sp>
        <p:nvSpPr>
          <p:cNvPr id="2" name="Footer Placeholder 1"/>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10" name="TextBox 9"/>
          <p:cNvSpPr txBox="1"/>
          <p:nvPr/>
        </p:nvSpPr>
        <p:spPr>
          <a:xfrm>
            <a:off x="228600" y="152401"/>
            <a:ext cx="8686800" cy="4355038"/>
          </a:xfrm>
          <a:prstGeom prst="rect">
            <a:avLst/>
          </a:prstGeom>
          <a:noFill/>
        </p:spPr>
        <p:txBody>
          <a:bodyPr wrap="square" rtlCol="0">
            <a:spAutoFit/>
          </a:bodyPr>
          <a:lstStyle/>
          <a:p>
            <a:r>
              <a:rPr lang="en-US" sz="2200" b="1" dirty="0" smtClean="0"/>
              <a:t>Example 2</a:t>
            </a:r>
          </a:p>
          <a:p>
            <a:r>
              <a:rPr lang="en-US" dirty="0" smtClean="0">
                <a:latin typeface="Times New Roman" pitchFamily="18" charset="0"/>
                <a:cs typeface="Times New Roman" pitchFamily="18" charset="0"/>
              </a:rPr>
              <a:t>Figure 6.30 shows relative birth rates </a:t>
            </a:r>
            <a:r>
              <a:rPr lang="en-US" dirty="0" smtClean="0">
                <a:latin typeface="Times New Roman" pitchFamily="18" charset="0"/>
                <a:cs typeface="Times New Roman" pitchFamily="18" charset="0"/>
              </a:rPr>
              <a:t>and relative death rates for </a:t>
            </a:r>
            <a:r>
              <a:rPr lang="en-US" dirty="0" smtClean="0">
                <a:latin typeface="Times New Roman" pitchFamily="18" charset="0"/>
                <a:cs typeface="Times New Roman" pitchFamily="18" charset="0"/>
              </a:rPr>
              <a:t>developed and developing countries.</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1600" b="1" dirty="0" smtClean="0">
                <a:cs typeface="Times New Roman" pitchFamily="18" charset="0"/>
              </a:rPr>
              <a:t>Figure 6.30</a:t>
            </a:r>
            <a:r>
              <a:rPr lang="en-US"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Birth and death</a:t>
            </a:r>
          </a:p>
          <a:p>
            <a:r>
              <a:rPr lang="en-US" sz="1600" dirty="0" smtClean="0">
                <a:latin typeface="Times New Roman" pitchFamily="18" charset="0"/>
                <a:cs typeface="Times New Roman" pitchFamily="18" charset="0"/>
              </a:rPr>
              <a:t>rates in developed</a:t>
            </a:r>
          </a:p>
          <a:p>
            <a:r>
              <a:rPr lang="en-US" sz="1600" dirty="0" smtClean="0">
                <a:latin typeface="Times New Roman" pitchFamily="18" charset="0"/>
                <a:cs typeface="Times New Roman" pitchFamily="18" charset="0"/>
              </a:rPr>
              <a:t>and developing</a:t>
            </a:r>
          </a:p>
          <a:p>
            <a:r>
              <a:rPr lang="en-US" sz="1600" dirty="0" smtClean="0">
                <a:latin typeface="Times New Roman" pitchFamily="18" charset="0"/>
                <a:cs typeface="Times New Roman" pitchFamily="18" charset="0"/>
              </a:rPr>
              <a:t>countries, 1775-1977</a:t>
            </a:r>
          </a:p>
          <a:p>
            <a:endParaRPr lang="en-US" sz="2000" dirty="0" smtClean="0">
              <a:latin typeface="Times New Roman" pitchFamily="18" charset="0"/>
              <a:cs typeface="Times New Roman" pitchFamily="18" charset="0"/>
            </a:endParaRPr>
          </a:p>
          <a:p>
            <a:pPr marL="342900" indent="-342900"/>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Which </a:t>
            </a:r>
            <a:r>
              <a:rPr lang="en-US" dirty="0" smtClean="0">
                <a:latin typeface="Times New Roman" pitchFamily="18" charset="0"/>
                <a:cs typeface="Times New Roman" pitchFamily="18" charset="0"/>
              </a:rPr>
              <a:t>is changing faster, the birth rate or the death rate? What does this tell you about how the populations are changing?</a:t>
            </a:r>
            <a:endParaRPr lang="en-US" sz="2000" b="1" dirty="0" smtClean="0">
              <a:latin typeface="Times New Roman" pitchFamily="18" charset="0"/>
              <a:cs typeface="Times New Roman" pitchFamily="18" charset="0"/>
            </a:endParaRPr>
          </a:p>
          <a:p>
            <a:pPr marL="342900" indent="-342900">
              <a:spcBef>
                <a:spcPts val="600"/>
              </a:spcBef>
            </a:pPr>
            <a:r>
              <a:rPr lang="en-US" b="1" dirty="0" smtClean="0">
                <a:cs typeface="Times New Roman" pitchFamily="18" charset="0"/>
              </a:rPr>
              <a:t>Solution</a:t>
            </a:r>
            <a:endParaRPr lang="en-US" dirty="0" smtClean="0">
              <a:cs typeface="Times New Roman" pitchFamily="18" charset="0"/>
            </a:endParaRPr>
          </a:p>
        </p:txBody>
      </p:sp>
      <p:pic>
        <p:nvPicPr>
          <p:cNvPr id="8" name="Picture 9"/>
          <p:cNvPicPr>
            <a:picLocks noChangeAspect="1" noChangeArrowheads="1"/>
          </p:cNvPicPr>
          <p:nvPr/>
        </p:nvPicPr>
        <p:blipFill>
          <a:blip r:embed="rId3" cstate="print"/>
          <a:srcRect/>
          <a:stretch>
            <a:fillRect/>
          </a:stretch>
        </p:blipFill>
        <p:spPr>
          <a:xfrm>
            <a:off x="228600" y="4495800"/>
            <a:ext cx="8687041" cy="1911350"/>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648200" y="6492875"/>
            <a:ext cx="4495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10" name="TextBox 9"/>
          <p:cNvSpPr txBox="1"/>
          <p:nvPr/>
        </p:nvSpPr>
        <p:spPr>
          <a:xfrm>
            <a:off x="304800" y="228601"/>
            <a:ext cx="8382000" cy="400110"/>
          </a:xfrm>
          <a:prstGeom prst="rect">
            <a:avLst/>
          </a:prstGeom>
          <a:noFill/>
        </p:spPr>
        <p:txBody>
          <a:bodyPr wrap="square" rtlCol="0">
            <a:spAutoFit/>
          </a:bodyPr>
          <a:lstStyle/>
          <a:p>
            <a:r>
              <a:rPr lang="en-US" sz="2000" b="1" dirty="0" smtClean="0"/>
              <a:t>Example 2  continued</a:t>
            </a:r>
            <a:r>
              <a:rPr lang="en-US" sz="1900" dirty="0" smtClean="0">
                <a:latin typeface="Times New Roman" pitchFamily="18" charset="0"/>
                <a:cs typeface="Times New Roman" pitchFamily="18" charset="0"/>
              </a:rPr>
              <a:t> </a:t>
            </a:r>
            <a:endParaRPr lang="en-US" sz="1900" dirty="0"/>
          </a:p>
        </p:txBody>
      </p:sp>
      <p:pic>
        <p:nvPicPr>
          <p:cNvPr id="9" name="Picture 7"/>
          <p:cNvPicPr>
            <a:picLocks noChangeAspect="1" noChangeArrowheads="1"/>
          </p:cNvPicPr>
          <p:nvPr/>
        </p:nvPicPr>
        <p:blipFill>
          <a:blip r:embed="rId2" cstate="print"/>
          <a:srcRect/>
          <a:stretch>
            <a:fillRect/>
          </a:stretch>
        </p:blipFill>
        <p:spPr>
          <a:xfrm>
            <a:off x="228600" y="762000"/>
            <a:ext cx="8686800" cy="649288"/>
          </a:xfrm>
          <a:prstGeom prst="rect">
            <a:avLst/>
          </a:prstGeom>
          <a:ln/>
        </p:spPr>
      </p:pic>
      <p:sp>
        <p:nvSpPr>
          <p:cNvPr id="14" name="TextBox 13"/>
          <p:cNvSpPr txBox="1"/>
          <p:nvPr/>
        </p:nvSpPr>
        <p:spPr>
          <a:xfrm>
            <a:off x="304800" y="1600200"/>
            <a:ext cx="8686801" cy="4047262"/>
          </a:xfrm>
          <a:prstGeom prst="rect">
            <a:avLst/>
          </a:prstGeom>
          <a:noFill/>
        </p:spPr>
        <p:txBody>
          <a:bodyPr wrap="square" rtlCol="0">
            <a:spAutoFit/>
          </a:bodyPr>
          <a:lstStyle/>
          <a:p>
            <a:r>
              <a:rPr lang="en-US" b="1" dirty="0" smtClean="0">
                <a:cs typeface="Times New Roman" pitchFamily="18" charset="0"/>
              </a:rPr>
              <a:t>Solution</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marL="342900" indent="-342900">
              <a:buAutoNum type="alphaLcParenBoth" startAt="2"/>
            </a:pPr>
            <a:r>
              <a:rPr lang="en-US" sz="1700" dirty="0" smtClean="0">
                <a:latin typeface="Times New Roman" pitchFamily="18" charset="0"/>
                <a:cs typeface="Times New Roman" pitchFamily="18" charset="0"/>
              </a:rPr>
              <a:t>The relative rate of growth of the population is the difference between </a:t>
            </a:r>
            <a:r>
              <a:rPr lang="en-US" sz="1700" dirty="0" smtClean="0">
                <a:latin typeface="Times New Roman" pitchFamily="18" charset="0"/>
                <a:cs typeface="Times New Roman" pitchFamily="18" charset="0"/>
              </a:rPr>
              <a:t>the relative </a:t>
            </a:r>
            <a:r>
              <a:rPr lang="en-US" sz="1700" dirty="0" smtClean="0">
                <a:latin typeface="Times New Roman" pitchFamily="18" charset="0"/>
                <a:cs typeface="Times New Roman" pitchFamily="18" charset="0"/>
              </a:rPr>
              <a:t>birth rate and the relative death rate, so it is represented in Figure 6.30 by the vertical distance between the birth-rate curve and the death-rate curve. The area of the region between the two curves from 1800 to 1900, shown in Figure 6.31, gives the change in </a:t>
            </a:r>
            <a:r>
              <a:rPr lang="en-US" sz="1700" dirty="0" err="1" smtClean="0">
                <a:latin typeface="Times New Roman" pitchFamily="18" charset="0"/>
                <a:cs typeface="Times New Roman" pitchFamily="18" charset="0"/>
              </a:rPr>
              <a:t>ln</a:t>
            </a:r>
            <a:r>
              <a:rPr lang="en-US" sz="1700" dirty="0" smtClean="0">
                <a:latin typeface="Times New Roman" pitchFamily="18" charset="0"/>
                <a:cs typeface="Times New Roman" pitchFamily="18" charset="0"/>
              </a:rPr>
              <a:t> </a:t>
            </a:r>
            <a:r>
              <a:rPr lang="en-US" sz="1700" i="1" dirty="0" smtClean="0">
                <a:latin typeface="Times New Roman" pitchFamily="18" charset="0"/>
                <a:cs typeface="Times New Roman" pitchFamily="18" charset="0"/>
              </a:rPr>
              <a:t>P</a:t>
            </a:r>
            <a:r>
              <a:rPr lang="en-US" sz="1700" dirty="0" smtClean="0">
                <a:latin typeface="Times New Roman" pitchFamily="18" charset="0"/>
                <a:cs typeface="Times New Roman" pitchFamily="18" charset="0"/>
              </a:rPr>
              <a:t>(</a:t>
            </a:r>
            <a:r>
              <a:rPr lang="en-US" sz="1700" i="1" dirty="0" smtClean="0">
                <a:latin typeface="Times New Roman" pitchFamily="18" charset="0"/>
                <a:cs typeface="Times New Roman" pitchFamily="18" charset="0"/>
              </a:rPr>
              <a:t>t</a:t>
            </a:r>
            <a:r>
              <a:rPr lang="en-US" sz="1700" dirty="0" smtClean="0">
                <a:latin typeface="Times New Roman" pitchFamily="18" charset="0"/>
                <a:cs typeface="Times New Roman" pitchFamily="18" charset="0"/>
              </a:rPr>
              <a:t>). The region has area approximately equal to a rectangle of height 0.005 and width 100, so has area 0.5. We have</a:t>
            </a:r>
          </a:p>
          <a:p>
            <a:pPr marL="342900" indent="-342900"/>
            <a:endParaRPr lang="en-US" sz="1700" dirty="0" smtClean="0">
              <a:latin typeface="Times New Roman" pitchFamily="18" charset="0"/>
              <a:cs typeface="Times New Roman" pitchFamily="18" charset="0"/>
            </a:endParaRPr>
          </a:p>
          <a:p>
            <a:pPr marL="342900" indent="-342900"/>
            <a:endParaRPr lang="en-US" sz="1700" dirty="0" smtClean="0">
              <a:latin typeface="Times New Roman" pitchFamily="18" charset="0"/>
              <a:cs typeface="Times New Roman" pitchFamily="18" charset="0"/>
            </a:endParaRPr>
          </a:p>
          <a:p>
            <a:pPr marL="342900" indent="-342900"/>
            <a:r>
              <a:rPr lang="en-US" sz="1700" dirty="0" smtClean="0">
                <a:latin typeface="Times New Roman" pitchFamily="18" charset="0"/>
                <a:cs typeface="Times New Roman" pitchFamily="18" charset="0"/>
              </a:rPr>
              <a:t>					       so</a:t>
            </a:r>
          </a:p>
          <a:p>
            <a:pPr marL="342900" indent="-342900"/>
            <a:endParaRPr lang="en-US" sz="1700" dirty="0" smtClean="0">
              <a:latin typeface="Times New Roman" pitchFamily="18" charset="0"/>
              <a:cs typeface="Times New Roman" pitchFamily="18" charset="0"/>
            </a:endParaRPr>
          </a:p>
          <a:p>
            <a:pPr marL="342900" indent="-342900"/>
            <a:endParaRPr lang="en-US" sz="1700" dirty="0" smtClean="0">
              <a:latin typeface="Times New Roman" pitchFamily="18" charset="0"/>
              <a:cs typeface="Times New Roman" pitchFamily="18" charset="0"/>
            </a:endParaRPr>
          </a:p>
          <a:p>
            <a:pPr marL="342900" indent="-342900"/>
            <a:endParaRPr lang="en-US" sz="1700" dirty="0" smtClean="0">
              <a:latin typeface="Times New Roman" pitchFamily="18" charset="0"/>
              <a:cs typeface="Times New Roman" pitchFamily="18" charset="0"/>
            </a:endParaRPr>
          </a:p>
          <a:p>
            <a:pPr marL="342900" indent="-342900"/>
            <a:r>
              <a:rPr lang="en-US" sz="1700" dirty="0" smtClean="0">
                <a:latin typeface="Times New Roman" pitchFamily="18" charset="0"/>
                <a:cs typeface="Times New Roman" pitchFamily="18" charset="0"/>
              </a:rPr>
              <a:t>	During the nineteenth century the population of developing countries increased by about 65%, a factor of 1.65</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62000" y="3911813"/>
            <a:ext cx="3276600" cy="550690"/>
          </a:xfrm>
          <a:prstGeom prst="rect">
            <a:avLst/>
          </a:prstGeom>
          <a:noFill/>
        </p:spPr>
      </p:pic>
      <p:sp>
        <p:nvSpPr>
          <p:cNvPr id="2051" name="Rectangle 3"/>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2"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105400" y="3908234"/>
            <a:ext cx="2438400" cy="587566"/>
          </a:xfrm>
          <a:prstGeom prst="rect">
            <a:avLst/>
          </a:prstGeom>
          <a:noFill/>
        </p:spPr>
      </p:pic>
      <p:sp>
        <p:nvSpPr>
          <p:cNvPr id="2054" name="Rectangle 6"/>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81600" y="6492875"/>
            <a:ext cx="3962400" cy="365125"/>
          </a:xfrm>
        </p:spPr>
        <p:txBody>
          <a:bodyPr/>
          <a:lstStyle/>
          <a:p>
            <a:pPr algn="r"/>
            <a:r>
              <a:rPr lang="en-US" dirty="0" smtClean="0"/>
              <a:t>Applied Calculus ,4/E, Deborah Hughes-</a:t>
            </a:r>
            <a:r>
              <a:rPr lang="en-US" smtClean="0"/>
              <a:t>Hallett</a:t>
            </a:r>
            <a:endParaRPr lang="en-US" dirty="0" smtClean="0"/>
          </a:p>
          <a:p>
            <a:pPr algn="r"/>
            <a:r>
              <a:rPr lang="en-US" dirty="0" smtClean="0"/>
              <a:t>Copyright 2010 by John Wiley and Sons, All Rights Reserved</a:t>
            </a:r>
            <a:endParaRPr lang="en-US" dirty="0"/>
          </a:p>
        </p:txBody>
      </p:sp>
      <p:sp>
        <p:nvSpPr>
          <p:cNvPr id="4" name="TextBox 3"/>
          <p:cNvSpPr txBox="1"/>
          <p:nvPr/>
        </p:nvSpPr>
        <p:spPr>
          <a:xfrm flipH="1">
            <a:off x="228600" y="1600200"/>
            <a:ext cx="8686800" cy="3416320"/>
          </a:xfrm>
          <a:prstGeom prst="rect">
            <a:avLst/>
          </a:prstGeom>
          <a:noFill/>
        </p:spPr>
        <p:txBody>
          <a:bodyPr wrap="square" rtlCol="0">
            <a:spAutoFit/>
          </a:bodyPr>
          <a:lstStyle/>
          <a:p>
            <a:r>
              <a:rPr lang="en-US" b="1" dirty="0" smtClean="0"/>
              <a:t>Solution</a:t>
            </a:r>
          </a:p>
          <a:p>
            <a:r>
              <a:rPr lang="en-US" dirty="0" smtClean="0">
                <a:latin typeface="Times New Roman" pitchFamily="18" charset="0"/>
                <a:cs typeface="Times New Roman" pitchFamily="18" charset="0"/>
              </a:rPr>
              <a:t>The shaded region between the birth rate and death rate curves from 1950 to 1977 in Figure 6.31 consists of approximately 1.5 rectangles, each of which has area (0.01)(27) = 0.27. The area of this region is approximately (1.5)(0.27) = 0.405. We have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so  </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rPr>
              <a:t>Between 1950 and 1970, the population of </a:t>
            </a:r>
          </a:p>
          <a:p>
            <a:r>
              <a:rPr lang="en-US" dirty="0" smtClean="0">
                <a:latin typeface="Times New Roman" pitchFamily="18" charset="0"/>
              </a:rPr>
              <a:t>developing countries increased by about </a:t>
            </a:r>
          </a:p>
          <a:p>
            <a:r>
              <a:rPr lang="en-US" dirty="0" smtClean="0">
                <a:latin typeface="Times New Roman" pitchFamily="18" charset="0"/>
              </a:rPr>
              <a:t>50%, a factor of 1.5.</a:t>
            </a:r>
          </a:p>
        </p:txBody>
      </p:sp>
      <p:pic>
        <p:nvPicPr>
          <p:cNvPr id="6" name="Picture 9"/>
          <p:cNvPicPr>
            <a:picLocks noChangeAspect="1" noChangeArrowheads="1"/>
          </p:cNvPicPr>
          <p:nvPr/>
        </p:nvPicPr>
        <p:blipFill>
          <a:blip r:embed="rId2" cstate="print"/>
          <a:srcRect/>
          <a:stretch>
            <a:fillRect/>
          </a:stretch>
        </p:blipFill>
        <p:spPr>
          <a:xfrm>
            <a:off x="228600" y="762000"/>
            <a:ext cx="8915400" cy="550863"/>
          </a:xfrm>
          <a:prstGeom prst="rect">
            <a:avLst/>
          </a:prstGeom>
          <a:noFill/>
          <a:ln/>
        </p:spPr>
      </p:pic>
      <p:sp>
        <p:nvSpPr>
          <p:cNvPr id="8" name="Rectangle 7"/>
          <p:cNvSpPr/>
          <p:nvPr/>
        </p:nvSpPr>
        <p:spPr>
          <a:xfrm>
            <a:off x="228600" y="304800"/>
            <a:ext cx="2530180" cy="400110"/>
          </a:xfrm>
          <a:prstGeom prst="rect">
            <a:avLst/>
          </a:prstGeom>
        </p:spPr>
        <p:txBody>
          <a:bodyPr wrap="none">
            <a:spAutoFit/>
          </a:bodyPr>
          <a:lstStyle/>
          <a:p>
            <a:r>
              <a:rPr lang="en-US" sz="2000" b="1" dirty="0" smtClean="0"/>
              <a:t>Example 2  continued</a:t>
            </a:r>
            <a:r>
              <a:rPr lang="en-US" sz="2000" dirty="0" smtClean="0">
                <a:latin typeface="Times New Roman" pitchFamily="18" charset="0"/>
                <a:cs typeface="Times New Roman" pitchFamily="18" charset="0"/>
              </a:rPr>
              <a:t> </a:t>
            </a:r>
            <a:endParaRPr lang="en-US" sz="2000" dirty="0"/>
          </a:p>
        </p:txBody>
      </p:sp>
      <p:pic>
        <p:nvPicPr>
          <p:cNvPr id="11" name="Picture 6"/>
          <p:cNvPicPr>
            <a:picLocks noChangeAspect="1" noChangeArrowheads="1"/>
          </p:cNvPicPr>
          <p:nvPr/>
        </p:nvPicPr>
        <p:blipFill>
          <a:blip r:embed="rId3" cstate="print"/>
          <a:srcRect/>
          <a:stretch>
            <a:fillRect/>
          </a:stretch>
        </p:blipFill>
        <p:spPr>
          <a:xfrm>
            <a:off x="4800600" y="3733800"/>
            <a:ext cx="3962400" cy="2586006"/>
          </a:xfrm>
          <a:prstGeom prst="rect">
            <a:avLst/>
          </a:prstGeom>
          <a:noFill/>
          <a:ln/>
        </p:spPr>
      </p:pic>
      <p:sp>
        <p:nvSpPr>
          <p:cNvPr id="12" name="TextBox 11"/>
          <p:cNvSpPr txBox="1"/>
          <p:nvPr/>
        </p:nvSpPr>
        <p:spPr>
          <a:xfrm>
            <a:off x="304800" y="5486400"/>
            <a:ext cx="3917354" cy="584775"/>
          </a:xfrm>
          <a:prstGeom prst="rect">
            <a:avLst/>
          </a:prstGeom>
          <a:noFill/>
        </p:spPr>
        <p:txBody>
          <a:bodyPr wrap="none" rtlCol="0">
            <a:spAutoFit/>
          </a:bodyPr>
          <a:lstStyle/>
          <a:p>
            <a:r>
              <a:rPr lang="en-US" sz="1600" b="1" dirty="0" smtClean="0"/>
              <a:t>Figure 6.31</a:t>
            </a:r>
            <a:r>
              <a:rPr lang="en-US" sz="1600" dirty="0" smtClean="0"/>
              <a:t>: </a:t>
            </a:r>
            <a:r>
              <a:rPr lang="en-US" sz="1600" dirty="0" smtClean="0">
                <a:latin typeface="Times New Roman" pitchFamily="18" charset="0"/>
                <a:cs typeface="Times New Roman" pitchFamily="18" charset="0"/>
              </a:rPr>
              <a:t>Relative growth of population = </a:t>
            </a:r>
          </a:p>
          <a:p>
            <a:r>
              <a:rPr lang="en-US" sz="1600" dirty="0" smtClean="0">
                <a:latin typeface="Times New Roman" pitchFamily="18" charset="0"/>
                <a:cs typeface="Times New Roman" pitchFamily="18" charset="0"/>
              </a:rPr>
              <a:t>Relative birth rate – Relative death rate</a:t>
            </a:r>
            <a:endParaRPr lang="en-US" sz="1600"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7" name="Rectangle 3"/>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04800" y="3048000"/>
            <a:ext cx="3429000" cy="537882"/>
          </a:xfrm>
          <a:prstGeom prst="rect">
            <a:avLst/>
          </a:prstGeom>
          <a:noFill/>
        </p:spPr>
      </p:pic>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0"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800600" y="3048000"/>
            <a:ext cx="2373630" cy="533400"/>
          </a:xfrm>
          <a:prstGeom prst="rect">
            <a:avLst/>
          </a:prstGeom>
          <a:noFill/>
        </p:spPr>
      </p:pic>
      <p:sp>
        <p:nvSpPr>
          <p:cNvPr id="1032" name="Rectangle 8"/>
          <p:cNvSpPr>
            <a:spLocks noChangeArrowheads="1"/>
          </p:cNvSpPr>
          <p:nvPr/>
        </p:nvSpPr>
        <p:spPr bwMode="auto">
          <a:xfrm>
            <a:off x="0" y="83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par>
                                <p:cTn id="13" presetID="9"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4724400" y="6492875"/>
            <a:ext cx="4419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pic>
        <p:nvPicPr>
          <p:cNvPr id="6" name="Picture 4"/>
          <p:cNvPicPr>
            <a:picLocks noChangeAspect="1" noChangeArrowheads="1"/>
          </p:cNvPicPr>
          <p:nvPr/>
        </p:nvPicPr>
        <p:blipFill>
          <a:blip r:embed="rId2" cstate="print"/>
          <a:srcRect/>
          <a:stretch>
            <a:fillRect/>
          </a:stretch>
        </p:blipFill>
        <p:spPr>
          <a:xfrm>
            <a:off x="1028700" y="0"/>
            <a:ext cx="7086600" cy="1709738"/>
          </a:xfrm>
          <a:prstGeom prst="rect">
            <a:avLst/>
          </a:prstGeom>
          <a:ln/>
        </p:spPr>
      </p:pic>
      <p:pic>
        <p:nvPicPr>
          <p:cNvPr id="7" name="Picture 5"/>
          <p:cNvPicPr>
            <a:picLocks noChangeAspect="1" noChangeArrowheads="1"/>
          </p:cNvPicPr>
          <p:nvPr/>
        </p:nvPicPr>
        <p:blipFill>
          <a:blip r:embed="rId3" cstate="print"/>
          <a:srcRect/>
          <a:stretch>
            <a:fillRect/>
          </a:stretch>
        </p:blipFill>
        <p:spPr>
          <a:xfrm>
            <a:off x="3429000" y="1676399"/>
            <a:ext cx="4419600" cy="4526059"/>
          </a:xfrm>
          <a:prstGeom prst="rect">
            <a:avLst/>
          </a:prstGeom>
          <a:noFill/>
          <a:ln/>
        </p:spPr>
      </p:pic>
      <p:sp>
        <p:nvSpPr>
          <p:cNvPr id="11" name="TextBox 10"/>
          <p:cNvSpPr txBox="1"/>
          <p:nvPr/>
        </p:nvSpPr>
        <p:spPr>
          <a:xfrm>
            <a:off x="685800" y="4876800"/>
            <a:ext cx="2597186" cy="707886"/>
          </a:xfrm>
          <a:prstGeom prst="rect">
            <a:avLst/>
          </a:prstGeom>
          <a:noFill/>
        </p:spPr>
        <p:txBody>
          <a:bodyPr wrap="none" rtlCol="0">
            <a:spAutoFit/>
          </a:bodyPr>
          <a:lstStyle/>
          <a:p>
            <a:r>
              <a:rPr lang="en-US" sz="2000" b="1" dirty="0" smtClean="0"/>
              <a:t>Figure 6.1</a:t>
            </a:r>
            <a:r>
              <a:rPr lang="en-US" sz="2000" dirty="0" smtClean="0"/>
              <a:t>:  </a:t>
            </a:r>
          </a:p>
          <a:p>
            <a:r>
              <a:rPr lang="en-US" sz="2000" dirty="0" smtClean="0">
                <a:latin typeface="Times New Roman" pitchFamily="18" charset="0"/>
                <a:cs typeface="Times New Roman" pitchFamily="18" charset="0"/>
              </a:rPr>
              <a:t>Area and average value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HH_Applied_4e_Chapter6_Figure6.5.png"/>
          <p:cNvPicPr>
            <a:picLocks noChangeAspect="1"/>
          </p:cNvPicPr>
          <p:nvPr/>
        </p:nvPicPr>
        <p:blipFill>
          <a:blip r:embed="rId2" cstate="print"/>
          <a:stretch>
            <a:fillRect/>
          </a:stretch>
        </p:blipFill>
        <p:spPr>
          <a:xfrm>
            <a:off x="2667000" y="3124200"/>
            <a:ext cx="3810000" cy="3387625"/>
          </a:xfrm>
          <a:prstGeom prst="rect">
            <a:avLst/>
          </a:prstGeom>
        </p:spPr>
      </p:pic>
      <p:sp>
        <p:nvSpPr>
          <p:cNvPr id="2" name="Footer Placeholder 1"/>
          <p:cNvSpPr>
            <a:spLocks noGrp="1"/>
          </p:cNvSpPr>
          <p:nvPr>
            <p:ph type="ftr" sz="quarter" idx="11"/>
          </p:nvPr>
        </p:nvSpPr>
        <p:spPr>
          <a:xfrm>
            <a:off x="4724400" y="6492875"/>
            <a:ext cx="4419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4" name="Rectangle 3"/>
          <p:cNvSpPr/>
          <p:nvPr/>
        </p:nvSpPr>
        <p:spPr>
          <a:xfrm>
            <a:off x="990600" y="5410200"/>
            <a:ext cx="1638299" cy="400110"/>
          </a:xfrm>
          <a:prstGeom prst="rect">
            <a:avLst/>
          </a:prstGeom>
        </p:spPr>
        <p:txBody>
          <a:bodyPr wrap="square">
            <a:spAutoFit/>
          </a:bodyPr>
          <a:lstStyle/>
          <a:p>
            <a:r>
              <a:rPr lang="en-US" sz="2000" dirty="0" smtClean="0"/>
              <a:t>Figure 6.5</a:t>
            </a:r>
            <a:endParaRPr lang="en-US" sz="2000" dirty="0">
              <a:latin typeface="Times New Roman" pitchFamily="18" charset="0"/>
              <a:cs typeface="Times New Roman" pitchFamily="18" charset="0"/>
            </a:endParaRPr>
          </a:p>
        </p:txBody>
      </p:sp>
      <p:sp>
        <p:nvSpPr>
          <p:cNvPr id="6" name="TextBox 5"/>
          <p:cNvSpPr txBox="1"/>
          <p:nvPr/>
        </p:nvSpPr>
        <p:spPr>
          <a:xfrm>
            <a:off x="228600" y="228600"/>
            <a:ext cx="8686800" cy="3046988"/>
          </a:xfrm>
          <a:prstGeom prst="rect">
            <a:avLst/>
          </a:prstGeom>
          <a:noFill/>
        </p:spPr>
        <p:txBody>
          <a:bodyPr wrap="square" rtlCol="0">
            <a:spAutoFit/>
          </a:bodyPr>
          <a:lstStyle/>
          <a:p>
            <a:r>
              <a:rPr lang="en-US" sz="2000" b="1" dirty="0" smtClean="0"/>
              <a:t>Problem 2</a:t>
            </a:r>
          </a:p>
          <a:p>
            <a:endParaRPr lang="en-US" sz="2000" dirty="0" smtClean="0"/>
          </a:p>
          <a:p>
            <a:r>
              <a:rPr lang="en-US" sz="1900" dirty="0" smtClean="0">
                <a:latin typeface="Times New Roman" pitchFamily="18" charset="0"/>
                <a:cs typeface="Times New Roman" pitchFamily="18" charset="0"/>
              </a:rPr>
              <a:t>Use Figure 6.5 to estimate the following:</a:t>
            </a:r>
          </a:p>
          <a:p>
            <a:endParaRPr lang="en-US" sz="19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(a)  The integral </a:t>
            </a:r>
          </a:p>
          <a:p>
            <a:endParaRPr lang="en-US" sz="19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(b)  The average value of  </a:t>
            </a:r>
            <a:r>
              <a:rPr lang="en-US" sz="1900" i="1" dirty="0" smtClean="0">
                <a:latin typeface="Times New Roman" pitchFamily="18" charset="0"/>
                <a:cs typeface="Times New Roman" pitchFamily="18" charset="0"/>
              </a:rPr>
              <a:t>f</a:t>
            </a:r>
            <a:r>
              <a:rPr lang="en-US" sz="1900" dirty="0" smtClean="0">
                <a:latin typeface="Times New Roman" pitchFamily="18" charset="0"/>
                <a:cs typeface="Times New Roman" pitchFamily="18" charset="0"/>
              </a:rPr>
              <a:t>  between </a:t>
            </a:r>
            <a:r>
              <a:rPr lang="en-US" sz="1900" i="1" dirty="0" smtClean="0">
                <a:latin typeface="Times New Roman" pitchFamily="18" charset="0"/>
                <a:cs typeface="Times New Roman" pitchFamily="18" charset="0"/>
              </a:rPr>
              <a:t>x</a:t>
            </a:r>
            <a:r>
              <a:rPr lang="en-US" sz="1900" dirty="0" smtClean="0">
                <a:latin typeface="Times New Roman" pitchFamily="18" charset="0"/>
                <a:cs typeface="Times New Roman" pitchFamily="18" charset="0"/>
              </a:rPr>
              <a:t> = 0 and </a:t>
            </a:r>
            <a:r>
              <a:rPr lang="en-US" sz="1900" i="1" dirty="0" smtClean="0">
                <a:latin typeface="Times New Roman" pitchFamily="18" charset="0"/>
                <a:cs typeface="Times New Roman" pitchFamily="18" charset="0"/>
              </a:rPr>
              <a:t>x</a:t>
            </a:r>
            <a:r>
              <a:rPr lang="en-US" sz="1900" dirty="0" smtClean="0">
                <a:latin typeface="Times New Roman" pitchFamily="18" charset="0"/>
                <a:cs typeface="Times New Roman" pitchFamily="18" charset="0"/>
              </a:rPr>
              <a:t> = 5 by estimating visually the average height.</a:t>
            </a:r>
          </a:p>
          <a:p>
            <a:endParaRPr lang="en-US" sz="19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(c)  The average value of  </a:t>
            </a:r>
            <a:r>
              <a:rPr lang="en-US" sz="1900" i="1" dirty="0" smtClean="0">
                <a:latin typeface="Times New Roman" pitchFamily="18" charset="0"/>
                <a:cs typeface="Times New Roman" pitchFamily="18" charset="0"/>
              </a:rPr>
              <a:t>f</a:t>
            </a:r>
            <a:r>
              <a:rPr lang="en-US" sz="1900" dirty="0" smtClean="0">
                <a:latin typeface="Times New Roman" pitchFamily="18" charset="0"/>
                <a:cs typeface="Times New Roman" pitchFamily="18" charset="0"/>
              </a:rPr>
              <a:t>  between </a:t>
            </a:r>
            <a:r>
              <a:rPr lang="en-US" sz="1900" i="1" dirty="0" smtClean="0">
                <a:latin typeface="Times New Roman" pitchFamily="18" charset="0"/>
                <a:cs typeface="Times New Roman" pitchFamily="18" charset="0"/>
              </a:rPr>
              <a:t>x</a:t>
            </a:r>
            <a:r>
              <a:rPr lang="en-US" sz="1900" dirty="0" smtClean="0">
                <a:latin typeface="Times New Roman" pitchFamily="18" charset="0"/>
                <a:cs typeface="Times New Roman" pitchFamily="18" charset="0"/>
              </a:rPr>
              <a:t> = 0 and </a:t>
            </a:r>
            <a:r>
              <a:rPr lang="en-US" sz="1900" i="1" dirty="0" smtClean="0">
                <a:latin typeface="Times New Roman" pitchFamily="18" charset="0"/>
                <a:cs typeface="Times New Roman" pitchFamily="18" charset="0"/>
              </a:rPr>
              <a:t>x</a:t>
            </a:r>
            <a:r>
              <a:rPr lang="en-US" sz="1900" dirty="0" smtClean="0">
                <a:latin typeface="Times New Roman" pitchFamily="18" charset="0"/>
                <a:cs typeface="Times New Roman" pitchFamily="18" charset="0"/>
              </a:rPr>
              <a:t> = 5 by using your answer to part (a).</a:t>
            </a:r>
            <a:endParaRPr lang="en-US" sz="1900" dirty="0">
              <a:latin typeface="Times New Roman" pitchFamily="18" charset="0"/>
              <a:cs typeface="Times New Roman" pitchFamily="18" charset="0"/>
            </a:endParaRPr>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81200" y="1295400"/>
            <a:ext cx="914400" cy="5715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H_Applied_4e_Chapter6_Figure6.6.png"/>
          <p:cNvPicPr>
            <a:picLocks noChangeAspect="1"/>
          </p:cNvPicPr>
          <p:nvPr/>
        </p:nvPicPr>
        <p:blipFill>
          <a:blip r:embed="rId2" cstate="print"/>
          <a:stretch>
            <a:fillRect/>
          </a:stretch>
        </p:blipFill>
        <p:spPr>
          <a:xfrm>
            <a:off x="2743201" y="1371600"/>
            <a:ext cx="4038600" cy="2187574"/>
          </a:xfrm>
          <a:prstGeom prst="rect">
            <a:avLst/>
          </a:prstGeom>
        </p:spPr>
      </p:pic>
      <p:sp>
        <p:nvSpPr>
          <p:cNvPr id="2" name="Footer Placeholder 1"/>
          <p:cNvSpPr>
            <a:spLocks noGrp="1"/>
          </p:cNvSpPr>
          <p:nvPr>
            <p:ph type="ftr" sz="quarter" idx="11"/>
          </p:nvPr>
        </p:nvSpPr>
        <p:spPr>
          <a:xfrm>
            <a:off x="4267200" y="6492875"/>
            <a:ext cx="4876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4" name="TextBox 3"/>
          <p:cNvSpPr txBox="1"/>
          <p:nvPr/>
        </p:nvSpPr>
        <p:spPr>
          <a:xfrm>
            <a:off x="266700" y="381000"/>
            <a:ext cx="8610600" cy="5909310"/>
          </a:xfrm>
          <a:prstGeom prst="rect">
            <a:avLst/>
          </a:prstGeom>
          <a:noFill/>
        </p:spPr>
        <p:txBody>
          <a:bodyPr wrap="square" rtlCol="0">
            <a:spAutoFit/>
          </a:bodyPr>
          <a:lstStyle/>
          <a:p>
            <a:r>
              <a:rPr lang="en-US" sz="2000" b="1" dirty="0" smtClean="0"/>
              <a:t>Problems 13 – 14 </a:t>
            </a:r>
          </a:p>
          <a:p>
            <a:endParaRPr lang="en-US" dirty="0" smtClean="0"/>
          </a:p>
          <a:p>
            <a:r>
              <a:rPr lang="en-US" dirty="0" smtClean="0">
                <a:latin typeface="Times New Roman" pitchFamily="18" charset="0"/>
                <a:cs typeface="Times New Roman" pitchFamily="18" charset="0"/>
              </a:rPr>
              <a:t>Refer to Figure 6.6. which shows human arterial blood pressure during the course of one heartbeat.</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a:t>
            </a:r>
            <a:r>
              <a:rPr lang="en-US" dirty="0" smtClean="0">
                <a:cs typeface="Times New Roman" pitchFamily="18" charset="0"/>
              </a:rPr>
              <a:t>Figure 6.6</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13. (a)</a:t>
            </a:r>
            <a:r>
              <a:rPr lang="en-US" dirty="0" smtClean="0">
                <a:latin typeface="Times New Roman" pitchFamily="18" charset="0"/>
                <a:cs typeface="Times New Roman" pitchFamily="18" charset="0"/>
              </a:rPr>
              <a:t>  Estimate the maximum blood pressure, called the systolic pressure.</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(b</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Estimate the minimum blood pressure, called the diastolic pressure.</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  Calculate the average of the systolic and diastolic pressures.</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a:t>
            </a:r>
            <a:r>
              <a:rPr lang="en-US" dirty="0" smtClean="0">
                <a:latin typeface="Times New Roman" pitchFamily="18" charset="0"/>
                <a:cs typeface="Times New Roman" pitchFamily="18" charset="0"/>
              </a:rPr>
              <a:t>  Is the average arterial pressure over the entire cycle greater than, less than or equal to the answer for part (c)?</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14.</a:t>
            </a:r>
            <a:r>
              <a:rPr lang="en-US" dirty="0" smtClean="0">
                <a:latin typeface="Times New Roman" pitchFamily="18" charset="0"/>
                <a:cs typeface="Times New Roman" pitchFamily="18" charset="0"/>
              </a:rPr>
              <a:t>  Estimate the average arterial blood pressure over one cardiac cycle.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724400" y="6492875"/>
            <a:ext cx="44196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1181100" y="2321005"/>
            <a:ext cx="6781800" cy="2215991"/>
          </a:xfrm>
          <a:prstGeom prst="rect">
            <a:avLst/>
          </a:prstGeom>
        </p:spPr>
        <p:txBody>
          <a:bodyPr wrap="square">
            <a:spAutoFit/>
          </a:bodyPr>
          <a:lstStyle/>
          <a:p>
            <a:pPr algn="ctr"/>
            <a:r>
              <a:rPr lang="en-US" sz="3600" b="1" dirty="0" smtClean="0">
                <a:solidFill>
                  <a:schemeClr val="tx2"/>
                </a:solidFill>
              </a:rPr>
              <a:t>Section 6.2</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Consumer and Producer Surplus</a:t>
            </a:r>
            <a:endParaRPr lang="en-US" sz="4400"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029200" y="6492875"/>
            <a:ext cx="41148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8" name="TextBox 7"/>
          <p:cNvSpPr txBox="1"/>
          <p:nvPr/>
        </p:nvSpPr>
        <p:spPr>
          <a:xfrm>
            <a:off x="457200" y="4724400"/>
            <a:ext cx="1828800" cy="1077218"/>
          </a:xfrm>
          <a:prstGeom prst="rect">
            <a:avLst/>
          </a:prstGeom>
          <a:noFill/>
        </p:spPr>
        <p:txBody>
          <a:bodyPr wrap="square" rtlCol="0">
            <a:spAutoFit/>
          </a:bodyPr>
          <a:lstStyle/>
          <a:p>
            <a:r>
              <a:rPr lang="en-US" sz="2000" b="1" dirty="0" smtClean="0"/>
              <a:t>Figure 6.10</a:t>
            </a:r>
            <a:r>
              <a:rPr lang="en-US" sz="2400" dirty="0" smtClean="0"/>
              <a:t>:</a:t>
            </a:r>
          </a:p>
          <a:p>
            <a:r>
              <a:rPr lang="en-US" sz="2000" dirty="0" smtClean="0">
                <a:latin typeface="Times New Roman" pitchFamily="18" charset="0"/>
                <a:cs typeface="Times New Roman" pitchFamily="18" charset="0"/>
              </a:rPr>
              <a:t>Supply and </a:t>
            </a:r>
          </a:p>
          <a:p>
            <a:r>
              <a:rPr lang="en-US" sz="2000" dirty="0" smtClean="0">
                <a:latin typeface="Times New Roman" pitchFamily="18" charset="0"/>
                <a:cs typeface="Times New Roman" pitchFamily="18" charset="0"/>
              </a:rPr>
              <a:t>demand curves</a:t>
            </a:r>
            <a:endParaRPr lang="en-US" sz="2000" dirty="0">
              <a:latin typeface="Times New Roman" pitchFamily="18" charset="0"/>
              <a:cs typeface="Times New Roman" pitchFamily="18" charset="0"/>
            </a:endParaRPr>
          </a:p>
        </p:txBody>
      </p:sp>
      <p:sp>
        <p:nvSpPr>
          <p:cNvPr id="9" name="TextBox 8"/>
          <p:cNvSpPr txBox="1"/>
          <p:nvPr/>
        </p:nvSpPr>
        <p:spPr>
          <a:xfrm>
            <a:off x="5029200" y="4876800"/>
            <a:ext cx="184731" cy="369332"/>
          </a:xfrm>
          <a:prstGeom prst="rect">
            <a:avLst/>
          </a:prstGeom>
          <a:noFill/>
        </p:spPr>
        <p:txBody>
          <a:bodyPr wrap="none" rtlCol="0">
            <a:spAutoFit/>
          </a:bodyPr>
          <a:lstStyle/>
          <a:p>
            <a:endParaRPr lang="en-US" dirty="0"/>
          </a:p>
        </p:txBody>
      </p:sp>
      <p:pic>
        <p:nvPicPr>
          <p:cNvPr id="10" name="Picture 5"/>
          <p:cNvPicPr>
            <a:picLocks noChangeAspect="1" noChangeArrowheads="1"/>
          </p:cNvPicPr>
          <p:nvPr/>
        </p:nvPicPr>
        <p:blipFill>
          <a:blip r:embed="rId2" cstate="print"/>
          <a:srcRect/>
          <a:stretch>
            <a:fillRect/>
          </a:stretch>
        </p:blipFill>
        <p:spPr>
          <a:xfrm>
            <a:off x="533400" y="0"/>
            <a:ext cx="8077200" cy="2333625"/>
          </a:xfrm>
          <a:prstGeom prst="rect">
            <a:avLst/>
          </a:prstGeom>
          <a:noFill/>
          <a:ln/>
        </p:spPr>
      </p:pic>
      <p:pic>
        <p:nvPicPr>
          <p:cNvPr id="11" name="Picture 4"/>
          <p:cNvPicPr>
            <a:picLocks noChangeAspect="1" noChangeArrowheads="1"/>
          </p:cNvPicPr>
          <p:nvPr/>
        </p:nvPicPr>
        <p:blipFill>
          <a:blip r:embed="rId3" cstate="print"/>
          <a:srcRect/>
          <a:stretch>
            <a:fillRect/>
          </a:stretch>
        </p:blipFill>
        <p:spPr>
          <a:xfrm>
            <a:off x="2438400" y="2514600"/>
            <a:ext cx="6400800" cy="3694112"/>
          </a:xfrm>
          <a:prstGeom prst="rect">
            <a:avLst/>
          </a:prstGeom>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800" decel="100000"/>
                                        <p:tgtEl>
                                          <p:spTgt spid="10"/>
                                        </p:tgtEl>
                                      </p:cBhvr>
                                    </p:animEffect>
                                    <p:anim calcmode="lin" valueType="num">
                                      <p:cBhvr>
                                        <p:cTn id="8" dur="800" decel="100000" fill="hold"/>
                                        <p:tgtEl>
                                          <p:spTgt spid="10"/>
                                        </p:tgtEl>
                                        <p:attrNameLst>
                                          <p:attrName>style.rotation</p:attrName>
                                        </p:attrNameLst>
                                      </p:cBhvr>
                                      <p:tavLst>
                                        <p:tav tm="0">
                                          <p:val>
                                            <p:fltVal val="-90"/>
                                          </p:val>
                                        </p:tav>
                                        <p:tav tm="100000">
                                          <p:val>
                                            <p:fltVal val="0"/>
                                          </p:val>
                                        </p:tav>
                                      </p:tavLst>
                                    </p:anim>
                                    <p:anim calcmode="lin" valueType="num">
                                      <p:cBhvr>
                                        <p:cTn id="9" dur="800" decel="100000" fill="hold"/>
                                        <p:tgtEl>
                                          <p:spTgt spid="10"/>
                                        </p:tgtEl>
                                        <p:attrNameLst>
                                          <p:attrName>ppt_x</p:attrName>
                                        </p:attrNameLst>
                                      </p:cBhvr>
                                      <p:tavLst>
                                        <p:tav tm="0">
                                          <p:val>
                                            <p:strVal val="#ppt_x+0.4"/>
                                          </p:val>
                                        </p:tav>
                                        <p:tav tm="100000">
                                          <p:val>
                                            <p:strVal val="#ppt_x-0.05"/>
                                          </p:val>
                                        </p:tav>
                                      </p:tavLst>
                                    </p:anim>
                                    <p:anim calcmode="lin" valueType="num">
                                      <p:cBhvr>
                                        <p:cTn id="10" dur="800" decel="100000" fill="hold"/>
                                        <p:tgtEl>
                                          <p:spTgt spid="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81600" y="6492875"/>
            <a:ext cx="39624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pic>
        <p:nvPicPr>
          <p:cNvPr id="5" name="Picture 4"/>
          <p:cNvPicPr>
            <a:picLocks noChangeAspect="1" noChangeArrowheads="1"/>
          </p:cNvPicPr>
          <p:nvPr/>
        </p:nvPicPr>
        <p:blipFill>
          <a:blip r:embed="rId2" cstate="print"/>
          <a:srcRect/>
          <a:stretch>
            <a:fillRect/>
          </a:stretch>
        </p:blipFill>
        <p:spPr>
          <a:xfrm>
            <a:off x="1638300" y="152400"/>
            <a:ext cx="5867400" cy="2076450"/>
          </a:xfrm>
          <a:prstGeom prst="rect">
            <a:avLst/>
          </a:prstGeom>
          <a:ln w="38100">
            <a:solidFill>
              <a:srgbClr val="333399"/>
            </a:solidFill>
          </a:ln>
        </p:spPr>
      </p:pic>
      <p:pic>
        <p:nvPicPr>
          <p:cNvPr id="6" name="Picture 5"/>
          <p:cNvPicPr>
            <a:picLocks noChangeAspect="1" noChangeArrowheads="1"/>
          </p:cNvPicPr>
          <p:nvPr/>
        </p:nvPicPr>
        <p:blipFill>
          <a:blip r:embed="rId3" cstate="print"/>
          <a:srcRect r="51447"/>
          <a:stretch>
            <a:fillRect/>
          </a:stretch>
        </p:blipFill>
        <p:spPr>
          <a:xfrm>
            <a:off x="152400" y="2743200"/>
            <a:ext cx="4191000" cy="2346325"/>
          </a:xfrm>
          <a:prstGeom prst="rect">
            <a:avLst/>
          </a:prstGeom>
          <a:noFill/>
          <a:ln/>
        </p:spPr>
      </p:pic>
      <p:pic>
        <p:nvPicPr>
          <p:cNvPr id="7" name="Picture 9"/>
          <p:cNvPicPr>
            <a:picLocks noChangeAspect="1" noChangeArrowheads="1"/>
          </p:cNvPicPr>
          <p:nvPr/>
        </p:nvPicPr>
        <p:blipFill>
          <a:blip r:embed="rId4" cstate="print"/>
          <a:srcRect l="48232"/>
          <a:stretch>
            <a:fillRect/>
          </a:stretch>
        </p:blipFill>
        <p:spPr>
          <a:xfrm>
            <a:off x="4495800" y="2781300"/>
            <a:ext cx="4419600" cy="2324100"/>
          </a:xfrm>
          <a:prstGeom prst="rect">
            <a:avLst/>
          </a:prstGeom>
          <a:noFill/>
          <a:ln/>
        </p:spPr>
      </p:pic>
      <p:sp>
        <p:nvSpPr>
          <p:cNvPr id="8" name="TextBox 7"/>
          <p:cNvSpPr txBox="1"/>
          <p:nvPr/>
        </p:nvSpPr>
        <p:spPr>
          <a:xfrm>
            <a:off x="609600" y="5486400"/>
            <a:ext cx="3070264" cy="369332"/>
          </a:xfrm>
          <a:prstGeom prst="rect">
            <a:avLst/>
          </a:prstGeom>
          <a:noFill/>
        </p:spPr>
        <p:txBody>
          <a:bodyPr wrap="none" rtlCol="0">
            <a:spAutoFit/>
          </a:bodyPr>
          <a:lstStyle/>
          <a:p>
            <a:r>
              <a:rPr lang="en-US" dirty="0" smtClean="0"/>
              <a:t>Figure 6.12:  </a:t>
            </a:r>
            <a:r>
              <a:rPr lang="en-US" dirty="0" smtClean="0">
                <a:latin typeface="Times New Roman" pitchFamily="18" charset="0"/>
                <a:cs typeface="Times New Roman" pitchFamily="18" charset="0"/>
              </a:rPr>
              <a:t>Consumer surplus</a:t>
            </a:r>
            <a:endParaRPr lang="en-US" dirty="0"/>
          </a:p>
        </p:txBody>
      </p:sp>
      <p:sp>
        <p:nvSpPr>
          <p:cNvPr id="9" name="TextBox 8"/>
          <p:cNvSpPr txBox="1"/>
          <p:nvPr/>
        </p:nvSpPr>
        <p:spPr>
          <a:xfrm>
            <a:off x="5257800" y="5486400"/>
            <a:ext cx="2954848" cy="369332"/>
          </a:xfrm>
          <a:prstGeom prst="rect">
            <a:avLst/>
          </a:prstGeom>
          <a:noFill/>
        </p:spPr>
        <p:txBody>
          <a:bodyPr wrap="none" rtlCol="0">
            <a:spAutoFit/>
          </a:bodyPr>
          <a:lstStyle/>
          <a:p>
            <a:r>
              <a:rPr lang="en-US" dirty="0" smtClean="0"/>
              <a:t>Figure 6.13:  </a:t>
            </a:r>
            <a:r>
              <a:rPr lang="en-US" dirty="0" smtClean="0">
                <a:latin typeface="Times New Roman" pitchFamily="18" charset="0"/>
                <a:cs typeface="Times New Roman" pitchFamily="18" charset="0"/>
              </a:rPr>
              <a:t>Producer surplus</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H_Applied_4e_Chapter6_Figure6.27.png"/>
          <p:cNvPicPr>
            <a:picLocks noChangeAspect="1"/>
          </p:cNvPicPr>
          <p:nvPr/>
        </p:nvPicPr>
        <p:blipFill>
          <a:blip r:embed="rId2" cstate="print"/>
          <a:stretch>
            <a:fillRect/>
          </a:stretch>
        </p:blipFill>
        <p:spPr>
          <a:xfrm>
            <a:off x="5257800" y="1295400"/>
            <a:ext cx="3513413" cy="2667000"/>
          </a:xfrm>
          <a:prstGeom prst="rect">
            <a:avLst/>
          </a:prstGeom>
        </p:spPr>
      </p:pic>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266700" y="228600"/>
            <a:ext cx="8610600" cy="6278642"/>
          </a:xfrm>
          <a:prstGeom prst="rect">
            <a:avLst/>
          </a:prstGeom>
        </p:spPr>
        <p:txBody>
          <a:bodyPr wrap="square">
            <a:spAutoFit/>
          </a:bodyPr>
          <a:lstStyle/>
          <a:p>
            <a:r>
              <a:rPr lang="en-US" sz="2400" b="1" dirty="0" smtClean="0"/>
              <a:t>Problems 7 – 8 </a:t>
            </a:r>
          </a:p>
          <a:p>
            <a:pPr marL="342900" indent="-342900">
              <a:lnSpc>
                <a:spcPct val="150000"/>
              </a:lnSpc>
              <a:buAutoNum type="arabicPeriod" startAt="7"/>
            </a:pPr>
            <a:r>
              <a:rPr lang="en-US" dirty="0" smtClean="0">
                <a:latin typeface="Times New Roman" pitchFamily="18" charset="0"/>
                <a:cs typeface="Times New Roman" pitchFamily="18" charset="0"/>
              </a:rPr>
              <a:t>Supply and demand curves for a product are in Figure 6.27.</a:t>
            </a:r>
          </a:p>
          <a:p>
            <a:pPr marL="342900" indent="-342900">
              <a:lnSpc>
                <a:spcPct val="150000"/>
              </a:lnSpc>
            </a:pPr>
            <a:r>
              <a:rPr lang="en-US" dirty="0" smtClean="0">
                <a:latin typeface="Times New Roman" pitchFamily="18" charset="0"/>
                <a:cs typeface="Times New Roman" pitchFamily="18" charset="0"/>
              </a:rPr>
              <a:t>	(a)  Estimate the equilibrium price and quantity.</a:t>
            </a:r>
          </a:p>
          <a:p>
            <a:pPr>
              <a:lnSpc>
                <a:spcPct val="150000"/>
              </a:lnSpc>
              <a:tabLst>
                <a:tab pos="342900" algn="l"/>
              </a:tabLst>
            </a:pPr>
            <a:r>
              <a:rPr lang="en-US" dirty="0" smtClean="0">
                <a:latin typeface="Times New Roman" pitchFamily="18" charset="0"/>
                <a:cs typeface="Times New Roman" pitchFamily="18" charset="0"/>
              </a:rPr>
              <a:t>	(b)  Estimate the consumer and producer surplus. </a:t>
            </a:r>
          </a:p>
          <a:p>
            <a:pPr>
              <a:lnSpc>
                <a:spcPct val="150000"/>
              </a:lnSpc>
              <a:tabLst>
                <a:tab pos="342900" algn="l"/>
              </a:tabLst>
            </a:pPr>
            <a:r>
              <a:rPr lang="en-US" dirty="0" smtClean="0">
                <a:latin typeface="Times New Roman" pitchFamily="18" charset="0"/>
                <a:cs typeface="Times New Roman" pitchFamily="18" charset="0"/>
              </a:rPr>
              <a:t>	Shade them.</a:t>
            </a:r>
          </a:p>
          <a:p>
            <a:pPr>
              <a:lnSpc>
                <a:spcPct val="150000"/>
              </a:lnSpc>
              <a:tabLst>
                <a:tab pos="342900" algn="l"/>
              </a:tabLst>
            </a:pPr>
            <a:r>
              <a:rPr lang="en-US" dirty="0" smtClean="0">
                <a:latin typeface="Times New Roman" pitchFamily="18" charset="0"/>
                <a:cs typeface="Times New Roman" pitchFamily="18" charset="0"/>
              </a:rPr>
              <a:t>	(c)  What are the total gains from trade for this </a:t>
            </a:r>
          </a:p>
          <a:p>
            <a:pPr>
              <a:lnSpc>
                <a:spcPct val="150000"/>
              </a:lnSpc>
              <a:tabLst>
                <a:tab pos="342900" algn="l"/>
              </a:tabLst>
            </a:pPr>
            <a:r>
              <a:rPr lang="en-US" dirty="0" smtClean="0">
                <a:latin typeface="Times New Roman" pitchFamily="18" charset="0"/>
                <a:cs typeface="Times New Roman" pitchFamily="18" charset="0"/>
              </a:rPr>
              <a:t>	product?</a:t>
            </a:r>
          </a:p>
          <a:p>
            <a:pPr>
              <a:lnSpc>
                <a:spcPct val="150000"/>
              </a:lnSpc>
            </a:pPr>
            <a:endParaRPr lang="en-US" dirty="0" smtClean="0">
              <a:latin typeface="Times New Roman" pitchFamily="18" charset="0"/>
              <a:cs typeface="Times New Roman" pitchFamily="18" charset="0"/>
            </a:endParaRPr>
          </a:p>
          <a:p>
            <a:pPr marL="342900" indent="-342900">
              <a:lnSpc>
                <a:spcPct val="150000"/>
              </a:lnSpc>
              <a:buFontTx/>
              <a:buAutoNum type="arabicPeriod" startAt="8"/>
            </a:pPr>
            <a:endParaRPr lang="en-US" dirty="0" smtClean="0">
              <a:latin typeface="Times New Roman" pitchFamily="18" charset="0"/>
              <a:cs typeface="Times New Roman" pitchFamily="18" charset="0"/>
            </a:endParaRPr>
          </a:p>
          <a:p>
            <a:pPr marL="342900" indent="-342900">
              <a:lnSpc>
                <a:spcPct val="150000"/>
              </a:lnSpc>
              <a:buFontTx/>
              <a:buAutoNum type="arabicPeriod" startAt="8"/>
            </a:pPr>
            <a:r>
              <a:rPr lang="en-US" dirty="0" smtClean="0">
                <a:latin typeface="Times New Roman" pitchFamily="18" charset="0"/>
                <a:cs typeface="Times New Roman" pitchFamily="18" charset="0"/>
              </a:rPr>
              <a:t>Supply and demand curves are in Figure 6.27. A price of $40 is artificially imposed.</a:t>
            </a:r>
          </a:p>
          <a:p>
            <a:pPr marL="342900" indent="-342900">
              <a:lnSpc>
                <a:spcPct val="150000"/>
              </a:lnSpc>
            </a:pP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  At the $40 price, estimate the consumer surplus, the producer surplus, and the total gains from trade.</a:t>
            </a:r>
          </a:p>
          <a:p>
            <a:pPr marL="342900" indent="-342900">
              <a:lnSpc>
                <a:spcPct val="150000"/>
              </a:lnSpc>
            </a:pPr>
            <a:r>
              <a:rPr lang="en-US" dirty="0" smtClean="0">
                <a:latin typeface="Times New Roman" pitchFamily="18" charset="0"/>
                <a:cs typeface="Times New Roman" pitchFamily="18" charset="0"/>
              </a:rPr>
              <a:t>	(b)  Compare your answers in this problem to your answers in Problem 7. Discuss the effect of price controls on the consumer surplus, producer surplus, and total gains from trade in this case. </a:t>
            </a:r>
            <a:endParaRPr lang="en-US" dirty="0">
              <a:latin typeface="Times New Roman" pitchFamily="18" charset="0"/>
              <a:cs typeface="Times New Roman" pitchFamily="18" charset="0"/>
            </a:endParaRPr>
          </a:p>
        </p:txBody>
      </p:sp>
      <p:sp>
        <p:nvSpPr>
          <p:cNvPr id="8" name="TextBox 7"/>
          <p:cNvSpPr txBox="1"/>
          <p:nvPr/>
        </p:nvSpPr>
        <p:spPr>
          <a:xfrm>
            <a:off x="3657600" y="3276600"/>
            <a:ext cx="1228413" cy="369332"/>
          </a:xfrm>
          <a:prstGeom prst="rect">
            <a:avLst/>
          </a:prstGeom>
          <a:noFill/>
        </p:spPr>
        <p:txBody>
          <a:bodyPr wrap="none" rtlCol="0">
            <a:spAutoFit/>
          </a:bodyPr>
          <a:lstStyle/>
          <a:p>
            <a:r>
              <a:rPr lang="en-US" dirty="0" smtClean="0"/>
              <a:t>Figure 6.27</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00600" y="6492875"/>
            <a:ext cx="43434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876300" y="2659559"/>
            <a:ext cx="7391400" cy="1538883"/>
          </a:xfrm>
          <a:prstGeom prst="rect">
            <a:avLst/>
          </a:prstGeom>
        </p:spPr>
        <p:txBody>
          <a:bodyPr wrap="square">
            <a:spAutoFit/>
          </a:bodyPr>
          <a:lstStyle/>
          <a:p>
            <a:pPr algn="ctr"/>
            <a:r>
              <a:rPr lang="en-US" sz="3600" b="1" dirty="0" smtClean="0">
                <a:solidFill>
                  <a:schemeClr val="tx2"/>
                </a:solidFill>
              </a:rPr>
              <a:t>Section 6.3</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Present and Future Value</a:t>
            </a:r>
            <a:endParaRPr lang="en-US" sz="4400" dirty="0">
              <a:solidFill>
                <a:schemeClr val="tx2"/>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703</Words>
  <Application>Microsoft Office PowerPoint</Application>
  <PresentationFormat>On-screen Show (4:3)</PresentationFormat>
  <Paragraphs>124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Section 6.1  Average Value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2.1  Instantaneous Rate of Change </dc:title>
  <dc:creator>mvanisko</dc:creator>
  <cp:lastModifiedBy>WileyService</cp:lastModifiedBy>
  <cp:revision>95</cp:revision>
  <dcterms:created xsi:type="dcterms:W3CDTF">2010-02-11T16:34:45Z</dcterms:created>
  <dcterms:modified xsi:type="dcterms:W3CDTF">2012-01-06T16:48:09Z</dcterms:modified>
</cp:coreProperties>
</file>