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87" r:id="rId5"/>
    <p:sldId id="259" r:id="rId6"/>
    <p:sldId id="285" r:id="rId7"/>
    <p:sldId id="286" r:id="rId8"/>
    <p:sldId id="263" r:id="rId9"/>
    <p:sldId id="264" r:id="rId10"/>
    <p:sldId id="266" r:id="rId11"/>
    <p:sldId id="267" r:id="rId12"/>
    <p:sldId id="288" r:id="rId13"/>
    <p:sldId id="269" r:id="rId14"/>
    <p:sldId id="270" r:id="rId15"/>
    <p:sldId id="275" r:id="rId16"/>
    <p:sldId id="289" r:id="rId17"/>
    <p:sldId id="291" r:id="rId18"/>
    <p:sldId id="290" r:id="rId19"/>
    <p:sldId id="284" r:id="rId20"/>
    <p:sldId id="292" r:id="rId21"/>
    <p:sldId id="29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40ECF-75D7-484C-9F5A-C9E85A9FBC03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07970-50C5-40B9-BB9B-329C7A65FB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AA93-D84D-4C7E-8E53-1F1E16F77549}" type="datetime1">
              <a:rPr lang="en-US" smtClean="0"/>
              <a:pPr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Applied Calculus ,4/E, Deborah Hughes-HalletCopyright 2010 by John Wiley and Sons, All Rights Reserved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346F-638D-466A-9B9B-AC19E85DD6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1243-FA37-4FD9-B92B-25B8D8E42A89}" type="datetime1">
              <a:rPr lang="en-US" smtClean="0"/>
              <a:pPr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Applied Calculus ,4/E, Deborah Hughes-HalletCopyright 2010 by John Wiley and Sons, All Rights Reserved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346F-638D-466A-9B9B-AC19E85DD6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CB804-00C3-4181-9022-177636336387}" type="datetime1">
              <a:rPr lang="en-US" smtClean="0"/>
              <a:pPr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Applied Calculus ,4/E, Deborah Hughes-HalletCopyright 2010 by John Wiley and Sons, All Rights Reserved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346F-638D-466A-9B9B-AC19E85DD6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5342-4D12-483C-A4B6-4F68B8FB33A2}" type="datetime1">
              <a:rPr lang="en-US" smtClean="0"/>
              <a:pPr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Applied Calculus ,4/E, Deborah Hughes-HalletCopyright 2010 by John Wiley and Sons, All Rights Reserved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346F-638D-466A-9B9B-AC19E85DD6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D3B3-A4D5-442A-9A11-0E521B6D01BF}" type="datetime1">
              <a:rPr lang="en-US" smtClean="0"/>
              <a:pPr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Applied Calculus ,4/E, Deborah Hughes-HalletCopyright 2010 by John Wiley and Sons, All Rights Reserved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346F-638D-466A-9B9B-AC19E85DD6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A8277-947A-4665-94F0-20558673F41F}" type="datetime1">
              <a:rPr lang="en-US" smtClean="0"/>
              <a:pPr/>
              <a:t>1/6/2012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Applied Calculus ,4/E, Deborah Hughes-HalletCopyright 2010 by John Wiley and Sons, All Rights Reserved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346F-638D-466A-9B9B-AC19E85DD6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D786-ECB5-458B-AEA5-BA1F437AD077}" type="datetime1">
              <a:rPr lang="en-US" smtClean="0"/>
              <a:pPr/>
              <a:t>1/6/2012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Applied Calculus ,4/E, Deborah Hughes-HalletCopyright 2010 by John Wiley and Sons, All Rights Reserved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346F-638D-466A-9B9B-AC19E85DD6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0EFA9-1114-4401-BCE1-08F4A08B9332}" type="datetime1">
              <a:rPr lang="en-US" smtClean="0"/>
              <a:pPr/>
              <a:t>1/6/2012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Applied Calculus ,4/E, Deborah Hughes-HalletCopyright 2010 by John Wiley and Sons, All Rights Reserved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346F-638D-466A-9B9B-AC19E85DD6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5A14-5FF4-4616-86CB-04EDD91027E8}" type="datetime1">
              <a:rPr lang="en-US" smtClean="0"/>
              <a:pPr/>
              <a:t>1/6/2012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Applied Calculus ,4/E, Deborah Hughes-HalletCopyright 2010 by John Wiley and Sons, All Rights Reserved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346F-638D-466A-9B9B-AC19E85DD6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A4CB4-E0D6-459F-A6BC-32FD536AAABE}" type="datetime1">
              <a:rPr lang="en-US" smtClean="0"/>
              <a:pPr/>
              <a:t>1/6/2012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Applied Calculus ,4/E, Deborah Hughes-HalletCopyright 2010 by John Wiley and Sons, All Rights Reserved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346F-638D-466A-9B9B-AC19E85DD6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7B0E-FEB2-4C8A-9597-BA9846208492}" type="datetime1">
              <a:rPr lang="en-US" smtClean="0"/>
              <a:pPr/>
              <a:t>1/6/2012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Applied Calculus ,4/E, Deborah Hughes-HalletCopyright 2010 by John Wiley and Sons, All Rights Reserved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346F-638D-466A-9B9B-AC19E85DD6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3D1BE-9FD2-4571-B033-52A5FE06578A}" type="datetime1">
              <a:rPr lang="en-US" smtClean="0"/>
              <a:pPr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Applied Calculus ,4/E, Deborah Hughes-HalletCopyright 2010 by John Wiley and Sons, All Rights Reserved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8346F-638D-466A-9B9B-AC19E85DD6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24050"/>
            <a:ext cx="8229600" cy="30099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Section 7.1</a:t>
            </a:r>
            <a:r>
              <a:rPr lang="en-US" sz="3600" b="1" dirty="0" smtClean="0">
                <a:solidFill>
                  <a:schemeClr val="tx2"/>
                </a:solidFill>
              </a:rPr>
              <a:t/>
            </a:r>
            <a:br>
              <a:rPr lang="en-US" sz="3600" b="1" dirty="0" smtClean="0">
                <a:solidFill>
                  <a:schemeClr val="tx2"/>
                </a:solidFill>
              </a:rPr>
            </a:br>
            <a:r>
              <a:rPr lang="en-US" sz="3600" b="1" dirty="0" smtClean="0">
                <a:solidFill>
                  <a:schemeClr val="tx2"/>
                </a:solidFill>
              </a:rPr>
              <a:t/>
            </a:r>
            <a:br>
              <a:rPr lang="en-US" sz="3600" b="1" dirty="0" smtClean="0">
                <a:solidFill>
                  <a:schemeClr val="tx2"/>
                </a:solidFill>
              </a:rPr>
            </a:br>
            <a:r>
              <a:rPr lang="en-US" sz="4900" dirty="0" smtClean="0">
                <a:solidFill>
                  <a:schemeClr val="tx2"/>
                </a:solidFill>
              </a:rPr>
              <a:t> </a:t>
            </a:r>
            <a:r>
              <a:rPr lang="en-US" sz="4900" b="1" dirty="0" smtClean="0">
                <a:solidFill>
                  <a:schemeClr val="tx2"/>
                </a:solidFill>
              </a:rPr>
              <a:t>Constructing </a:t>
            </a:r>
            <a:r>
              <a:rPr lang="en-US" sz="4900" b="1" dirty="0" err="1" smtClean="0">
                <a:solidFill>
                  <a:schemeClr val="tx2"/>
                </a:solidFill>
              </a:rPr>
              <a:t>Antiderivatives</a:t>
            </a:r>
            <a:r>
              <a:rPr lang="en-US" sz="4900" b="1" dirty="0" smtClean="0">
                <a:solidFill>
                  <a:schemeClr val="tx2"/>
                </a:solidFill>
              </a:rPr>
              <a:t/>
            </a:r>
            <a:br>
              <a:rPr lang="en-US" sz="4900" b="1" dirty="0" smtClean="0">
                <a:solidFill>
                  <a:schemeClr val="tx2"/>
                </a:solidFill>
              </a:rPr>
            </a:br>
            <a:r>
              <a:rPr lang="en-US" sz="4900" b="1" dirty="0" smtClean="0">
                <a:solidFill>
                  <a:schemeClr val="tx2"/>
                </a:solidFill>
              </a:rPr>
              <a:t>Analytically </a:t>
            </a:r>
            <a:r>
              <a:rPr lang="en-US" sz="4900" dirty="0" smtClean="0">
                <a:solidFill>
                  <a:schemeClr val="tx2"/>
                </a:solidFill>
              </a:rPr>
              <a:t/>
            </a:r>
            <a:br>
              <a:rPr lang="en-US" sz="4900" dirty="0" smtClean="0">
                <a:solidFill>
                  <a:schemeClr val="tx2"/>
                </a:solidFill>
              </a:rPr>
            </a:br>
            <a:endParaRPr lang="en-US" sz="49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876800" y="6492875"/>
            <a:ext cx="4267200" cy="365125"/>
          </a:xfrm>
        </p:spPr>
        <p:txBody>
          <a:bodyPr/>
          <a:lstStyle/>
          <a:p>
            <a:pPr algn="r"/>
            <a:r>
              <a:rPr lang="en-US" dirty="0" smtClean="0"/>
              <a:t>Applied Calculus ,4/E, Deborah Hughes-</a:t>
            </a:r>
            <a:r>
              <a:rPr lang="en-US" dirty="0" err="1" smtClean="0"/>
              <a:t>Hallett</a:t>
            </a:r>
            <a:endParaRPr lang="en-US" dirty="0" smtClean="0"/>
          </a:p>
          <a:p>
            <a:pPr algn="r"/>
            <a:r>
              <a:rPr lang="en-US" dirty="0" smtClean="0"/>
              <a:t>Copyright 2010 by John Wiley and Sons, All Rights Reserved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5181600" y="6492875"/>
            <a:ext cx="3962400" cy="365125"/>
          </a:xfrm>
        </p:spPr>
        <p:txBody>
          <a:bodyPr/>
          <a:lstStyle/>
          <a:p>
            <a:pPr algn="r"/>
            <a:r>
              <a:rPr lang="en-US" dirty="0" smtClean="0"/>
              <a:t>Applied Calculus ,4/E, Deborah Hughes-</a:t>
            </a:r>
            <a:r>
              <a:rPr lang="en-US" dirty="0" err="1" smtClean="0"/>
              <a:t>Hallett</a:t>
            </a:r>
            <a:endParaRPr lang="en-US" dirty="0" smtClean="0"/>
          </a:p>
          <a:p>
            <a:pPr algn="r"/>
            <a:r>
              <a:rPr lang="en-US" dirty="0" smtClean="0"/>
              <a:t>Copyright 2010 by John Wiley and Sons, All Rights Reserved</a:t>
            </a:r>
            <a:endParaRPr lang="en-US" dirty="0"/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1752600"/>
            <a:ext cx="9144000" cy="3352800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953000" y="6492875"/>
            <a:ext cx="4191000" cy="365125"/>
          </a:xfrm>
        </p:spPr>
        <p:txBody>
          <a:bodyPr/>
          <a:lstStyle/>
          <a:p>
            <a:pPr algn="r"/>
            <a:r>
              <a:rPr lang="en-US" dirty="0" smtClean="0"/>
              <a:t>Applied Calculus ,4/E, Deborah Hughes-</a:t>
            </a:r>
            <a:r>
              <a:rPr lang="en-US" dirty="0" err="1" smtClean="0"/>
              <a:t>Hallett</a:t>
            </a:r>
            <a:endParaRPr lang="en-US" dirty="0" smtClean="0"/>
          </a:p>
          <a:p>
            <a:pPr algn="r"/>
            <a:r>
              <a:rPr lang="en-US" dirty="0" smtClean="0"/>
              <a:t>Copyright 2010 by John Wiley and Sons, All Rights Reserved</a:t>
            </a:r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28600" y="304800"/>
            <a:ext cx="8686800" cy="1655763"/>
          </a:xfrm>
          <a:prstGeom prst="rect">
            <a:avLst/>
          </a:prstGeom>
          <a:ln/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1000" y="2133600"/>
            <a:ext cx="8382000" cy="457200"/>
          </a:xfrm>
          <a:prstGeom prst="rect">
            <a:avLst/>
          </a:prstGeom>
          <a:noFill/>
          <a:ln/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2133600" y="2667000"/>
            <a:ext cx="1905000" cy="565150"/>
          </a:xfrm>
          <a:prstGeom prst="rect">
            <a:avLst/>
          </a:prstGeom>
          <a:noFill/>
          <a:ln/>
        </p:spPr>
      </p:pic>
      <p:sp>
        <p:nvSpPr>
          <p:cNvPr id="11" name="TextBox 10"/>
          <p:cNvSpPr txBox="1"/>
          <p:nvPr/>
        </p:nvSpPr>
        <p:spPr>
          <a:xfrm>
            <a:off x="1295400" y="2743200"/>
            <a:ext cx="4764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(b)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457200" y="3733800"/>
            <a:ext cx="2057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dirty="0" smtClean="0"/>
              <a:t>Solution </a:t>
            </a:r>
            <a:r>
              <a:rPr lang="en-US" sz="2000" dirty="0" smtClean="0"/>
              <a:t>for (b)</a:t>
            </a:r>
            <a:endParaRPr lang="en-US" sz="2000" dirty="0"/>
          </a:p>
        </p:txBody>
      </p:sp>
      <p:pic>
        <p:nvPicPr>
          <p:cNvPr id="13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342900" y="4419600"/>
            <a:ext cx="8458200" cy="1230313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953000" y="6492875"/>
            <a:ext cx="4191000" cy="365125"/>
          </a:xfrm>
        </p:spPr>
        <p:txBody>
          <a:bodyPr/>
          <a:lstStyle/>
          <a:p>
            <a:pPr algn="r"/>
            <a:r>
              <a:rPr lang="en-US" dirty="0" smtClean="0"/>
              <a:t>Applied Calculus ,4/E, Deborah Hughes-</a:t>
            </a:r>
            <a:r>
              <a:rPr lang="en-US" dirty="0" err="1" smtClean="0"/>
              <a:t>Hallett</a:t>
            </a:r>
            <a:endParaRPr lang="en-US" dirty="0" smtClean="0"/>
          </a:p>
          <a:p>
            <a:pPr algn="r"/>
            <a:r>
              <a:rPr lang="en-US" dirty="0" smtClean="0"/>
              <a:t>Copyright 2010 by John Wiley and Sons, All Rights Reserved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28600" y="1981200"/>
            <a:ext cx="2057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/>
              <a:t>Solution</a:t>
            </a:r>
            <a:endParaRPr lang="en-US" sz="2400" dirty="0"/>
          </a:p>
        </p:txBody>
      </p:sp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52400" y="762000"/>
            <a:ext cx="6096000" cy="973138"/>
          </a:xfrm>
          <a:prstGeom prst="rect">
            <a:avLst/>
          </a:prstGeom>
          <a:ln/>
        </p:spPr>
      </p:pic>
      <p:sp>
        <p:nvSpPr>
          <p:cNvPr id="15" name="TextBox 14"/>
          <p:cNvSpPr txBox="1"/>
          <p:nvPr/>
        </p:nvSpPr>
        <p:spPr>
          <a:xfrm>
            <a:off x="609600" y="1981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66700" y="2819400"/>
            <a:ext cx="8610600" cy="2625725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800600" y="6492875"/>
            <a:ext cx="4343400" cy="365125"/>
          </a:xfrm>
        </p:spPr>
        <p:txBody>
          <a:bodyPr/>
          <a:lstStyle/>
          <a:p>
            <a:pPr algn="r"/>
            <a:r>
              <a:rPr lang="en-US" dirty="0" smtClean="0"/>
              <a:t>Applied Calculus ,4/E, Deborah Hughes-</a:t>
            </a:r>
            <a:r>
              <a:rPr lang="en-US" dirty="0" err="1" smtClean="0"/>
              <a:t>Hallett</a:t>
            </a:r>
            <a:endParaRPr lang="en-US" dirty="0" smtClean="0"/>
          </a:p>
          <a:p>
            <a:pPr algn="r"/>
            <a:r>
              <a:rPr lang="en-US" dirty="0" smtClean="0"/>
              <a:t>Copyright 2010 by John Wiley and Sons, All Rights Reserved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71500" y="2321005"/>
            <a:ext cx="80010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2"/>
                </a:solidFill>
              </a:rPr>
              <a:t>Section 7.3</a:t>
            </a:r>
            <a:r>
              <a:rPr lang="en-US" sz="1400" b="1" dirty="0" smtClean="0">
                <a:solidFill>
                  <a:schemeClr val="tx2"/>
                </a:solidFill>
              </a:rPr>
              <a:t/>
            </a:r>
            <a:br>
              <a:rPr lang="en-US" sz="1400" b="1" dirty="0" smtClean="0">
                <a:solidFill>
                  <a:schemeClr val="tx2"/>
                </a:solidFill>
              </a:rPr>
            </a:br>
            <a:r>
              <a:rPr lang="en-US" sz="1400" b="1" dirty="0" smtClean="0">
                <a:solidFill>
                  <a:schemeClr val="tx2"/>
                </a:solidFill>
              </a:rPr>
              <a:t/>
            </a:r>
            <a:br>
              <a:rPr lang="en-US" sz="1400" b="1" dirty="0" smtClean="0">
                <a:solidFill>
                  <a:schemeClr val="tx2"/>
                </a:solidFill>
              </a:rPr>
            </a:br>
            <a:r>
              <a:rPr lang="en-US" sz="4400" b="1" dirty="0" smtClean="0">
                <a:solidFill>
                  <a:schemeClr val="tx2"/>
                </a:solidFill>
              </a:rPr>
              <a:t>Using the Fundamental Theorem to Find Definite Integrals</a:t>
            </a:r>
            <a:endParaRPr 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5105400" y="6492875"/>
            <a:ext cx="4038600" cy="365125"/>
          </a:xfrm>
        </p:spPr>
        <p:txBody>
          <a:bodyPr/>
          <a:lstStyle/>
          <a:p>
            <a:pPr algn="r"/>
            <a:r>
              <a:rPr lang="en-US" dirty="0" smtClean="0"/>
              <a:t>Applied Calculus ,4/E, Deborah Hughes-</a:t>
            </a:r>
            <a:r>
              <a:rPr lang="en-US" dirty="0" err="1" smtClean="0"/>
              <a:t>Hallett</a:t>
            </a:r>
            <a:endParaRPr lang="en-US" dirty="0" smtClean="0"/>
          </a:p>
          <a:p>
            <a:pPr algn="r"/>
            <a:r>
              <a:rPr lang="en-US" dirty="0" smtClean="0"/>
              <a:t>Copyright 2010 by John Wiley and Sons, All Rights Reserved</a:t>
            </a:r>
            <a:endParaRPr lang="en-US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348734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19100" y="152400"/>
            <a:ext cx="8305800" cy="1295400"/>
          </a:xfrm>
          <a:prstGeom prst="rect">
            <a:avLst/>
          </a:prstGeom>
          <a:ln w="38100">
            <a:solidFill>
              <a:srgbClr val="333399"/>
            </a:solidFill>
          </a:ln>
        </p:spPr>
      </p:pic>
      <p:sp>
        <p:nvSpPr>
          <p:cNvPr id="15" name="Rectangle 14"/>
          <p:cNvSpPr/>
          <p:nvPr/>
        </p:nvSpPr>
        <p:spPr>
          <a:xfrm>
            <a:off x="304800" y="1676400"/>
            <a:ext cx="138570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dirty="0" smtClean="0"/>
              <a:t>Example 3</a:t>
            </a:r>
            <a:endParaRPr lang="en-US" sz="2200" b="1" dirty="0"/>
          </a:p>
        </p:txBody>
      </p: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1000" y="2057400"/>
            <a:ext cx="8382000" cy="642937"/>
          </a:xfrm>
          <a:prstGeom prst="rect">
            <a:avLst/>
          </a:prstGeom>
          <a:ln/>
        </p:spPr>
      </p:pic>
      <p:pic>
        <p:nvPicPr>
          <p:cNvPr id="17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1104900" y="3163888"/>
            <a:ext cx="6934200" cy="3236912"/>
          </a:xfrm>
          <a:prstGeom prst="rect">
            <a:avLst/>
          </a:prstGeom>
          <a:noFill/>
          <a:ln/>
        </p:spPr>
      </p:pic>
      <p:sp>
        <p:nvSpPr>
          <p:cNvPr id="18" name="TextBox 17"/>
          <p:cNvSpPr txBox="1"/>
          <p:nvPr/>
        </p:nvSpPr>
        <p:spPr>
          <a:xfrm>
            <a:off x="381000" y="2819400"/>
            <a:ext cx="10711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876800" y="6492875"/>
            <a:ext cx="4267200" cy="365125"/>
          </a:xfrm>
        </p:spPr>
        <p:txBody>
          <a:bodyPr/>
          <a:lstStyle/>
          <a:p>
            <a:pPr algn="r"/>
            <a:r>
              <a:rPr lang="en-US" dirty="0" smtClean="0"/>
              <a:t>Applied Calculus ,4/E, Deborah Hughes-</a:t>
            </a:r>
            <a:r>
              <a:rPr lang="en-US" dirty="0" err="1" smtClean="0"/>
              <a:t>Hallett</a:t>
            </a:r>
            <a:endParaRPr lang="en-US" dirty="0" smtClean="0"/>
          </a:p>
          <a:p>
            <a:pPr algn="r"/>
            <a:r>
              <a:rPr lang="en-US" dirty="0" smtClean="0"/>
              <a:t>Copyright 2010 by John Wiley and Sons, All Rights Reserved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4953000"/>
            <a:ext cx="236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Figure 7.2: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Area representation of improper integral</a:t>
            </a:r>
            <a:endParaRPr lang="en-US" dirty="0" smtClean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04800" y="228600"/>
            <a:ext cx="37400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3600" b="1" dirty="0" smtClean="0"/>
              <a:t>Improper Integrals</a:t>
            </a:r>
          </a:p>
        </p:txBody>
      </p:sp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42900" y="1066800"/>
            <a:ext cx="8458200" cy="1701800"/>
          </a:xfrm>
          <a:prstGeom prst="rect">
            <a:avLst/>
          </a:prstGeom>
          <a:ln/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124200" y="3048000"/>
            <a:ext cx="5029200" cy="3273425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800600" y="6492875"/>
            <a:ext cx="4343400" cy="365125"/>
          </a:xfrm>
        </p:spPr>
        <p:txBody>
          <a:bodyPr/>
          <a:lstStyle/>
          <a:p>
            <a:pPr algn="r"/>
            <a:r>
              <a:rPr lang="en-US" dirty="0" smtClean="0"/>
              <a:t>Applied Calculus ,4/E, Deborah Hughes-</a:t>
            </a:r>
            <a:r>
              <a:rPr lang="en-US" dirty="0" err="1" smtClean="0"/>
              <a:t>Hallett</a:t>
            </a:r>
            <a:endParaRPr lang="en-US" dirty="0" smtClean="0"/>
          </a:p>
          <a:p>
            <a:pPr algn="r"/>
            <a:r>
              <a:rPr lang="en-US" dirty="0" smtClean="0"/>
              <a:t>Copyright 2010 by John Wiley and Sons, All Rights Reserved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71500" y="2321005"/>
            <a:ext cx="8001000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</a:rPr>
              <a:t>Section 7.4</a:t>
            </a:r>
            <a:r>
              <a:rPr lang="en-US" sz="1100" b="1" dirty="0" smtClean="0">
                <a:solidFill>
                  <a:schemeClr val="tx2"/>
                </a:solidFill>
              </a:rPr>
              <a:t/>
            </a:r>
            <a:br>
              <a:rPr lang="en-US" sz="1100" b="1" dirty="0" smtClean="0">
                <a:solidFill>
                  <a:schemeClr val="tx2"/>
                </a:solidFill>
              </a:rPr>
            </a:br>
            <a:r>
              <a:rPr lang="en-US" sz="1100" b="1" dirty="0" smtClean="0">
                <a:solidFill>
                  <a:schemeClr val="tx2"/>
                </a:solidFill>
              </a:rPr>
              <a:t/>
            </a:r>
            <a:br>
              <a:rPr lang="en-US" sz="1100" b="1" dirty="0" smtClean="0">
                <a:solidFill>
                  <a:schemeClr val="tx2"/>
                </a:solidFill>
              </a:rPr>
            </a:br>
            <a:r>
              <a:rPr lang="en-US" sz="3600" b="1" dirty="0" smtClean="0">
                <a:solidFill>
                  <a:schemeClr val="tx2"/>
                </a:solidFill>
              </a:rPr>
              <a:t>Integration by Parts</a:t>
            </a:r>
            <a:endParaRPr lang="en-US" sz="36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648200" y="6492875"/>
            <a:ext cx="4495800" cy="365125"/>
          </a:xfrm>
        </p:spPr>
        <p:txBody>
          <a:bodyPr/>
          <a:lstStyle/>
          <a:p>
            <a:pPr algn="r"/>
            <a:r>
              <a:rPr lang="en-US" dirty="0" smtClean="0"/>
              <a:t>Applied Calculus ,4/E, Deborah Hughes-</a:t>
            </a:r>
            <a:r>
              <a:rPr lang="en-US" dirty="0" err="1" smtClean="0"/>
              <a:t>Hallett</a:t>
            </a:r>
            <a:endParaRPr lang="en-US" dirty="0" smtClean="0"/>
          </a:p>
          <a:p>
            <a:pPr algn="r"/>
            <a:r>
              <a:rPr lang="en-US" dirty="0" smtClean="0"/>
              <a:t>Copyright 2010 by John Wiley and Sons, All Rights Reserved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2400" y="228601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The General Formula for Integration by Parts</a:t>
            </a:r>
            <a:endParaRPr lang="en-US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95400" y="762000"/>
            <a:ext cx="6477000" cy="1219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200" b="1" dirty="0" smtClean="0">
                <a:solidFill>
                  <a:schemeClr val="tx1"/>
                </a:solidFill>
              </a:rPr>
              <a:t>Integration by Parts</a:t>
            </a:r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400" y="1219200"/>
            <a:ext cx="2819400" cy="557323"/>
          </a:xfrm>
          <a:prstGeom prst="rect">
            <a:avLst/>
          </a:prstGeom>
          <a:noFill/>
        </p:spPr>
      </p:pic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0" y="781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9600" y="2133600"/>
            <a:ext cx="7924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Problem 4</a:t>
            </a:r>
          </a:p>
          <a:p>
            <a:endParaRPr lang="en-US" sz="2000" dirty="0" smtClean="0"/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Use integration by parts to find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Solution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Let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u =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dv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= y dy.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Then 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du = 1/y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dy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and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v = y</a:t>
            </a:r>
            <a:r>
              <a:rPr lang="en-US" sz="2000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/2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giving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Note that by letting 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u =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the natural log was eliminated from the second integral. Also, 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u’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dv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was something that could be integrated easily.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43400" y="2667000"/>
            <a:ext cx="1066800" cy="533400"/>
          </a:xfrm>
          <a:prstGeom prst="rect">
            <a:avLst/>
          </a:prstGeom>
          <a:noFill/>
        </p:spPr>
      </p:pic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0" y="781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7895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38300" y="4572000"/>
            <a:ext cx="5867400" cy="590112"/>
          </a:xfrm>
          <a:prstGeom prst="rect">
            <a:avLst/>
          </a:prstGeom>
          <a:noFill/>
        </p:spPr>
      </p:pic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800600" y="6492875"/>
            <a:ext cx="4343400" cy="365125"/>
          </a:xfrm>
        </p:spPr>
        <p:txBody>
          <a:bodyPr/>
          <a:lstStyle/>
          <a:p>
            <a:pPr algn="r"/>
            <a:r>
              <a:rPr lang="en-US" dirty="0" smtClean="0"/>
              <a:t>Applied Calculus ,4/E, Deborah Hughes-</a:t>
            </a:r>
            <a:r>
              <a:rPr lang="en-US" dirty="0" err="1" smtClean="0"/>
              <a:t>Hallett</a:t>
            </a:r>
            <a:endParaRPr lang="en-US" dirty="0" smtClean="0"/>
          </a:p>
          <a:p>
            <a:pPr algn="r"/>
            <a:r>
              <a:rPr lang="en-US" dirty="0" smtClean="0"/>
              <a:t>Copyright 2010 by John Wiley and Sons, All Rights Reserved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71500" y="2321005"/>
            <a:ext cx="80010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2"/>
                </a:solidFill>
              </a:rPr>
              <a:t>Section 7.5</a:t>
            </a:r>
            <a:r>
              <a:rPr lang="en-US" sz="1400" b="1" dirty="0" smtClean="0">
                <a:solidFill>
                  <a:schemeClr val="tx2"/>
                </a:solidFill>
              </a:rPr>
              <a:t/>
            </a:r>
            <a:br>
              <a:rPr lang="en-US" sz="1400" b="1" dirty="0" smtClean="0">
                <a:solidFill>
                  <a:schemeClr val="tx2"/>
                </a:solidFill>
              </a:rPr>
            </a:br>
            <a:r>
              <a:rPr lang="en-US" sz="1400" b="1" dirty="0" smtClean="0">
                <a:solidFill>
                  <a:schemeClr val="tx2"/>
                </a:solidFill>
              </a:rPr>
              <a:t/>
            </a:r>
            <a:br>
              <a:rPr lang="en-US" sz="1400" b="1" dirty="0" smtClean="0">
                <a:solidFill>
                  <a:schemeClr val="tx2"/>
                </a:solidFill>
              </a:rPr>
            </a:br>
            <a:r>
              <a:rPr lang="en-US" sz="4400" b="1" dirty="0" smtClean="0">
                <a:solidFill>
                  <a:schemeClr val="tx2"/>
                </a:solidFill>
              </a:rPr>
              <a:t>Analyzing </a:t>
            </a:r>
            <a:r>
              <a:rPr lang="en-US" sz="4400" b="1" dirty="0" err="1" smtClean="0">
                <a:solidFill>
                  <a:schemeClr val="tx2"/>
                </a:solidFill>
              </a:rPr>
              <a:t>Antiderivatives</a:t>
            </a:r>
            <a:r>
              <a:rPr lang="en-US" sz="4400" b="1" dirty="0" smtClean="0">
                <a:solidFill>
                  <a:schemeClr val="tx2"/>
                </a:solidFill>
              </a:rPr>
              <a:t> Graphically and Numerically</a:t>
            </a:r>
            <a:endParaRPr 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876800" y="6492875"/>
            <a:ext cx="4267200" cy="365125"/>
          </a:xfrm>
        </p:spPr>
        <p:txBody>
          <a:bodyPr/>
          <a:lstStyle/>
          <a:p>
            <a:pPr algn="r"/>
            <a:r>
              <a:rPr lang="en-US" dirty="0" smtClean="0"/>
              <a:t>Applied Calculus ,4/E, Deborah Hughes-</a:t>
            </a:r>
            <a:r>
              <a:rPr lang="en-US" dirty="0" err="1" smtClean="0"/>
              <a:t>Hallett</a:t>
            </a:r>
            <a:endParaRPr lang="en-US" dirty="0" smtClean="0"/>
          </a:p>
          <a:p>
            <a:pPr algn="r"/>
            <a:r>
              <a:rPr lang="en-US" dirty="0" smtClean="0"/>
              <a:t>Copyright 2010 by John Wiley and Sons, All Rights Reserved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2400" y="152400"/>
            <a:ext cx="868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Example</a:t>
            </a:r>
          </a:p>
        </p:txBody>
      </p:sp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52400" y="609600"/>
            <a:ext cx="8839200" cy="2682875"/>
          </a:xfrm>
          <a:prstGeom prst="rect">
            <a:avLst/>
          </a:prstGeom>
          <a:ln/>
        </p:spPr>
      </p:pic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133600" y="3352800"/>
            <a:ext cx="4876800" cy="3132667"/>
          </a:xfrm>
          <a:prstGeom prst="rect">
            <a:avLst/>
          </a:prstGeom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24400" y="6492875"/>
            <a:ext cx="4419600" cy="365125"/>
          </a:xfrm>
        </p:spPr>
        <p:txBody>
          <a:bodyPr/>
          <a:lstStyle/>
          <a:p>
            <a:pPr algn="r"/>
            <a:r>
              <a:rPr lang="en-US" dirty="0" smtClean="0"/>
              <a:t>Applied Calculus ,4/E, Deborah Hughes-</a:t>
            </a:r>
            <a:r>
              <a:rPr lang="en-US" dirty="0" err="1" smtClean="0"/>
              <a:t>Hallett</a:t>
            </a:r>
            <a:endParaRPr lang="en-US" dirty="0" smtClean="0"/>
          </a:p>
          <a:p>
            <a:pPr algn="r"/>
            <a:r>
              <a:rPr lang="en-US" dirty="0" smtClean="0"/>
              <a:t>Copyright 2010 by John Wiley and Sons, All Rights Reserved</a:t>
            </a:r>
            <a:endParaRPr lang="en-US" dirty="0"/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90500" y="1609725"/>
            <a:ext cx="8763000" cy="3638550"/>
          </a:xfrm>
          <a:prstGeom prst="rect">
            <a:avLst/>
          </a:prstGeom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648200" y="6492875"/>
            <a:ext cx="4495800" cy="365125"/>
          </a:xfrm>
        </p:spPr>
        <p:txBody>
          <a:bodyPr/>
          <a:lstStyle/>
          <a:p>
            <a:pPr algn="r"/>
            <a:r>
              <a:rPr lang="en-US" dirty="0" smtClean="0"/>
              <a:t>Applied Calculus ,4/E, Deborah Hughes-</a:t>
            </a:r>
            <a:r>
              <a:rPr lang="en-US" dirty="0" err="1" smtClean="0"/>
              <a:t>Hallett</a:t>
            </a:r>
            <a:endParaRPr lang="en-US" dirty="0" smtClean="0"/>
          </a:p>
          <a:p>
            <a:pPr algn="r"/>
            <a:r>
              <a:rPr lang="en-US" dirty="0" smtClean="0"/>
              <a:t>Copyright 2010 by John Wiley and Sons, All Rights Reserved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2400" y="228601"/>
            <a:ext cx="853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Example continued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9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7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838200"/>
            <a:ext cx="8915400" cy="1447800"/>
          </a:xfrm>
          <a:prstGeom prst="rect">
            <a:avLst/>
          </a:prstGeom>
          <a:ln/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1638300" y="2362199"/>
            <a:ext cx="5867400" cy="3769805"/>
          </a:xfrm>
          <a:prstGeom prst="rect">
            <a:avLst/>
          </a:prstGeom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648200" y="6492875"/>
            <a:ext cx="4495800" cy="365125"/>
          </a:xfrm>
        </p:spPr>
        <p:txBody>
          <a:bodyPr/>
          <a:lstStyle/>
          <a:p>
            <a:pPr algn="r"/>
            <a:r>
              <a:rPr lang="en-US" dirty="0" smtClean="0"/>
              <a:t>Applied Calculus ,4/E, Deborah Hughes-</a:t>
            </a:r>
            <a:r>
              <a:rPr lang="en-US" smtClean="0"/>
              <a:t>Hallett</a:t>
            </a:r>
            <a:endParaRPr lang="en-US" dirty="0" smtClean="0"/>
          </a:p>
          <a:p>
            <a:pPr algn="r"/>
            <a:r>
              <a:rPr lang="en-US" dirty="0" smtClean="0"/>
              <a:t>Copyright 2010 by John Wiley and Sons, All Rights Reserved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2400" y="228601"/>
            <a:ext cx="8534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Problem 2</a:t>
            </a:r>
          </a:p>
          <a:p>
            <a:endParaRPr lang="en-US" sz="2800" b="1" dirty="0" smtClean="0"/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Figure 7.10 shows the derivative 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g’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. If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(0) = 0, graph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Give (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x, 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)-coordinates of all local maxima and minima.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85984" y="5410200"/>
            <a:ext cx="15720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Figure 7.10</a:t>
            </a:r>
            <a:endParaRPr lang="en-US" sz="2400" dirty="0"/>
          </a:p>
        </p:txBody>
      </p:sp>
      <p:pic>
        <p:nvPicPr>
          <p:cNvPr id="12" name="Picture 11" descr="HH_Applied_4e_Ch7_Figure7.1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2438400"/>
            <a:ext cx="7371866" cy="25671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724400" y="6492875"/>
            <a:ext cx="4419600" cy="365125"/>
          </a:xfrm>
        </p:spPr>
        <p:txBody>
          <a:bodyPr/>
          <a:lstStyle/>
          <a:p>
            <a:pPr algn="r"/>
            <a:r>
              <a:rPr lang="en-US" dirty="0" smtClean="0"/>
              <a:t>Applied Calculus ,4/E, Deborah Hughes-</a:t>
            </a:r>
            <a:r>
              <a:rPr lang="en-US" dirty="0" err="1" smtClean="0"/>
              <a:t>Hallett</a:t>
            </a:r>
            <a:endParaRPr lang="en-US" dirty="0" smtClean="0"/>
          </a:p>
          <a:p>
            <a:pPr algn="r"/>
            <a:r>
              <a:rPr lang="en-US" dirty="0" smtClean="0"/>
              <a:t>Copyright 2010 by John Wiley and Sons, All Rights Reserved</a:t>
            </a:r>
            <a:endParaRPr lang="en-US" dirty="0"/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81000" y="152400"/>
            <a:ext cx="8382000" cy="889000"/>
          </a:xfrm>
          <a:prstGeom prst="rect">
            <a:avLst/>
          </a:prstGeom>
          <a:noFill/>
          <a:ln/>
        </p:spPr>
      </p:pic>
      <p:pic>
        <p:nvPicPr>
          <p:cNvPr id="11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28600" y="990600"/>
            <a:ext cx="1304925" cy="581025"/>
          </a:xfrm>
          <a:prstGeom prst="rect">
            <a:avLst/>
          </a:prstGeom>
          <a:ln/>
        </p:spPr>
      </p:pic>
      <p:pic>
        <p:nvPicPr>
          <p:cNvPr id="12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1905000" y="1042988"/>
            <a:ext cx="1143000" cy="539750"/>
          </a:xfrm>
          <a:prstGeom prst="rect">
            <a:avLst/>
          </a:prstGeom>
          <a:ln/>
        </p:spPr>
      </p:pic>
      <p:pic>
        <p:nvPicPr>
          <p:cNvPr id="13" name="Picture 1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3581400" y="990600"/>
            <a:ext cx="1647825" cy="571500"/>
          </a:xfrm>
          <a:prstGeom prst="rect">
            <a:avLst/>
          </a:prstGeom>
          <a:noFill/>
          <a:ln/>
        </p:spPr>
      </p:pic>
      <p:pic>
        <p:nvPicPr>
          <p:cNvPr id="14" name="Picture 1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38800" y="955675"/>
            <a:ext cx="22574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304800" y="1828800"/>
            <a:ext cx="15859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/>
              <a:t>Solution</a:t>
            </a:r>
          </a:p>
        </p:txBody>
      </p:sp>
      <p:pic>
        <p:nvPicPr>
          <p:cNvPr id="16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34950" y="2286000"/>
            <a:ext cx="395287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3352800"/>
            <a:ext cx="3810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20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3038" y="4267200"/>
            <a:ext cx="72390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2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04800" y="5319713"/>
            <a:ext cx="868680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267200" y="6492875"/>
            <a:ext cx="4876800" cy="365125"/>
          </a:xfrm>
        </p:spPr>
        <p:txBody>
          <a:bodyPr/>
          <a:lstStyle/>
          <a:p>
            <a:pPr algn="r"/>
            <a:r>
              <a:rPr lang="en-US" dirty="0" smtClean="0"/>
              <a:t>Applied Calculus ,4/E, Deborah Hughes-</a:t>
            </a:r>
            <a:r>
              <a:rPr lang="en-US" dirty="0" err="1" smtClean="0"/>
              <a:t>Hallett</a:t>
            </a:r>
            <a:endParaRPr lang="en-US" dirty="0" smtClean="0"/>
          </a:p>
          <a:p>
            <a:pPr algn="r"/>
            <a:r>
              <a:rPr lang="en-US" dirty="0" smtClean="0"/>
              <a:t>Copyright 2010 by John Wiley and Sons, All Rights Reserved</a:t>
            </a:r>
            <a:endParaRPr lang="en-US" dirty="0"/>
          </a:p>
        </p:txBody>
      </p:sp>
      <p:pic>
        <p:nvPicPr>
          <p:cNvPr id="3" name="Picture 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286000" y="20638"/>
            <a:ext cx="4572000" cy="2024062"/>
          </a:xfrm>
          <a:prstGeom prst="rect">
            <a:avLst/>
          </a:prstGeom>
          <a:ln/>
        </p:spPr>
      </p:pic>
      <p:pic>
        <p:nvPicPr>
          <p:cNvPr id="4" name="Picture 2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362200" y="2174875"/>
            <a:ext cx="4419600" cy="2092325"/>
          </a:xfrm>
          <a:prstGeom prst="rect">
            <a:avLst/>
          </a:prstGeom>
          <a:noFill/>
          <a:ln/>
        </p:spPr>
      </p:pic>
      <p:pic>
        <p:nvPicPr>
          <p:cNvPr id="5" name="Picture 2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2362200" y="4427538"/>
            <a:ext cx="4419600" cy="1803400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267200" y="6492875"/>
            <a:ext cx="4876800" cy="365125"/>
          </a:xfrm>
        </p:spPr>
        <p:txBody>
          <a:bodyPr/>
          <a:lstStyle/>
          <a:p>
            <a:pPr algn="r"/>
            <a:r>
              <a:rPr lang="en-US" dirty="0" smtClean="0"/>
              <a:t>Applied Calculus ,4/E, Deborah Hughes-</a:t>
            </a:r>
            <a:r>
              <a:rPr lang="en-US" dirty="0" err="1" smtClean="0"/>
              <a:t>Hallett</a:t>
            </a:r>
            <a:endParaRPr lang="en-US" dirty="0" smtClean="0"/>
          </a:p>
          <a:p>
            <a:pPr algn="r"/>
            <a:r>
              <a:rPr lang="en-US" dirty="0" smtClean="0"/>
              <a:t>Copyright 2010 by John Wiley and Sons, All Rights Reserved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000" y="304800"/>
            <a:ext cx="160454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dirty="0" smtClean="0"/>
              <a:t>Example 3</a:t>
            </a:r>
            <a:endParaRPr lang="en-US" sz="2600" b="1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57200" y="914400"/>
            <a:ext cx="5715000" cy="596900"/>
          </a:xfrm>
          <a:prstGeom prst="rect">
            <a:avLst/>
          </a:prstGeom>
          <a:ln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609600" y="1828800"/>
            <a:ext cx="2286000" cy="935038"/>
          </a:xfrm>
          <a:prstGeom prst="rect">
            <a:avLst/>
          </a:prstGeom>
          <a:noFill/>
          <a:ln/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4800600" y="1995488"/>
            <a:ext cx="1828800" cy="595312"/>
          </a:xfrm>
          <a:prstGeom prst="rect">
            <a:avLst/>
          </a:prstGeom>
          <a:noFill/>
          <a:ln/>
        </p:spPr>
      </p:pic>
      <p:sp>
        <p:nvSpPr>
          <p:cNvPr id="10" name="Rectangle 9"/>
          <p:cNvSpPr/>
          <p:nvPr/>
        </p:nvSpPr>
        <p:spPr>
          <a:xfrm>
            <a:off x="457200" y="3048000"/>
            <a:ext cx="12490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/>
              <a:t>Solution</a:t>
            </a:r>
            <a:endParaRPr lang="en-US" sz="2400" b="1" dirty="0"/>
          </a:p>
        </p:txBody>
      </p:sp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3581400"/>
            <a:ext cx="8229600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6" cstate="print"/>
          <a:srcRect b="6587"/>
          <a:stretch>
            <a:fillRect/>
          </a:stretch>
        </p:blipFill>
        <p:spPr bwMode="auto">
          <a:xfrm>
            <a:off x="381000" y="4800600"/>
            <a:ext cx="76200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267200" y="6492875"/>
            <a:ext cx="4876800" cy="365125"/>
          </a:xfrm>
        </p:spPr>
        <p:txBody>
          <a:bodyPr/>
          <a:lstStyle/>
          <a:p>
            <a:pPr algn="r"/>
            <a:r>
              <a:rPr lang="en-US" dirty="0" smtClean="0"/>
              <a:t>Applied Calculus ,4/E, Deborah Hughes-</a:t>
            </a:r>
            <a:r>
              <a:rPr lang="en-US" dirty="0" err="1" smtClean="0"/>
              <a:t>Hallett</a:t>
            </a:r>
            <a:endParaRPr lang="en-US" dirty="0" smtClean="0"/>
          </a:p>
          <a:p>
            <a:pPr algn="r"/>
            <a:r>
              <a:rPr lang="en-US" dirty="0" smtClean="0"/>
              <a:t>Copyright 2010 by John Wiley and Sons, All Rights Reserved</a:t>
            </a:r>
            <a:endParaRPr lang="en-US" dirty="0"/>
          </a:p>
        </p:txBody>
      </p:sp>
      <p:pic>
        <p:nvPicPr>
          <p:cNvPr id="3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42900" y="1143000"/>
            <a:ext cx="8458200" cy="1652587"/>
          </a:xfrm>
          <a:prstGeom prst="rect">
            <a:avLst/>
          </a:prstGeom>
          <a:ln/>
        </p:spPr>
      </p:pic>
      <p:pic>
        <p:nvPicPr>
          <p:cNvPr id="4" name="Picture 18"/>
          <p:cNvPicPr>
            <a:picLocks noChangeAspect="1" noChangeArrowheads="1"/>
          </p:cNvPicPr>
          <p:nvPr/>
        </p:nvPicPr>
        <p:blipFill>
          <a:blip r:embed="rId3" cstate="print"/>
          <a:srcRect b="2264"/>
          <a:stretch>
            <a:fillRect/>
          </a:stretch>
        </p:blipFill>
        <p:spPr>
          <a:xfrm>
            <a:off x="342900" y="3429000"/>
            <a:ext cx="8458200" cy="1270000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267200" y="6492875"/>
            <a:ext cx="4876800" cy="365125"/>
          </a:xfrm>
        </p:spPr>
        <p:txBody>
          <a:bodyPr/>
          <a:lstStyle/>
          <a:p>
            <a:pPr algn="r"/>
            <a:r>
              <a:rPr lang="en-US" dirty="0" smtClean="0"/>
              <a:t>Applied Calculus ,4/E, Deborah Hughes-</a:t>
            </a:r>
            <a:r>
              <a:rPr lang="en-US" dirty="0" err="1" smtClean="0"/>
              <a:t>Hallett</a:t>
            </a:r>
            <a:endParaRPr lang="en-US" dirty="0" smtClean="0"/>
          </a:p>
          <a:p>
            <a:pPr algn="r"/>
            <a:r>
              <a:rPr lang="en-US" dirty="0" smtClean="0"/>
              <a:t>Copyright 2010 by John Wiley and Sons, All Rights Reserved</a:t>
            </a:r>
            <a:endParaRPr lang="en-US" dirty="0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28600" y="533400"/>
            <a:ext cx="6096000" cy="850900"/>
          </a:xfrm>
          <a:prstGeom prst="rect">
            <a:avLst/>
          </a:prstGeom>
          <a:ln/>
        </p:spPr>
      </p:pic>
      <p:sp>
        <p:nvSpPr>
          <p:cNvPr id="4" name="Rectangle 3"/>
          <p:cNvSpPr/>
          <p:nvPr/>
        </p:nvSpPr>
        <p:spPr>
          <a:xfrm>
            <a:off x="304800" y="1752600"/>
            <a:ext cx="11929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latin typeface="Arial Narrow" pitchFamily="34" charset="0"/>
              </a:rPr>
              <a:t>Solution</a:t>
            </a:r>
            <a:endParaRPr lang="en-US" sz="2400" b="1" dirty="0">
              <a:latin typeface="Arial Narrow" pitchFamily="34" charset="0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0" y="2743200"/>
            <a:ext cx="9144000" cy="2209800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724400" y="6492875"/>
            <a:ext cx="4419600" cy="365125"/>
          </a:xfrm>
        </p:spPr>
        <p:txBody>
          <a:bodyPr/>
          <a:lstStyle/>
          <a:p>
            <a:pPr algn="r"/>
            <a:r>
              <a:rPr lang="en-US" dirty="0" smtClean="0"/>
              <a:t>Applied Calculus ,4/E, Deborah Hughes-</a:t>
            </a:r>
            <a:r>
              <a:rPr lang="en-US" dirty="0" err="1" smtClean="0"/>
              <a:t>Hallett</a:t>
            </a:r>
            <a:endParaRPr lang="en-US" dirty="0" smtClean="0"/>
          </a:p>
          <a:p>
            <a:pPr algn="r"/>
            <a:r>
              <a:rPr lang="en-US" dirty="0" smtClean="0"/>
              <a:t>Copyright 2010 by John Wiley and Sons, All Rights Reserved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181100" y="2321005"/>
            <a:ext cx="67818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2"/>
                </a:solidFill>
              </a:rPr>
              <a:t>Section 7.2</a:t>
            </a:r>
            <a:r>
              <a:rPr lang="en-US" sz="1400" b="1" dirty="0" smtClean="0">
                <a:solidFill>
                  <a:schemeClr val="tx2"/>
                </a:solidFill>
              </a:rPr>
              <a:t/>
            </a:r>
            <a:br>
              <a:rPr lang="en-US" sz="1400" b="1" dirty="0" smtClean="0">
                <a:solidFill>
                  <a:schemeClr val="tx2"/>
                </a:solidFill>
              </a:rPr>
            </a:br>
            <a:r>
              <a:rPr lang="en-US" sz="1400" b="1" dirty="0" smtClean="0">
                <a:solidFill>
                  <a:schemeClr val="tx2"/>
                </a:solidFill>
              </a:rPr>
              <a:t/>
            </a:r>
            <a:br>
              <a:rPr lang="en-US" sz="1400" b="1" dirty="0" smtClean="0">
                <a:solidFill>
                  <a:schemeClr val="tx2"/>
                </a:solidFill>
              </a:rPr>
            </a:br>
            <a:r>
              <a:rPr lang="en-US" sz="4400" b="1" dirty="0" smtClean="0">
                <a:solidFill>
                  <a:schemeClr val="tx2"/>
                </a:solidFill>
              </a:rPr>
              <a:t>Integration by Substitution</a:t>
            </a:r>
            <a:endParaRPr 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5029200" y="6492875"/>
            <a:ext cx="4114800" cy="365125"/>
          </a:xfrm>
        </p:spPr>
        <p:txBody>
          <a:bodyPr/>
          <a:lstStyle/>
          <a:p>
            <a:pPr algn="r"/>
            <a:r>
              <a:rPr lang="en-US" dirty="0" smtClean="0"/>
              <a:t>Applied Calculus ,4/E, Deborah Hughes-</a:t>
            </a:r>
            <a:r>
              <a:rPr lang="en-US" dirty="0" err="1" smtClean="0"/>
              <a:t>Hallett</a:t>
            </a:r>
            <a:endParaRPr lang="en-US" dirty="0" smtClean="0"/>
          </a:p>
          <a:p>
            <a:pPr algn="r"/>
            <a:r>
              <a:rPr lang="en-US" dirty="0" smtClean="0"/>
              <a:t>Copyright 2010 by John Wiley and Sons, All Rights Reserved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29200" y="4876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2" cstate="print"/>
          <a:srcRect t="2358"/>
          <a:stretch>
            <a:fillRect/>
          </a:stretch>
        </p:blipFill>
        <p:spPr>
          <a:xfrm>
            <a:off x="266700" y="355904"/>
            <a:ext cx="8610600" cy="2115834"/>
          </a:xfrm>
          <a:prstGeom prst="rect">
            <a:avLst/>
          </a:prstGeom>
          <a:ln/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190500" y="2819400"/>
            <a:ext cx="8763000" cy="317500"/>
          </a:xfrm>
          <a:prstGeom prst="rect">
            <a:avLst/>
          </a:prstGeom>
          <a:noFill/>
          <a:ln/>
        </p:spPr>
      </p:pic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4" cstate="print"/>
          <a:srcRect l="22224"/>
          <a:stretch>
            <a:fillRect/>
          </a:stretch>
        </p:blipFill>
        <p:spPr>
          <a:xfrm>
            <a:off x="1524000" y="3276600"/>
            <a:ext cx="2133600" cy="495300"/>
          </a:xfrm>
          <a:prstGeom prst="rect">
            <a:avLst/>
          </a:prstGeom>
          <a:noFill/>
          <a:ln/>
        </p:spPr>
      </p:pic>
      <p:sp>
        <p:nvSpPr>
          <p:cNvPr id="15" name="Rectangle 14"/>
          <p:cNvSpPr/>
          <p:nvPr/>
        </p:nvSpPr>
        <p:spPr>
          <a:xfrm>
            <a:off x="152400" y="4038600"/>
            <a:ext cx="30620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latin typeface="Arial Narrow" pitchFamily="34" charset="0"/>
              </a:rPr>
              <a:t>Solution</a:t>
            </a:r>
            <a:r>
              <a:rPr lang="en-US" dirty="0" smtClean="0"/>
              <a:t> </a:t>
            </a:r>
            <a:r>
              <a:rPr lang="en-US" dirty="0" smtClean="0">
                <a:latin typeface="Arial Narrow" pitchFamily="34" charset="0"/>
              </a:rPr>
              <a:t>(continued on next slide)</a:t>
            </a:r>
            <a:endParaRPr lang="en-US" dirty="0">
              <a:latin typeface="Arial Narrow" pitchFamily="34" charset="0"/>
            </a:endParaRPr>
          </a:p>
        </p:txBody>
      </p:sp>
      <p:pic>
        <p:nvPicPr>
          <p:cNvPr id="16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419100" y="4648200"/>
            <a:ext cx="8305800" cy="1116012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536</Words>
  <Application>Microsoft Office PowerPoint</Application>
  <PresentationFormat>On-screen Show (4:3)</PresentationFormat>
  <Paragraphs>79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Section 7.1   Constructing Antiderivatives Analytically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2.1  Instantaneous Rate of Change </dc:title>
  <dc:creator>mvanisko</dc:creator>
  <cp:lastModifiedBy>WileyService</cp:lastModifiedBy>
  <cp:revision>125</cp:revision>
  <dcterms:created xsi:type="dcterms:W3CDTF">2010-02-11T16:34:45Z</dcterms:created>
  <dcterms:modified xsi:type="dcterms:W3CDTF">2012-01-06T18:35:45Z</dcterms:modified>
</cp:coreProperties>
</file>