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5" r:id="rId5"/>
    <p:sldId id="286" r:id="rId6"/>
    <p:sldId id="259" r:id="rId7"/>
    <p:sldId id="287" r:id="rId8"/>
    <p:sldId id="288" r:id="rId9"/>
    <p:sldId id="263" r:id="rId10"/>
    <p:sldId id="264" r:id="rId11"/>
    <p:sldId id="266" r:id="rId12"/>
    <p:sldId id="289" r:id="rId13"/>
    <p:sldId id="267" r:id="rId14"/>
    <p:sldId id="269" r:id="rId15"/>
    <p:sldId id="270" r:id="rId16"/>
    <p:sldId id="275" r:id="rId17"/>
    <p:sldId id="290" r:id="rId18"/>
    <p:sldId id="291" r:id="rId19"/>
    <p:sldId id="279" r:id="rId20"/>
    <p:sldId id="282" r:id="rId21"/>
    <p:sldId id="292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0ECF-75D7-484C-9F5A-C9E85A9FBC03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7970-50C5-40B9-BB9B-329C7A65F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AA93-D84D-4C7E-8E53-1F1E16F77549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243-FA37-4FD9-B92B-25B8D8E42A89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B804-00C3-4181-9022-177636336387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342-4D12-483C-A4B6-4F68B8FB33A2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D3B3-A4D5-442A-9A11-0E521B6D01BF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277-947A-4665-94F0-20558673F41F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D786-ECB5-458B-AEA5-BA1F437AD077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EFA9-1114-4401-BCE1-08F4A08B9332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5A14-5FF4-4616-86CB-04EDD91027E8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4CB4-E0D6-459F-A6BC-32FD536AAABE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7B0E-FEB2-4C8A-9597-BA9846208492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D1BE-9FD2-4571-B033-52A5FE06578A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Applied Calculus ,4/E, Deborah Hughes-HalletCopyright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050"/>
            <a:ext cx="8229600" cy="30099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Section 8.1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4900" b="1" dirty="0" smtClean="0">
                <a:solidFill>
                  <a:schemeClr val="tx2"/>
                </a:solidFill>
              </a:rPr>
              <a:t>Density Functions</a:t>
            </a:r>
            <a:r>
              <a:rPr lang="en-US" sz="4900" dirty="0" smtClean="0">
                <a:solidFill>
                  <a:schemeClr val="tx2"/>
                </a:solidFill>
              </a:rPr>
              <a:t/>
            </a:r>
            <a:br>
              <a:rPr lang="en-US" sz="4900" dirty="0" smtClean="0">
                <a:solidFill>
                  <a:schemeClr val="tx2"/>
                </a:solidFill>
              </a:rPr>
            </a:br>
            <a:endParaRPr lang="en-US" sz="4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8.8: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the age density function and its relation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the cumulative age distribution function. </a:t>
            </a:r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2900" y="457200"/>
            <a:ext cx="8458200" cy="114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H_Applied_4e_Ch8_Figure8.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8534400" cy="245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962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154906"/>
            <a:ext cx="8763000" cy="45481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962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" y="1295400"/>
            <a:ext cx="8610600" cy="1147763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6700" y="3352800"/>
            <a:ext cx="8701234" cy="1066800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H_Applied_4e_Ch8_Section8.2_Problem2_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800600"/>
            <a:ext cx="2233168" cy="1600200"/>
          </a:xfrm>
          <a:prstGeom prst="rect">
            <a:avLst/>
          </a:prstGeom>
        </p:spPr>
      </p:pic>
      <p:pic>
        <p:nvPicPr>
          <p:cNvPr id="22" name="Picture 21" descr="HH_Applied_4e_Ch8_Section8.2_Problem2_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800600"/>
            <a:ext cx="2209800" cy="1583455"/>
          </a:xfrm>
          <a:prstGeom prst="rect">
            <a:avLst/>
          </a:prstGeom>
        </p:spPr>
      </p:pic>
      <p:pic>
        <p:nvPicPr>
          <p:cNvPr id="21" name="Picture 20" descr="HH_Applied_4e_Ch8_Section8.2_Problem2_i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648200"/>
            <a:ext cx="2458218" cy="1676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" y="228600"/>
            <a:ext cx="86106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/>
              <a:t>Problem 2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an agricultural experiment, the quantity of grain from a given size field is measured. The yield can be anything from 0 kg to 50 kg. For each of the following situations, pick the graph that best represents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Probability density function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(ii)  Cumulative distribution function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Situation (a)  Low yields are more likely than high yields.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Situation (b)  All yields are equally likely.</a:t>
            </a:r>
            <a:endParaRPr lang="en-US" sz="2000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Situation (c)  High yields are more likely than low yields.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88620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810000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ll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810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lll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18160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lV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52578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533400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Vl</a:t>
            </a:r>
            <a:endParaRPr lang="en-US" sz="1400" dirty="0"/>
          </a:p>
        </p:txBody>
      </p:sp>
      <p:pic>
        <p:nvPicPr>
          <p:cNvPr id="18" name="Picture 17" descr="HH_Applied_4e_Ch8_Section8.2_Problem2_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736" y="3276600"/>
            <a:ext cx="2220393" cy="1447800"/>
          </a:xfrm>
          <a:prstGeom prst="rect">
            <a:avLst/>
          </a:prstGeom>
        </p:spPr>
      </p:pic>
      <p:pic>
        <p:nvPicPr>
          <p:cNvPr id="19" name="Picture 18" descr="HH_Applied_4e_Ch8_Section8.2_Problem2_i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200400"/>
            <a:ext cx="2286000" cy="1558955"/>
          </a:xfrm>
          <a:prstGeom prst="rect">
            <a:avLst/>
          </a:prstGeom>
        </p:spPr>
      </p:pic>
      <p:pic>
        <p:nvPicPr>
          <p:cNvPr id="20" name="Picture 19" descr="HH_Applied_4e_Ch8_Section8.2_Problem2_ii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3124200"/>
            <a:ext cx="2514600" cy="17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6300" y="2659559"/>
            <a:ext cx="7391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8.3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The Median and the Mean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92875"/>
            <a:ext cx="4038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487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900" y="533400"/>
            <a:ext cx="8458200" cy="2989262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00" y="3962400"/>
            <a:ext cx="8458200" cy="1689100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H_Applied_4e_Ch8_Figure8.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853474" cy="22707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1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685800"/>
            <a:ext cx="8458200" cy="1060450"/>
          </a:xfrm>
          <a:prstGeom prst="rect">
            <a:avLst/>
          </a:prstGeom>
          <a:ln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810000"/>
            <a:ext cx="5943600" cy="353130"/>
          </a:xfrm>
          <a:prstGeom prst="rect">
            <a:avLst/>
          </a:prstGeom>
          <a:noFill/>
          <a:ln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4191000"/>
            <a:ext cx="8686800" cy="306387"/>
          </a:xfrm>
          <a:prstGeom prst="rect">
            <a:avLst/>
          </a:prstGeom>
          <a:noFill/>
          <a:ln/>
        </p:spPr>
      </p:pic>
      <p:sp>
        <p:nvSpPr>
          <p:cNvPr id="14" name="TextBox 13"/>
          <p:cNvSpPr txBox="1"/>
          <p:nvPr/>
        </p:nvSpPr>
        <p:spPr>
          <a:xfrm>
            <a:off x="304800" y="44958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Solution</a:t>
            </a:r>
            <a:endParaRPr lang="en-US" sz="2000" b="1" dirty="0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029200"/>
            <a:ext cx="815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410200"/>
            <a:ext cx="8686800" cy="7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1  continued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09600"/>
            <a:ext cx="8458200" cy="1060450"/>
          </a:xfrm>
          <a:prstGeom prst="rect">
            <a:avLst/>
          </a:prstGeom>
          <a:ln/>
        </p:spPr>
      </p:pic>
      <p:sp>
        <p:nvSpPr>
          <p:cNvPr id="14" name="TextBox 13"/>
          <p:cNvSpPr txBox="1"/>
          <p:nvPr/>
        </p:nvSpPr>
        <p:spPr>
          <a:xfrm>
            <a:off x="2286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continued	 on next slide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810000"/>
            <a:ext cx="8491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the cumulative distribution function. We want to find the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such that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 calculator to evaluate the integrals, we obtain the values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Table 8.7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191000"/>
            <a:ext cx="2819400" cy="466017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286000"/>
            <a:ext cx="303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the median time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required to sell a pair of jeans.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1" y="5105400"/>
          <a:ext cx="609599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/>
                <a:gridCol w="558800"/>
                <a:gridCol w="558800"/>
                <a:gridCol w="558800"/>
                <a:gridCol w="558800"/>
                <a:gridCol w="558800"/>
                <a:gridCol w="558800"/>
              </a:tblGrid>
              <a:tr h="22860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Table 8.7  </a:t>
                      </a:r>
                      <a:r>
                        <a:rPr lang="en-US" i="1" dirty="0" smtClean="0"/>
                        <a:t>Cumulative distribution for selling time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T</a:t>
                      </a:r>
                      <a:r>
                        <a:rPr lang="en-US" sz="1400" dirty="0" smtClean="0"/>
                        <a:t>(days)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P</a:t>
                      </a:r>
                      <a:r>
                        <a:rPr lang="en-US" sz="1400" i="0" dirty="0" smtClean="0"/>
                        <a:t>(</a:t>
                      </a:r>
                      <a:r>
                        <a:rPr lang="en-US" sz="1400" i="1" dirty="0" smtClean="0"/>
                        <a:t>T</a:t>
                      </a:r>
                      <a:r>
                        <a:rPr lang="en-US" sz="1400" i="0" dirty="0" smtClean="0"/>
                        <a:t>) (fraction of jeans sold by day T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HH_Applied_4e_Ch8_Figure8.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00200"/>
            <a:ext cx="4724400" cy="221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1  (c) continued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continued	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762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the median time required to sell a pair of jeans.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H_Applied_4e_Ch8_Figure8.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364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1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2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1"/>
            <a:ext cx="7543800" cy="459626"/>
          </a:xfrm>
          <a:prstGeom prst="rect">
            <a:avLst/>
          </a:prstGeom>
          <a:ln/>
        </p:spPr>
      </p:pic>
      <p:pic>
        <p:nvPicPr>
          <p:cNvPr id="11" name="Picture 10" descr="HH_Applied_4e_Ch8_Figure8.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4419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14800"/>
            <a:ext cx="190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8.1</a:t>
            </a:r>
            <a:r>
              <a:rPr lang="en-US" dirty="0" smtClean="0"/>
              <a:t>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ages were distributed in the US in 2000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304800"/>
            <a:ext cx="3276600" cy="2980367"/>
          </a:xfrm>
          <a:prstGeom prst="rect">
            <a:avLst/>
          </a:prstGeom>
          <a:ln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199" y="3048000"/>
            <a:ext cx="6086007" cy="3200400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09600" y="990600"/>
            <a:ext cx="267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 Age Distribution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962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54864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8.27</a:t>
            </a:r>
            <a:r>
              <a:rPr lang="en-US" sz="2000" dirty="0" smtClean="0"/>
              <a:t>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 distribution with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15 and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" y="533400"/>
            <a:ext cx="8610600" cy="1889125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743200"/>
            <a:ext cx="7848600" cy="27606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962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28600" y="205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"/>
            <a:ext cx="1277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Example 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7912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Continued on next slide</a:t>
            </a:r>
            <a:endParaRPr lang="en-US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" y="685800"/>
            <a:ext cx="8915400" cy="574675"/>
          </a:xfrm>
          <a:prstGeom prst="rect">
            <a:avLst/>
          </a:prstGeom>
          <a:ln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2362200" cy="352258"/>
          </a:xfrm>
          <a:prstGeom prst="rect">
            <a:avLst/>
          </a:prstGeom>
          <a:noFill/>
          <a:ln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" y="1295400"/>
            <a:ext cx="2286000" cy="321791"/>
          </a:xfrm>
          <a:prstGeom prst="rect">
            <a:avLst/>
          </a:prstGeom>
          <a:ln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2514600"/>
            <a:ext cx="8820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19600"/>
            <a:ext cx="79248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962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524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"/>
            <a:ext cx="246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Example 3  continued</a:t>
            </a:r>
            <a:endParaRPr lang="en-US" sz="20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" y="685800"/>
            <a:ext cx="8915400" cy="574675"/>
          </a:xfrm>
          <a:prstGeom prst="rect">
            <a:avLst/>
          </a:prstGeom>
          <a:ln/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295400"/>
            <a:ext cx="2057400" cy="379639"/>
          </a:xfrm>
          <a:prstGeom prst="rect">
            <a:avLst/>
          </a:prstGeom>
          <a:ln/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590800"/>
            <a:ext cx="8686800" cy="157003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4419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9900" y="5410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Continued on next slide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/>
              <a:t>Solution</a:t>
            </a:r>
            <a:endParaRPr lang="en-US" sz="2200" b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4800"/>
            <a:ext cx="8458200" cy="468904"/>
          </a:xfrm>
          <a:prstGeom prst="rect">
            <a:avLst/>
          </a:prstGeom>
          <a:ln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914400"/>
            <a:ext cx="4038600" cy="420688"/>
          </a:xfrm>
          <a:prstGeom prst="rect">
            <a:avLst/>
          </a:prstGeom>
          <a:noFill/>
          <a:ln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14513" y="1655764"/>
            <a:ext cx="3443287" cy="343132"/>
          </a:xfrm>
          <a:prstGeom prst="rect">
            <a:avLst/>
          </a:prstGeom>
          <a:noFill/>
          <a:ln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71800"/>
            <a:ext cx="5410200" cy="3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657600"/>
            <a:ext cx="8763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4419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9900" y="5410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Continued on next slide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/>
              <a:t>Solution</a:t>
            </a:r>
            <a:endParaRPr lang="en-US" sz="2200" b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457200"/>
            <a:ext cx="8458200" cy="468904"/>
          </a:xfrm>
          <a:prstGeom prst="rect">
            <a:avLst/>
          </a:prstGeom>
          <a:ln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447800"/>
            <a:ext cx="4038600" cy="390525"/>
          </a:xfrm>
          <a:prstGeom prst="rect">
            <a:avLst/>
          </a:prstGeom>
          <a:ln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/>
          <a:srcRect b="6400"/>
          <a:stretch>
            <a:fillRect/>
          </a:stretch>
        </p:blipFill>
        <p:spPr>
          <a:xfrm>
            <a:off x="152400" y="3238500"/>
            <a:ext cx="8915400" cy="16383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4419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/>
              <a:t>Solution</a:t>
            </a:r>
            <a:endParaRPr lang="en-US" sz="2200" b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457200"/>
            <a:ext cx="8458200" cy="468904"/>
          </a:xfrm>
          <a:prstGeom prst="rect">
            <a:avLst/>
          </a:prstGeom>
          <a:ln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914400"/>
            <a:ext cx="4038600" cy="381000"/>
          </a:xfrm>
          <a:prstGeom prst="rect">
            <a:avLst/>
          </a:prstGeom>
          <a:ln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" y="1905000"/>
            <a:ext cx="8077200" cy="443071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67200" y="6492875"/>
            <a:ext cx="4876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638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8.3: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Smoothing out the age histogram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0813"/>
            <a:ext cx="7620000" cy="1441283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828800"/>
            <a:ext cx="3071813" cy="4343400"/>
          </a:xfrm>
          <a:prstGeom prst="rect">
            <a:avLst/>
          </a:prstGeom>
          <a:noFill/>
          <a:ln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2057400"/>
            <a:ext cx="5562600" cy="33766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67200" y="6492875"/>
            <a:ext cx="4876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911350"/>
            <a:ext cx="8763000" cy="3035300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67200" y="6492875"/>
            <a:ext cx="4876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8</a:t>
            </a:r>
          </a:p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Figure 8.7 shows the distribution of the number of years of education completed by adults in a population. What does the shape of the graph tell you? Estimate the percentage of adults who have completed less than 10 years of education,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11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8.7</a:t>
            </a:r>
            <a:endParaRPr lang="en-US" dirty="0"/>
          </a:p>
        </p:txBody>
      </p:sp>
      <p:pic>
        <p:nvPicPr>
          <p:cNvPr id="7" name="Picture 6" descr="HH_Applied_4e_Ch8_Figure8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819400"/>
            <a:ext cx="6592220" cy="290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4419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1100" y="2321005"/>
            <a:ext cx="6781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8.2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 Cumulative Distribution 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Functions and Probability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Section 8.1  Density Functions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 Instantaneous Rate of Change </dc:title>
  <dc:creator>mvanisko</dc:creator>
  <cp:lastModifiedBy>WileyService</cp:lastModifiedBy>
  <cp:revision>113</cp:revision>
  <dcterms:created xsi:type="dcterms:W3CDTF">2010-02-11T16:34:45Z</dcterms:created>
  <dcterms:modified xsi:type="dcterms:W3CDTF">2012-01-06T18:55:22Z</dcterms:modified>
</cp:coreProperties>
</file>