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320" r:id="rId6"/>
    <p:sldId id="319" r:id="rId7"/>
    <p:sldId id="262" r:id="rId8"/>
    <p:sldId id="314" r:id="rId9"/>
    <p:sldId id="261" r:id="rId10"/>
    <p:sldId id="260" r:id="rId11"/>
    <p:sldId id="324" r:id="rId12"/>
    <p:sldId id="323" r:id="rId13"/>
    <p:sldId id="325" r:id="rId14"/>
    <p:sldId id="326" r:id="rId15"/>
    <p:sldId id="268" r:id="rId16"/>
    <p:sldId id="269" r:id="rId17"/>
    <p:sldId id="272" r:id="rId18"/>
    <p:sldId id="327" r:id="rId19"/>
    <p:sldId id="328" r:id="rId20"/>
    <p:sldId id="329" r:id="rId21"/>
    <p:sldId id="274" r:id="rId22"/>
    <p:sldId id="275" r:id="rId23"/>
    <p:sldId id="276" r:id="rId24"/>
    <p:sldId id="277" r:id="rId25"/>
    <p:sldId id="279" r:id="rId26"/>
    <p:sldId id="280" r:id="rId27"/>
    <p:sldId id="281" r:id="rId28"/>
    <p:sldId id="332" r:id="rId29"/>
    <p:sldId id="330" r:id="rId30"/>
    <p:sldId id="331" r:id="rId31"/>
    <p:sldId id="333" r:id="rId32"/>
    <p:sldId id="286" r:id="rId33"/>
    <p:sldId id="287" r:id="rId34"/>
    <p:sldId id="288" r:id="rId35"/>
    <p:sldId id="315" r:id="rId36"/>
    <p:sldId id="289" r:id="rId37"/>
    <p:sldId id="334" r:id="rId38"/>
    <p:sldId id="336" r:id="rId39"/>
    <p:sldId id="33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AC85C3-E444-4270-AEA6-7415B571D880}" type="datetimeFigureOut">
              <a:rPr lang="en-US" smtClean="0"/>
              <a:pPr/>
              <a:t>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538DC7-DCFF-4F33-A82F-D0370D7913A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F964B-FBD8-45B3-840F-94B5FCB6B69D}" type="datetime1">
              <a:rPr lang="en-US" smtClean="0"/>
              <a:pPr/>
              <a:t>1/6/2012</a:t>
            </a:fld>
            <a:endParaRPr lang="en-US"/>
          </a:p>
        </p:txBody>
      </p:sp>
      <p:sp>
        <p:nvSpPr>
          <p:cNvPr id="5" name="Footer Placeholder 4"/>
          <p:cNvSpPr>
            <a:spLocks noGrp="1"/>
          </p:cNvSpPr>
          <p:nvPr>
            <p:ph type="ftr" sz="quarter" idx="11"/>
          </p:nvPr>
        </p:nvSpPr>
        <p:spPr/>
        <p:txBody>
          <a:bodyPr/>
          <a:lstStyle/>
          <a:p>
            <a:r>
              <a:rPr lang="en-US" smtClean="0"/>
              <a:t>Applied Calculus ,4/E, Deborah Hughes-Hallet Copyright 2010 by John Wiley and Sons, All Rights Reserved</a:t>
            </a:r>
            <a:endParaRPr lang="en-US"/>
          </a:p>
        </p:txBody>
      </p:sp>
      <p:sp>
        <p:nvSpPr>
          <p:cNvPr id="6" name="Slide Number Placeholder 5"/>
          <p:cNvSpPr>
            <a:spLocks noGrp="1"/>
          </p:cNvSpPr>
          <p:nvPr>
            <p:ph type="sldNum" sz="quarter" idx="12"/>
          </p:nvPr>
        </p:nvSpPr>
        <p:spPr/>
        <p:txBody>
          <a:bodyPr/>
          <a:lstStyle/>
          <a:p>
            <a:fld id="{F9D0DE0F-2453-42D2-BC6B-87C1F17A54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AB448E-0258-4CE9-9980-61C01091EDA4}" type="datetime1">
              <a:rPr lang="en-US" smtClean="0"/>
              <a:pPr/>
              <a:t>1/6/2012</a:t>
            </a:fld>
            <a:endParaRPr lang="en-US"/>
          </a:p>
        </p:txBody>
      </p:sp>
      <p:sp>
        <p:nvSpPr>
          <p:cNvPr id="5" name="Footer Placeholder 4"/>
          <p:cNvSpPr>
            <a:spLocks noGrp="1"/>
          </p:cNvSpPr>
          <p:nvPr>
            <p:ph type="ftr" sz="quarter" idx="11"/>
          </p:nvPr>
        </p:nvSpPr>
        <p:spPr/>
        <p:txBody>
          <a:bodyPr/>
          <a:lstStyle/>
          <a:p>
            <a:r>
              <a:rPr lang="en-US" smtClean="0"/>
              <a:t>Applied Calculus ,4/E, Deborah Hughes-Hallet Copyright 2010 by John Wiley and Sons, All Rights Reserved</a:t>
            </a:r>
            <a:endParaRPr lang="en-US"/>
          </a:p>
        </p:txBody>
      </p:sp>
      <p:sp>
        <p:nvSpPr>
          <p:cNvPr id="6" name="Slide Number Placeholder 5"/>
          <p:cNvSpPr>
            <a:spLocks noGrp="1"/>
          </p:cNvSpPr>
          <p:nvPr>
            <p:ph type="sldNum" sz="quarter" idx="12"/>
          </p:nvPr>
        </p:nvSpPr>
        <p:spPr/>
        <p:txBody>
          <a:bodyPr/>
          <a:lstStyle/>
          <a:p>
            <a:fld id="{F9D0DE0F-2453-42D2-BC6B-87C1F17A54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27C50-2FBF-4815-ABD8-214A72B114A3}" type="datetime1">
              <a:rPr lang="en-US" smtClean="0"/>
              <a:pPr/>
              <a:t>1/6/2012</a:t>
            </a:fld>
            <a:endParaRPr lang="en-US"/>
          </a:p>
        </p:txBody>
      </p:sp>
      <p:sp>
        <p:nvSpPr>
          <p:cNvPr id="5" name="Footer Placeholder 4"/>
          <p:cNvSpPr>
            <a:spLocks noGrp="1"/>
          </p:cNvSpPr>
          <p:nvPr>
            <p:ph type="ftr" sz="quarter" idx="11"/>
          </p:nvPr>
        </p:nvSpPr>
        <p:spPr/>
        <p:txBody>
          <a:bodyPr/>
          <a:lstStyle/>
          <a:p>
            <a:r>
              <a:rPr lang="en-US" smtClean="0"/>
              <a:t>Applied Calculus ,4/E, Deborah Hughes-Hallet Copyright 2010 by John Wiley and Sons, All Rights Reserved</a:t>
            </a:r>
            <a:endParaRPr lang="en-US"/>
          </a:p>
        </p:txBody>
      </p:sp>
      <p:sp>
        <p:nvSpPr>
          <p:cNvPr id="6" name="Slide Number Placeholder 5"/>
          <p:cNvSpPr>
            <a:spLocks noGrp="1"/>
          </p:cNvSpPr>
          <p:nvPr>
            <p:ph type="sldNum" sz="quarter" idx="12"/>
          </p:nvPr>
        </p:nvSpPr>
        <p:spPr/>
        <p:txBody>
          <a:bodyPr/>
          <a:lstStyle/>
          <a:p>
            <a:fld id="{F9D0DE0F-2453-42D2-BC6B-87C1F17A54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234DBF-AEC9-4EB0-9D45-3ABB73680582}" type="datetime1">
              <a:rPr lang="en-US" smtClean="0"/>
              <a:pPr/>
              <a:t>1/6/2012</a:t>
            </a:fld>
            <a:endParaRPr lang="en-US"/>
          </a:p>
        </p:txBody>
      </p:sp>
      <p:sp>
        <p:nvSpPr>
          <p:cNvPr id="5" name="Footer Placeholder 4"/>
          <p:cNvSpPr>
            <a:spLocks noGrp="1"/>
          </p:cNvSpPr>
          <p:nvPr>
            <p:ph type="ftr" sz="quarter" idx="11"/>
          </p:nvPr>
        </p:nvSpPr>
        <p:spPr/>
        <p:txBody>
          <a:bodyPr/>
          <a:lstStyle/>
          <a:p>
            <a:r>
              <a:rPr lang="en-US" smtClean="0"/>
              <a:t>Applied Calculus ,4/E, Deborah Hughes-Hallet Copyright 2010 by John Wiley and Sons, All Rights Reserved</a:t>
            </a:r>
            <a:endParaRPr lang="en-US"/>
          </a:p>
        </p:txBody>
      </p:sp>
      <p:sp>
        <p:nvSpPr>
          <p:cNvPr id="6" name="Slide Number Placeholder 5"/>
          <p:cNvSpPr>
            <a:spLocks noGrp="1"/>
          </p:cNvSpPr>
          <p:nvPr>
            <p:ph type="sldNum" sz="quarter" idx="12"/>
          </p:nvPr>
        </p:nvSpPr>
        <p:spPr/>
        <p:txBody>
          <a:bodyPr/>
          <a:lstStyle/>
          <a:p>
            <a:fld id="{F9D0DE0F-2453-42D2-BC6B-87C1F17A54C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C25726-3083-404A-A644-8A6A02EC7AF3}" type="datetime1">
              <a:rPr lang="en-US" smtClean="0"/>
              <a:pPr/>
              <a:t>1/6/2012</a:t>
            </a:fld>
            <a:endParaRPr lang="en-US"/>
          </a:p>
        </p:txBody>
      </p:sp>
      <p:sp>
        <p:nvSpPr>
          <p:cNvPr id="5" name="Footer Placeholder 4"/>
          <p:cNvSpPr>
            <a:spLocks noGrp="1"/>
          </p:cNvSpPr>
          <p:nvPr>
            <p:ph type="ftr" sz="quarter" idx="11"/>
          </p:nvPr>
        </p:nvSpPr>
        <p:spPr/>
        <p:txBody>
          <a:bodyPr/>
          <a:lstStyle/>
          <a:p>
            <a:r>
              <a:rPr lang="en-US" smtClean="0"/>
              <a:t>Applied Calculus ,4/E, Deborah Hughes-Hallet Copyright 2010 by John Wiley and Sons, All Rights Reserved</a:t>
            </a:r>
            <a:endParaRPr lang="en-US"/>
          </a:p>
        </p:txBody>
      </p:sp>
      <p:sp>
        <p:nvSpPr>
          <p:cNvPr id="6" name="Slide Number Placeholder 5"/>
          <p:cNvSpPr>
            <a:spLocks noGrp="1"/>
          </p:cNvSpPr>
          <p:nvPr>
            <p:ph type="sldNum" sz="quarter" idx="12"/>
          </p:nvPr>
        </p:nvSpPr>
        <p:spPr/>
        <p:txBody>
          <a:bodyPr/>
          <a:lstStyle/>
          <a:p>
            <a:fld id="{F9D0DE0F-2453-42D2-BC6B-87C1F17A54C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6FE6FE-CAF3-4565-8FBC-3463D838F0FE}" type="datetime1">
              <a:rPr lang="en-US" smtClean="0"/>
              <a:pPr/>
              <a:t>1/6/2012</a:t>
            </a:fld>
            <a:endParaRPr lang="en-US"/>
          </a:p>
        </p:txBody>
      </p:sp>
      <p:sp>
        <p:nvSpPr>
          <p:cNvPr id="6" name="Footer Placeholder 5"/>
          <p:cNvSpPr>
            <a:spLocks noGrp="1"/>
          </p:cNvSpPr>
          <p:nvPr>
            <p:ph type="ftr" sz="quarter" idx="11"/>
          </p:nvPr>
        </p:nvSpPr>
        <p:spPr/>
        <p:txBody>
          <a:bodyPr/>
          <a:lstStyle/>
          <a:p>
            <a:r>
              <a:rPr lang="en-US" smtClean="0"/>
              <a:t>Applied Calculus ,4/E, Deborah Hughes-Hallet Copyright 2010 by John Wiley and Sons, All Rights Reserved</a:t>
            </a:r>
            <a:endParaRPr lang="en-US"/>
          </a:p>
        </p:txBody>
      </p:sp>
      <p:sp>
        <p:nvSpPr>
          <p:cNvPr id="7" name="Slide Number Placeholder 6"/>
          <p:cNvSpPr>
            <a:spLocks noGrp="1"/>
          </p:cNvSpPr>
          <p:nvPr>
            <p:ph type="sldNum" sz="quarter" idx="12"/>
          </p:nvPr>
        </p:nvSpPr>
        <p:spPr/>
        <p:txBody>
          <a:bodyPr/>
          <a:lstStyle/>
          <a:p>
            <a:fld id="{F9D0DE0F-2453-42D2-BC6B-87C1F17A54C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345652-CA8A-4A95-B86F-6B30832BDE68}" type="datetime1">
              <a:rPr lang="en-US" smtClean="0"/>
              <a:pPr/>
              <a:t>1/6/2012</a:t>
            </a:fld>
            <a:endParaRPr lang="en-US"/>
          </a:p>
        </p:txBody>
      </p:sp>
      <p:sp>
        <p:nvSpPr>
          <p:cNvPr id="8" name="Footer Placeholder 7"/>
          <p:cNvSpPr>
            <a:spLocks noGrp="1"/>
          </p:cNvSpPr>
          <p:nvPr>
            <p:ph type="ftr" sz="quarter" idx="11"/>
          </p:nvPr>
        </p:nvSpPr>
        <p:spPr/>
        <p:txBody>
          <a:bodyPr/>
          <a:lstStyle/>
          <a:p>
            <a:r>
              <a:rPr lang="en-US" smtClean="0"/>
              <a:t>Applied Calculus ,4/E, Deborah Hughes-Hallet Copyright 2010 by John Wiley and Sons, All Rights Reserved</a:t>
            </a:r>
            <a:endParaRPr lang="en-US"/>
          </a:p>
        </p:txBody>
      </p:sp>
      <p:sp>
        <p:nvSpPr>
          <p:cNvPr id="9" name="Slide Number Placeholder 8"/>
          <p:cNvSpPr>
            <a:spLocks noGrp="1"/>
          </p:cNvSpPr>
          <p:nvPr>
            <p:ph type="sldNum" sz="quarter" idx="12"/>
          </p:nvPr>
        </p:nvSpPr>
        <p:spPr/>
        <p:txBody>
          <a:bodyPr/>
          <a:lstStyle/>
          <a:p>
            <a:fld id="{F9D0DE0F-2453-42D2-BC6B-87C1F17A54C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32FEB4-7EA5-4163-B2C2-96248CAE0EE6}" type="datetime1">
              <a:rPr lang="en-US" smtClean="0"/>
              <a:pPr/>
              <a:t>1/6/2012</a:t>
            </a:fld>
            <a:endParaRPr lang="en-US"/>
          </a:p>
        </p:txBody>
      </p:sp>
      <p:sp>
        <p:nvSpPr>
          <p:cNvPr id="4" name="Footer Placeholder 3"/>
          <p:cNvSpPr>
            <a:spLocks noGrp="1"/>
          </p:cNvSpPr>
          <p:nvPr>
            <p:ph type="ftr" sz="quarter" idx="11"/>
          </p:nvPr>
        </p:nvSpPr>
        <p:spPr/>
        <p:txBody>
          <a:bodyPr/>
          <a:lstStyle/>
          <a:p>
            <a:r>
              <a:rPr lang="en-US" smtClean="0"/>
              <a:t>Applied Calculus ,4/E, Deborah Hughes-Hallet Copyright 2010 by John Wiley and Sons, All Rights Reserved</a:t>
            </a:r>
            <a:endParaRPr lang="en-US"/>
          </a:p>
        </p:txBody>
      </p:sp>
      <p:sp>
        <p:nvSpPr>
          <p:cNvPr id="5" name="Slide Number Placeholder 4"/>
          <p:cNvSpPr>
            <a:spLocks noGrp="1"/>
          </p:cNvSpPr>
          <p:nvPr>
            <p:ph type="sldNum" sz="quarter" idx="12"/>
          </p:nvPr>
        </p:nvSpPr>
        <p:spPr/>
        <p:txBody>
          <a:bodyPr/>
          <a:lstStyle/>
          <a:p>
            <a:fld id="{F9D0DE0F-2453-42D2-BC6B-87C1F17A54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D7BC4-BC70-4D22-B829-BCC4ACD3ADF8}" type="datetime1">
              <a:rPr lang="en-US" smtClean="0"/>
              <a:pPr/>
              <a:t>1/6/2012</a:t>
            </a:fld>
            <a:endParaRPr lang="en-US"/>
          </a:p>
        </p:txBody>
      </p:sp>
      <p:sp>
        <p:nvSpPr>
          <p:cNvPr id="3" name="Footer Placeholder 2"/>
          <p:cNvSpPr>
            <a:spLocks noGrp="1"/>
          </p:cNvSpPr>
          <p:nvPr>
            <p:ph type="ftr" sz="quarter" idx="11"/>
          </p:nvPr>
        </p:nvSpPr>
        <p:spPr/>
        <p:txBody>
          <a:bodyPr/>
          <a:lstStyle/>
          <a:p>
            <a:r>
              <a:rPr lang="en-US" smtClean="0"/>
              <a:t>Applied Calculus ,4/E, Deborah Hughes-Hallet Copyright 2010 by John Wiley and Sons, All Rights Reserved</a:t>
            </a:r>
            <a:endParaRPr lang="en-US"/>
          </a:p>
        </p:txBody>
      </p:sp>
      <p:sp>
        <p:nvSpPr>
          <p:cNvPr id="4" name="Slide Number Placeholder 3"/>
          <p:cNvSpPr>
            <a:spLocks noGrp="1"/>
          </p:cNvSpPr>
          <p:nvPr>
            <p:ph type="sldNum" sz="quarter" idx="12"/>
          </p:nvPr>
        </p:nvSpPr>
        <p:spPr/>
        <p:txBody>
          <a:bodyPr/>
          <a:lstStyle/>
          <a:p>
            <a:fld id="{F9D0DE0F-2453-42D2-BC6B-87C1F17A54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D756C-6902-4646-9379-30FE63E11953}" type="datetime1">
              <a:rPr lang="en-US" smtClean="0"/>
              <a:pPr/>
              <a:t>1/6/2012</a:t>
            </a:fld>
            <a:endParaRPr lang="en-US"/>
          </a:p>
        </p:txBody>
      </p:sp>
      <p:sp>
        <p:nvSpPr>
          <p:cNvPr id="6" name="Footer Placeholder 5"/>
          <p:cNvSpPr>
            <a:spLocks noGrp="1"/>
          </p:cNvSpPr>
          <p:nvPr>
            <p:ph type="ftr" sz="quarter" idx="11"/>
          </p:nvPr>
        </p:nvSpPr>
        <p:spPr/>
        <p:txBody>
          <a:bodyPr/>
          <a:lstStyle/>
          <a:p>
            <a:r>
              <a:rPr lang="en-US" smtClean="0"/>
              <a:t>Applied Calculus ,4/E, Deborah Hughes-Hallet Copyright 2010 by John Wiley and Sons, All Rights Reserved</a:t>
            </a:r>
            <a:endParaRPr lang="en-US"/>
          </a:p>
        </p:txBody>
      </p:sp>
      <p:sp>
        <p:nvSpPr>
          <p:cNvPr id="7" name="Slide Number Placeholder 6"/>
          <p:cNvSpPr>
            <a:spLocks noGrp="1"/>
          </p:cNvSpPr>
          <p:nvPr>
            <p:ph type="sldNum" sz="quarter" idx="12"/>
          </p:nvPr>
        </p:nvSpPr>
        <p:spPr/>
        <p:txBody>
          <a:bodyPr/>
          <a:lstStyle/>
          <a:p>
            <a:fld id="{F9D0DE0F-2453-42D2-BC6B-87C1F17A54C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6E28C2-3E07-4070-A04D-A093F00470C5}" type="datetime1">
              <a:rPr lang="en-US" smtClean="0"/>
              <a:pPr/>
              <a:t>1/6/2012</a:t>
            </a:fld>
            <a:endParaRPr lang="en-US"/>
          </a:p>
        </p:txBody>
      </p:sp>
      <p:sp>
        <p:nvSpPr>
          <p:cNvPr id="6" name="Footer Placeholder 5"/>
          <p:cNvSpPr>
            <a:spLocks noGrp="1"/>
          </p:cNvSpPr>
          <p:nvPr>
            <p:ph type="ftr" sz="quarter" idx="11"/>
          </p:nvPr>
        </p:nvSpPr>
        <p:spPr/>
        <p:txBody>
          <a:bodyPr/>
          <a:lstStyle/>
          <a:p>
            <a:r>
              <a:rPr lang="en-US" smtClean="0"/>
              <a:t>Applied Calculus ,4/E, Deborah Hughes-Hallet Copyright 2010 by John Wiley and Sons, All Rights Reserved</a:t>
            </a:r>
            <a:endParaRPr lang="en-US"/>
          </a:p>
        </p:txBody>
      </p:sp>
      <p:sp>
        <p:nvSpPr>
          <p:cNvPr id="7" name="Slide Number Placeholder 6"/>
          <p:cNvSpPr>
            <a:spLocks noGrp="1"/>
          </p:cNvSpPr>
          <p:nvPr>
            <p:ph type="sldNum" sz="quarter" idx="12"/>
          </p:nvPr>
        </p:nvSpPr>
        <p:spPr/>
        <p:txBody>
          <a:bodyPr/>
          <a:lstStyle/>
          <a:p>
            <a:fld id="{F9D0DE0F-2453-42D2-BC6B-87C1F17A54C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D6C76-F253-49D9-8AFC-EF4F8D4841AC}" type="datetime1">
              <a:rPr lang="en-US" smtClean="0"/>
              <a:pPr/>
              <a:t>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Applied Calculus ,4/E, Deborah Hughes-Hallet Copyright 2010 by John Wiley and Sons, All Rights Reserved</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0DE0F-2453-42D2-BC6B-87C1F17A54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4619"/>
            <a:ext cx="8229600" cy="4068762"/>
          </a:xfrm>
        </p:spPr>
        <p:txBody>
          <a:bodyPr>
            <a:normAutofit/>
          </a:bodyPr>
          <a:lstStyle/>
          <a:p>
            <a:r>
              <a:rPr lang="en-US" sz="3600" b="1" dirty="0" smtClean="0">
                <a:solidFill>
                  <a:schemeClr val="tx2"/>
                </a:solidFill>
              </a:rPr>
              <a:t>Section 9.1</a:t>
            </a:r>
            <a:r>
              <a:rPr lang="en-US" sz="2800" b="1" dirty="0" smtClean="0">
                <a:solidFill>
                  <a:schemeClr val="tx2"/>
                </a:solidFill>
              </a:rPr>
              <a:t/>
            </a:r>
            <a:br>
              <a:rPr lang="en-US" sz="2800" b="1" dirty="0" smtClean="0">
                <a:solidFill>
                  <a:schemeClr val="tx2"/>
                </a:solidFill>
              </a:rPr>
            </a:br>
            <a:r>
              <a:rPr lang="en-US" sz="2800" b="1" dirty="0" smtClean="0">
                <a:solidFill>
                  <a:schemeClr val="tx2"/>
                </a:solidFill>
              </a:rPr>
              <a:t/>
            </a:r>
            <a:br>
              <a:rPr lang="en-US" sz="2800" b="1" dirty="0" smtClean="0">
                <a:solidFill>
                  <a:schemeClr val="tx2"/>
                </a:solidFill>
              </a:rPr>
            </a:br>
            <a:r>
              <a:rPr lang="en-US" b="1" dirty="0" smtClean="0">
                <a:solidFill>
                  <a:schemeClr val="tx2"/>
                </a:solidFill>
              </a:rPr>
              <a:t>Understanding Functions </a:t>
            </a:r>
            <a:br>
              <a:rPr lang="en-US" b="1" dirty="0" smtClean="0">
                <a:solidFill>
                  <a:schemeClr val="tx2"/>
                </a:solidFill>
              </a:rPr>
            </a:br>
            <a:r>
              <a:rPr lang="en-US" b="1" dirty="0" smtClean="0">
                <a:solidFill>
                  <a:schemeClr val="tx2"/>
                </a:solidFill>
              </a:rPr>
              <a:t>of Two Variables</a:t>
            </a:r>
            <a:endParaRPr lang="en-US" dirty="0">
              <a:solidFill>
                <a:schemeClr val="tx2"/>
              </a:solidFill>
            </a:endParaRPr>
          </a:p>
        </p:txBody>
      </p:sp>
      <p:sp>
        <p:nvSpPr>
          <p:cNvPr id="4" name="Footer Placeholder 3"/>
          <p:cNvSpPr>
            <a:spLocks noGrp="1"/>
          </p:cNvSpPr>
          <p:nvPr>
            <p:ph type="ftr" sz="quarter" idx="11"/>
          </p:nvPr>
        </p:nvSpPr>
        <p:spPr>
          <a:xfrm>
            <a:off x="5257800" y="6492875"/>
            <a:ext cx="3886200" cy="365125"/>
          </a:xfrm>
        </p:spPr>
        <p:txBody>
          <a:bodyPr/>
          <a:lstStyle/>
          <a:p>
            <a:pPr algn="r"/>
            <a:r>
              <a:rPr lang="en-US" i="1" dirty="0" smtClean="0"/>
              <a:t>Applied Calculus ,4/E</a:t>
            </a:r>
            <a:r>
              <a:rPr lang="en-US" dirty="0" smtClean="0"/>
              <a:t>, Deborah Hughes-</a:t>
            </a:r>
            <a:r>
              <a:rPr lang="en-US" dirty="0" err="1" smtClean="0"/>
              <a:t>Hallett</a:t>
            </a:r>
            <a:endParaRPr lang="en-US" dirty="0" smtClean="0"/>
          </a:p>
          <a:p>
            <a:pPr algn="r"/>
            <a:r>
              <a:rPr lang="en-US" dirty="0" smtClean="0"/>
              <a:t>Copyright 2010 by John Wiley and Sons, All Rights Reserved</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257800" y="6492875"/>
            <a:ext cx="38862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7" name="TextBox 6"/>
          <p:cNvSpPr txBox="1"/>
          <p:nvPr/>
        </p:nvSpPr>
        <p:spPr>
          <a:xfrm>
            <a:off x="723900" y="5715000"/>
            <a:ext cx="7696200" cy="369332"/>
          </a:xfrm>
          <a:prstGeom prst="rect">
            <a:avLst/>
          </a:prstGeom>
          <a:noFill/>
        </p:spPr>
        <p:txBody>
          <a:bodyPr wrap="square" rtlCol="0">
            <a:spAutoFit/>
          </a:bodyPr>
          <a:lstStyle/>
          <a:p>
            <a:r>
              <a:rPr lang="en-US" dirty="0" smtClean="0"/>
              <a:t>Figure 9.6: </a:t>
            </a:r>
            <a:r>
              <a:rPr lang="en-US" dirty="0" smtClean="0">
                <a:latin typeface="Times New Roman" pitchFamily="18" charset="0"/>
                <a:cs typeface="Times New Roman" pitchFamily="18" charset="0"/>
              </a:rPr>
              <a:t>A topographical map showing the region around South Hamilton, NY</a:t>
            </a:r>
            <a:endParaRPr lang="en-US" dirty="0"/>
          </a:p>
        </p:txBody>
      </p:sp>
      <p:pic>
        <p:nvPicPr>
          <p:cNvPr id="27649" name="Picture 1" descr="C:\Documents and Settings\Compaq_Owner\My Documents\MarieMISC\Wiley\HughesHallet\4thedHHApplC\graphs\hugheshallett0526c09\image_n\nw0006-y.jpg"/>
          <p:cNvPicPr>
            <a:picLocks noChangeAspect="1" noChangeArrowheads="1"/>
          </p:cNvPicPr>
          <p:nvPr/>
        </p:nvPicPr>
        <p:blipFill>
          <a:blip r:embed="rId2" cstate="print"/>
          <a:srcRect/>
          <a:stretch>
            <a:fillRect/>
          </a:stretch>
        </p:blipFill>
        <p:spPr bwMode="auto">
          <a:xfrm>
            <a:off x="546310" y="457200"/>
            <a:ext cx="8051380" cy="4876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257800" y="6492875"/>
            <a:ext cx="38862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7" name="TextBox 6"/>
          <p:cNvSpPr txBox="1"/>
          <p:nvPr/>
        </p:nvSpPr>
        <p:spPr>
          <a:xfrm>
            <a:off x="3962400" y="5867400"/>
            <a:ext cx="1219200" cy="369332"/>
          </a:xfrm>
          <a:prstGeom prst="rect">
            <a:avLst/>
          </a:prstGeom>
          <a:noFill/>
        </p:spPr>
        <p:txBody>
          <a:bodyPr wrap="square" rtlCol="0">
            <a:spAutoFit/>
          </a:bodyPr>
          <a:lstStyle/>
          <a:p>
            <a:r>
              <a:rPr lang="en-US" dirty="0" smtClean="0"/>
              <a:t>Figure 9.22</a:t>
            </a:r>
            <a:endParaRPr lang="en-US" dirty="0"/>
          </a:p>
        </p:txBody>
      </p:sp>
      <p:sp>
        <p:nvSpPr>
          <p:cNvPr id="4" name="TextBox 3"/>
          <p:cNvSpPr txBox="1"/>
          <p:nvPr/>
        </p:nvSpPr>
        <p:spPr>
          <a:xfrm>
            <a:off x="381000" y="228600"/>
            <a:ext cx="8382000" cy="1815882"/>
          </a:xfrm>
          <a:prstGeom prst="rect">
            <a:avLst/>
          </a:prstGeom>
          <a:noFill/>
        </p:spPr>
        <p:txBody>
          <a:bodyPr wrap="square" rtlCol="0">
            <a:spAutoFit/>
          </a:bodyPr>
          <a:lstStyle/>
          <a:p>
            <a:r>
              <a:rPr lang="en-US" sz="2400" b="1" dirty="0" smtClean="0"/>
              <a:t>Problem 3</a:t>
            </a:r>
          </a:p>
          <a:p>
            <a:endParaRPr lang="en-US" sz="2200" dirty="0" smtClean="0"/>
          </a:p>
          <a:p>
            <a:r>
              <a:rPr lang="en-US" sz="2200" dirty="0" smtClean="0">
                <a:latin typeface="Times New Roman" pitchFamily="18" charset="0"/>
                <a:cs typeface="Times New Roman" pitchFamily="18" charset="0"/>
              </a:rPr>
              <a:t>Figure 9.22 shows contour diagrams of temperature in °C in a room at three different times. Describe the heat flow in the room. What could be causing this?</a:t>
            </a:r>
            <a:endParaRPr lang="en-US" sz="2200" dirty="0">
              <a:latin typeface="Times New Roman" pitchFamily="18" charset="0"/>
              <a:cs typeface="Times New Roman" pitchFamily="18" charset="0"/>
            </a:endParaRPr>
          </a:p>
        </p:txBody>
      </p:sp>
      <p:pic>
        <p:nvPicPr>
          <p:cNvPr id="6" name="Picture 5" descr="HH_Applied_4e_Ch9_Figure9.22.png"/>
          <p:cNvPicPr>
            <a:picLocks noChangeAspect="1"/>
          </p:cNvPicPr>
          <p:nvPr/>
        </p:nvPicPr>
        <p:blipFill>
          <a:blip r:embed="rId2" cstate="print"/>
          <a:stretch>
            <a:fillRect/>
          </a:stretch>
        </p:blipFill>
        <p:spPr>
          <a:xfrm>
            <a:off x="1676400" y="1905000"/>
            <a:ext cx="5562600" cy="397099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257800" y="6492875"/>
            <a:ext cx="38862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7" name="TextBox 6"/>
          <p:cNvSpPr txBox="1"/>
          <p:nvPr/>
        </p:nvSpPr>
        <p:spPr>
          <a:xfrm>
            <a:off x="1143000" y="5867400"/>
            <a:ext cx="1409700" cy="369332"/>
          </a:xfrm>
          <a:prstGeom prst="rect">
            <a:avLst/>
          </a:prstGeom>
          <a:noFill/>
        </p:spPr>
        <p:txBody>
          <a:bodyPr wrap="square" rtlCol="0">
            <a:spAutoFit/>
          </a:bodyPr>
          <a:lstStyle/>
          <a:p>
            <a:r>
              <a:rPr lang="en-US" b="1" dirty="0" smtClean="0"/>
              <a:t>Figure 9.30</a:t>
            </a:r>
            <a:endParaRPr lang="en-US" b="1" dirty="0"/>
          </a:p>
        </p:txBody>
      </p:sp>
      <p:sp>
        <p:nvSpPr>
          <p:cNvPr id="4" name="TextBox 3"/>
          <p:cNvSpPr txBox="1"/>
          <p:nvPr/>
        </p:nvSpPr>
        <p:spPr>
          <a:xfrm>
            <a:off x="342900" y="228600"/>
            <a:ext cx="8458200" cy="3200876"/>
          </a:xfrm>
          <a:prstGeom prst="rect">
            <a:avLst/>
          </a:prstGeom>
          <a:noFill/>
        </p:spPr>
        <p:txBody>
          <a:bodyPr wrap="square" rtlCol="0">
            <a:spAutoFit/>
          </a:bodyPr>
          <a:lstStyle/>
          <a:p>
            <a:r>
              <a:rPr lang="en-US" sz="2400" b="1" dirty="0" smtClean="0"/>
              <a:t>Problem 24</a:t>
            </a:r>
          </a:p>
          <a:p>
            <a:endParaRPr lang="en-US" dirty="0" smtClean="0"/>
          </a:p>
          <a:p>
            <a:r>
              <a:rPr lang="en-US" sz="2000" dirty="0" smtClean="0">
                <a:latin typeface="Times New Roman" pitchFamily="18" charset="0"/>
                <a:cs typeface="Times New Roman" pitchFamily="18" charset="0"/>
              </a:rPr>
              <a:t>Figure 9.30 shows a contour map of a hill with two paths, </a:t>
            </a:r>
            <a:r>
              <a:rPr lang="en-US" sz="2000" i="1" dirty="0" smtClean="0">
                <a:latin typeface="Times New Roman" pitchFamily="18" charset="0"/>
                <a:cs typeface="Times New Roman" pitchFamily="18" charset="0"/>
              </a:rPr>
              <a:t>A</a:t>
            </a:r>
            <a:r>
              <a:rPr lang="en-US" sz="2000" dirty="0" smtClean="0">
                <a:latin typeface="Times New Roman" pitchFamily="18" charset="0"/>
                <a:cs typeface="Times New Roman" pitchFamily="18" charset="0"/>
              </a:rPr>
              <a:t> and </a:t>
            </a:r>
            <a:r>
              <a:rPr lang="en-US" sz="2000" i="1" dirty="0" smtClean="0">
                <a:latin typeface="Times New Roman" pitchFamily="18" charset="0"/>
                <a:cs typeface="Times New Roman" pitchFamily="18" charset="0"/>
              </a:rPr>
              <a:t>B</a:t>
            </a:r>
            <a:r>
              <a:rPr lang="en-US" sz="2000" dirty="0" smtClean="0">
                <a:latin typeface="Times New Roman" pitchFamily="18" charset="0"/>
                <a:cs typeface="Times New Roman" pitchFamily="18" charset="0"/>
              </a:rPr>
              <a:t>.</a:t>
            </a:r>
          </a:p>
          <a:p>
            <a:endParaRPr lang="en-US" sz="2000" dirty="0" smtClean="0">
              <a:latin typeface="Times New Roman" pitchFamily="18" charset="0"/>
              <a:cs typeface="Times New Roman" pitchFamily="18" charset="0"/>
            </a:endParaRPr>
          </a:p>
          <a:p>
            <a:pPr marL="342900" indent="-342900">
              <a:buAutoNum type="alphaLcParenBoth"/>
            </a:pPr>
            <a:r>
              <a:rPr lang="en-US" sz="2000" dirty="0" smtClean="0">
                <a:latin typeface="Times New Roman" pitchFamily="18" charset="0"/>
                <a:cs typeface="Times New Roman" pitchFamily="18" charset="0"/>
              </a:rPr>
              <a:t>On which path, </a:t>
            </a:r>
            <a:r>
              <a:rPr lang="en-US" sz="2000" i="1" dirty="0" smtClean="0">
                <a:latin typeface="Times New Roman" pitchFamily="18" charset="0"/>
                <a:cs typeface="Times New Roman" pitchFamily="18" charset="0"/>
              </a:rPr>
              <a:t>A</a:t>
            </a:r>
            <a:r>
              <a:rPr lang="en-US" sz="2000" dirty="0" smtClean="0">
                <a:latin typeface="Times New Roman" pitchFamily="18" charset="0"/>
                <a:cs typeface="Times New Roman" pitchFamily="18" charset="0"/>
              </a:rPr>
              <a:t> or </a:t>
            </a:r>
            <a:r>
              <a:rPr lang="en-US" sz="2000" i="1" dirty="0" smtClean="0">
                <a:latin typeface="Times New Roman" pitchFamily="18" charset="0"/>
                <a:cs typeface="Times New Roman" pitchFamily="18" charset="0"/>
              </a:rPr>
              <a:t>B</a:t>
            </a:r>
            <a:r>
              <a:rPr lang="en-US" sz="2000" dirty="0" smtClean="0">
                <a:latin typeface="Times New Roman" pitchFamily="18" charset="0"/>
                <a:cs typeface="Times New Roman" pitchFamily="18" charset="0"/>
              </a:rPr>
              <a:t>, will you have to climb more steeply?</a:t>
            </a:r>
          </a:p>
          <a:p>
            <a:pPr marL="342900" indent="-342900">
              <a:buAutoNum type="alphaLcParenBoth"/>
            </a:pPr>
            <a:endParaRPr lang="en-US" sz="2000" dirty="0" smtClean="0">
              <a:latin typeface="Times New Roman" pitchFamily="18" charset="0"/>
              <a:cs typeface="Times New Roman" pitchFamily="18" charset="0"/>
            </a:endParaRPr>
          </a:p>
          <a:p>
            <a:pPr marL="342900" indent="-342900">
              <a:buAutoNum type="alphaLcParenBoth"/>
            </a:pPr>
            <a:r>
              <a:rPr lang="en-US" sz="2000" dirty="0" smtClean="0">
                <a:latin typeface="Times New Roman" pitchFamily="18" charset="0"/>
                <a:cs typeface="Times New Roman" pitchFamily="18" charset="0"/>
              </a:rPr>
              <a:t>On which path, </a:t>
            </a:r>
            <a:r>
              <a:rPr lang="en-US" sz="2000" i="1" dirty="0" smtClean="0">
                <a:latin typeface="Times New Roman" pitchFamily="18" charset="0"/>
                <a:cs typeface="Times New Roman" pitchFamily="18" charset="0"/>
              </a:rPr>
              <a:t>A</a:t>
            </a:r>
            <a:r>
              <a:rPr lang="en-US" sz="2000" dirty="0" smtClean="0">
                <a:latin typeface="Times New Roman" pitchFamily="18" charset="0"/>
                <a:cs typeface="Times New Roman" pitchFamily="18" charset="0"/>
              </a:rPr>
              <a:t> or </a:t>
            </a:r>
            <a:r>
              <a:rPr lang="en-US" sz="2000" i="1" dirty="0" smtClean="0">
                <a:latin typeface="Times New Roman" pitchFamily="18" charset="0"/>
                <a:cs typeface="Times New Roman" pitchFamily="18" charset="0"/>
              </a:rPr>
              <a:t>B</a:t>
            </a:r>
            <a:r>
              <a:rPr lang="en-US" sz="2000" dirty="0" smtClean="0">
                <a:latin typeface="Times New Roman" pitchFamily="18" charset="0"/>
                <a:cs typeface="Times New Roman" pitchFamily="18" charset="0"/>
              </a:rPr>
              <a:t>, will you probably have a better view of the surrounding countryside? (Assume trees do not block your view.)</a:t>
            </a:r>
          </a:p>
          <a:p>
            <a:pPr marL="342900" indent="-342900">
              <a:buAutoNum type="alphaLcParenBoth"/>
            </a:pPr>
            <a:endParaRPr lang="en-US" sz="2000" dirty="0" smtClean="0">
              <a:latin typeface="Times New Roman" pitchFamily="18" charset="0"/>
              <a:cs typeface="Times New Roman" pitchFamily="18" charset="0"/>
            </a:endParaRPr>
          </a:p>
          <a:p>
            <a:pPr marL="342900" indent="-342900">
              <a:buAutoNum type="alphaLcParenBoth"/>
            </a:pPr>
            <a:r>
              <a:rPr lang="en-US" sz="2000" dirty="0" smtClean="0">
                <a:latin typeface="Times New Roman" pitchFamily="18" charset="0"/>
                <a:cs typeface="Times New Roman" pitchFamily="18" charset="0"/>
              </a:rPr>
              <a:t>Alongside which path is there more likely to be a stream?</a:t>
            </a:r>
            <a:endParaRPr lang="en-US" sz="2000" dirty="0">
              <a:latin typeface="Times New Roman" pitchFamily="18" charset="0"/>
              <a:cs typeface="Times New Roman" pitchFamily="18" charset="0"/>
            </a:endParaRPr>
          </a:p>
        </p:txBody>
      </p:sp>
      <p:pic>
        <p:nvPicPr>
          <p:cNvPr id="6" name="Picture 5" descr="HH_Applied_4e_Ch9_Figure9.30.png"/>
          <p:cNvPicPr>
            <a:picLocks noChangeAspect="1"/>
          </p:cNvPicPr>
          <p:nvPr/>
        </p:nvPicPr>
        <p:blipFill>
          <a:blip r:embed="rId2" cstate="print"/>
          <a:stretch>
            <a:fillRect/>
          </a:stretch>
        </p:blipFill>
        <p:spPr>
          <a:xfrm>
            <a:off x="2590800" y="3352800"/>
            <a:ext cx="4349295" cy="304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H_Applied_4e_Ch9_Figure9.31.png"/>
          <p:cNvPicPr>
            <a:picLocks noChangeAspect="1"/>
          </p:cNvPicPr>
          <p:nvPr/>
        </p:nvPicPr>
        <p:blipFill>
          <a:blip r:embed="rId2" cstate="print"/>
          <a:stretch>
            <a:fillRect/>
          </a:stretch>
        </p:blipFill>
        <p:spPr>
          <a:xfrm>
            <a:off x="2209800" y="3352800"/>
            <a:ext cx="4804056" cy="3200400"/>
          </a:xfrm>
          <a:prstGeom prst="rect">
            <a:avLst/>
          </a:prstGeom>
        </p:spPr>
      </p:pic>
      <p:sp>
        <p:nvSpPr>
          <p:cNvPr id="2" name="Footer Placeholder 1"/>
          <p:cNvSpPr>
            <a:spLocks noGrp="1"/>
          </p:cNvSpPr>
          <p:nvPr>
            <p:ph type="ftr" sz="quarter" idx="11"/>
          </p:nvPr>
        </p:nvSpPr>
        <p:spPr>
          <a:xfrm>
            <a:off x="5257800" y="6492875"/>
            <a:ext cx="38862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7" name="TextBox 6"/>
          <p:cNvSpPr txBox="1"/>
          <p:nvPr/>
        </p:nvSpPr>
        <p:spPr>
          <a:xfrm>
            <a:off x="838200" y="5943600"/>
            <a:ext cx="1409700" cy="369332"/>
          </a:xfrm>
          <a:prstGeom prst="rect">
            <a:avLst/>
          </a:prstGeom>
          <a:noFill/>
        </p:spPr>
        <p:txBody>
          <a:bodyPr wrap="square" rtlCol="0">
            <a:spAutoFit/>
          </a:bodyPr>
          <a:lstStyle/>
          <a:p>
            <a:r>
              <a:rPr lang="en-US" b="1" dirty="0" smtClean="0"/>
              <a:t>Figure 9.31</a:t>
            </a:r>
            <a:endParaRPr lang="en-US" b="1" dirty="0"/>
          </a:p>
        </p:txBody>
      </p:sp>
      <p:sp>
        <p:nvSpPr>
          <p:cNvPr id="4" name="TextBox 3"/>
          <p:cNvSpPr txBox="1"/>
          <p:nvPr/>
        </p:nvSpPr>
        <p:spPr>
          <a:xfrm>
            <a:off x="266700" y="228600"/>
            <a:ext cx="8610600" cy="3247043"/>
          </a:xfrm>
          <a:prstGeom prst="rect">
            <a:avLst/>
          </a:prstGeom>
          <a:noFill/>
        </p:spPr>
        <p:txBody>
          <a:bodyPr wrap="square" rtlCol="0">
            <a:spAutoFit/>
          </a:bodyPr>
          <a:lstStyle/>
          <a:p>
            <a:pPr>
              <a:spcAft>
                <a:spcPts val="600"/>
              </a:spcAft>
            </a:pPr>
            <a:r>
              <a:rPr lang="en-US" sz="2000" b="1" dirty="0" smtClean="0"/>
              <a:t>Problem 25</a:t>
            </a:r>
            <a:endParaRPr lang="en-US" sz="2000" dirty="0" smtClean="0"/>
          </a:p>
          <a:p>
            <a:r>
              <a:rPr lang="en-US" dirty="0" smtClean="0">
                <a:latin typeface="Times New Roman" pitchFamily="18" charset="0"/>
                <a:cs typeface="Times New Roman" pitchFamily="18" charset="0"/>
              </a:rPr>
              <a:t>Match the following descriptions of a company’s success with the contour diagrams of success as a function of money and work in Figure 9.31.</a:t>
            </a:r>
          </a:p>
          <a:p>
            <a:pPr marL="400050" indent="-400050">
              <a:buAutoNum type="alphaLcParenBoth"/>
            </a:pPr>
            <a:r>
              <a:rPr lang="en-US" dirty="0" smtClean="0">
                <a:latin typeface="Times New Roman" pitchFamily="18" charset="0"/>
                <a:cs typeface="Times New Roman" pitchFamily="18" charset="0"/>
              </a:rPr>
              <a:t>Our success is measured in dollars, plain and simple. More hard work won’t hurt, but it won’t help.</a:t>
            </a:r>
          </a:p>
          <a:p>
            <a:pPr marL="400050" indent="-400050">
              <a:buAutoNum type="alphaLcParenBoth"/>
            </a:pPr>
            <a:r>
              <a:rPr lang="en-US" dirty="0" smtClean="0">
                <a:latin typeface="Times New Roman" pitchFamily="18" charset="0"/>
                <a:cs typeface="Times New Roman" pitchFamily="18" charset="0"/>
              </a:rPr>
              <a:t>No matter how much money or hard work we put into the company, we just can’t make a go of it.</a:t>
            </a:r>
          </a:p>
          <a:p>
            <a:pPr marL="400050" indent="-400050">
              <a:buAutoNum type="alphaLcParenBoth"/>
            </a:pPr>
            <a:r>
              <a:rPr lang="en-US" dirty="0" smtClean="0">
                <a:latin typeface="Times New Roman" pitchFamily="18" charset="0"/>
                <a:cs typeface="Times New Roman" pitchFamily="18" charset="0"/>
              </a:rPr>
              <a:t>Although we are not always totally successful, it seems that the amount of money invested does not matter. As long as we put hard work into the company, our success increases.</a:t>
            </a:r>
          </a:p>
          <a:p>
            <a:pPr marL="400050" indent="-400050">
              <a:buAutoNum type="alphaLcParenBoth"/>
            </a:pPr>
            <a:r>
              <a:rPr lang="en-US" dirty="0" smtClean="0">
                <a:latin typeface="Times New Roman" pitchFamily="18" charset="0"/>
                <a:cs typeface="Times New Roman" pitchFamily="18" charset="0"/>
              </a:rPr>
              <a:t>The company’s success is based on both hard work and investment.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257800" y="6492875"/>
            <a:ext cx="38862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8" name="Picture 4"/>
          <p:cNvPicPr>
            <a:picLocks noChangeAspect="1" noChangeArrowheads="1"/>
          </p:cNvPicPr>
          <p:nvPr/>
        </p:nvPicPr>
        <p:blipFill>
          <a:blip r:embed="rId2" cstate="print"/>
          <a:srcRect/>
          <a:stretch>
            <a:fillRect/>
          </a:stretch>
        </p:blipFill>
        <p:spPr>
          <a:xfrm>
            <a:off x="152400" y="2362200"/>
            <a:ext cx="8839200" cy="1897063"/>
          </a:xfrm>
          <a:prstGeom prst="rect">
            <a:avLst/>
          </a:prstGeom>
          <a:ln w="38100">
            <a:solidFill>
              <a:srgbClr val="333399"/>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3200400"/>
          </a:xfrm>
        </p:spPr>
        <p:txBody>
          <a:bodyPr>
            <a:normAutofit/>
          </a:bodyPr>
          <a:lstStyle/>
          <a:p>
            <a:r>
              <a:rPr lang="en-US" sz="3600" b="1" dirty="0" smtClean="0">
                <a:solidFill>
                  <a:schemeClr val="tx2"/>
                </a:solidFill>
              </a:rPr>
              <a:t>Section 9.3</a:t>
            </a:r>
            <a:br>
              <a:rPr lang="en-US" sz="3600" b="1" dirty="0" smtClean="0">
                <a:solidFill>
                  <a:schemeClr val="tx2"/>
                </a:solidFill>
              </a:rPr>
            </a:br>
            <a:r>
              <a:rPr lang="en-US" sz="3600" b="1" dirty="0" smtClean="0">
                <a:solidFill>
                  <a:schemeClr val="tx2"/>
                </a:solidFill>
              </a:rPr>
              <a:t/>
            </a:r>
            <a:br>
              <a:rPr lang="en-US" sz="3600" b="1" dirty="0" smtClean="0">
                <a:solidFill>
                  <a:schemeClr val="tx2"/>
                </a:solidFill>
              </a:rPr>
            </a:br>
            <a:r>
              <a:rPr lang="en-US" b="1" dirty="0" smtClean="0">
                <a:solidFill>
                  <a:schemeClr val="tx2"/>
                </a:solidFill>
              </a:rPr>
              <a:t>Partial Derivatives</a:t>
            </a:r>
            <a:r>
              <a:rPr lang="en-US" dirty="0" smtClean="0">
                <a:solidFill>
                  <a:schemeClr val="tx2"/>
                </a:solidFill>
              </a:rPr>
              <a:t/>
            </a:r>
            <a:br>
              <a:rPr lang="en-US" dirty="0" smtClean="0">
                <a:solidFill>
                  <a:schemeClr val="tx2"/>
                </a:solidFill>
              </a:rPr>
            </a:br>
            <a:endParaRPr lang="en-US" dirty="0"/>
          </a:p>
        </p:txBody>
      </p:sp>
      <p:sp>
        <p:nvSpPr>
          <p:cNvPr id="3" name="Footer Placeholder 2"/>
          <p:cNvSpPr>
            <a:spLocks noGrp="1"/>
          </p:cNvSpPr>
          <p:nvPr>
            <p:ph type="ftr" sz="quarter" idx="11"/>
          </p:nvPr>
        </p:nvSpPr>
        <p:spPr>
          <a:xfrm>
            <a:off x="5257800" y="6492875"/>
            <a:ext cx="38862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419600" y="6492875"/>
            <a:ext cx="47244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12" name="Picture 7"/>
          <p:cNvPicPr>
            <a:picLocks noChangeAspect="1" noChangeArrowheads="1"/>
          </p:cNvPicPr>
          <p:nvPr/>
        </p:nvPicPr>
        <p:blipFill>
          <a:blip r:embed="rId2" cstate="print"/>
          <a:srcRect/>
          <a:stretch>
            <a:fillRect/>
          </a:stretch>
        </p:blipFill>
        <p:spPr>
          <a:xfrm>
            <a:off x="990600" y="152400"/>
            <a:ext cx="7162800" cy="3487738"/>
          </a:xfrm>
          <a:prstGeom prst="rect">
            <a:avLst/>
          </a:prstGeom>
          <a:ln/>
        </p:spPr>
      </p:pic>
      <p:pic>
        <p:nvPicPr>
          <p:cNvPr id="13" name="Picture 8"/>
          <p:cNvPicPr>
            <a:picLocks noChangeAspect="1" noChangeArrowheads="1"/>
          </p:cNvPicPr>
          <p:nvPr/>
        </p:nvPicPr>
        <p:blipFill>
          <a:blip r:embed="rId3" cstate="print"/>
          <a:srcRect/>
          <a:stretch>
            <a:fillRect/>
          </a:stretch>
        </p:blipFill>
        <p:spPr>
          <a:xfrm>
            <a:off x="990600" y="3962400"/>
            <a:ext cx="7162800" cy="2351088"/>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800" decel="100000"/>
                                        <p:tgtEl>
                                          <p:spTgt spid="13"/>
                                        </p:tgtEl>
                                      </p:cBhvr>
                                    </p:animEffect>
                                    <p:anim calcmode="lin" valueType="num">
                                      <p:cBhvr>
                                        <p:cTn id="18" dur="800" decel="100000" fill="hold"/>
                                        <p:tgtEl>
                                          <p:spTgt spid="13"/>
                                        </p:tgtEl>
                                        <p:attrNameLst>
                                          <p:attrName>style.rotation</p:attrName>
                                        </p:attrNameLst>
                                      </p:cBhvr>
                                      <p:tavLst>
                                        <p:tav tm="0">
                                          <p:val>
                                            <p:fltVal val="-90"/>
                                          </p:val>
                                        </p:tav>
                                        <p:tav tm="100000">
                                          <p:val>
                                            <p:fltVal val="0"/>
                                          </p:val>
                                        </p:tav>
                                      </p:tavLst>
                                    </p:anim>
                                    <p:anim calcmode="lin" valueType="num">
                                      <p:cBhvr>
                                        <p:cTn id="19" dur="800" decel="100000" fill="hold"/>
                                        <p:tgtEl>
                                          <p:spTgt spid="13"/>
                                        </p:tgtEl>
                                        <p:attrNameLst>
                                          <p:attrName>ppt_x</p:attrName>
                                        </p:attrNameLst>
                                      </p:cBhvr>
                                      <p:tavLst>
                                        <p:tav tm="0">
                                          <p:val>
                                            <p:strVal val="#ppt_x+0.4"/>
                                          </p:val>
                                        </p:tav>
                                        <p:tav tm="100000">
                                          <p:val>
                                            <p:strVal val="#ppt_x-0.05"/>
                                          </p:val>
                                        </p:tav>
                                      </p:tavLst>
                                    </p:anim>
                                    <p:anim calcmode="lin" valueType="num">
                                      <p:cBhvr>
                                        <p:cTn id="20" dur="800" decel="100000" fill="hold"/>
                                        <p:tgtEl>
                                          <p:spTgt spid="13"/>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953000" y="6492875"/>
            <a:ext cx="41910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4" name="TextBox 3"/>
          <p:cNvSpPr txBox="1"/>
          <p:nvPr/>
        </p:nvSpPr>
        <p:spPr>
          <a:xfrm>
            <a:off x="152399" y="457200"/>
            <a:ext cx="8839201" cy="2590453"/>
          </a:xfrm>
          <a:prstGeom prst="rect">
            <a:avLst/>
          </a:prstGeom>
          <a:noFill/>
        </p:spPr>
        <p:txBody>
          <a:bodyPr wrap="square" rtlCol="0">
            <a:spAutoFit/>
          </a:bodyPr>
          <a:lstStyle/>
          <a:p>
            <a:pPr>
              <a:lnSpc>
                <a:spcPts val="3360"/>
              </a:lnSpc>
              <a:spcAft>
                <a:spcPts val="1200"/>
              </a:spcAft>
            </a:pPr>
            <a:r>
              <a:rPr lang="en-US" sz="2400" b="1" dirty="0" smtClean="0"/>
              <a:t>Problem 8</a:t>
            </a:r>
          </a:p>
          <a:p>
            <a:pPr>
              <a:spcAft>
                <a:spcPts val="1200"/>
              </a:spcAft>
            </a:pPr>
            <a:r>
              <a:rPr lang="en-US" sz="2000" dirty="0" smtClean="0">
                <a:latin typeface="Times New Roman" pitchFamily="18" charset="0"/>
                <a:cs typeface="Times New Roman" pitchFamily="18" charset="0"/>
              </a:rPr>
              <a:t>Table 9.6 gives the number of calories burned per minute, </a:t>
            </a:r>
            <a:r>
              <a:rPr lang="en-US" sz="2000" i="1" dirty="0" smtClean="0">
                <a:latin typeface="Times New Roman" pitchFamily="18" charset="0"/>
                <a:cs typeface="Times New Roman" pitchFamily="18" charset="0"/>
              </a:rPr>
              <a:t>B</a:t>
            </a:r>
            <a:r>
              <a:rPr lang="en-US" sz="2000" dirty="0" smtClean="0">
                <a:latin typeface="Times New Roman" pitchFamily="18" charset="0"/>
                <a:cs typeface="Times New Roman" pitchFamily="18" charset="0"/>
              </a:rPr>
              <a:t> = </a:t>
            </a:r>
            <a:r>
              <a:rPr lang="en-US" sz="2000" i="1" dirty="0" smtClean="0">
                <a:latin typeface="Times New Roman" pitchFamily="18" charset="0"/>
                <a:cs typeface="Times New Roman" pitchFamily="18" charset="0"/>
              </a:rPr>
              <a:t>f</a:t>
            </a:r>
            <a:r>
              <a:rPr lang="en-US" sz="2000" dirty="0" smtClean="0">
                <a:latin typeface="Times New Roman" pitchFamily="18" charset="0"/>
                <a:cs typeface="Times New Roman" pitchFamily="18" charset="0"/>
              </a:rPr>
              <a:t>(</a:t>
            </a:r>
            <a:r>
              <a:rPr lang="en-US" sz="2000" i="1" dirty="0" smtClean="0">
                <a:latin typeface="Times New Roman" pitchFamily="18" charset="0"/>
                <a:cs typeface="Times New Roman" pitchFamily="18" charset="0"/>
              </a:rPr>
              <a:t>s</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w</a:t>
            </a:r>
            <a:r>
              <a:rPr lang="en-US" sz="2000" dirty="0" smtClean="0">
                <a:latin typeface="Times New Roman" pitchFamily="18" charset="0"/>
                <a:cs typeface="Times New Roman" pitchFamily="18" charset="0"/>
              </a:rPr>
              <a:t>), for someone roller-</a:t>
            </a:r>
            <a:r>
              <a:rPr lang="en-US" sz="2000" dirty="0" err="1" smtClean="0">
                <a:latin typeface="Times New Roman" pitchFamily="18" charset="0"/>
                <a:cs typeface="Times New Roman" pitchFamily="18" charset="0"/>
              </a:rPr>
              <a:t>blading</a:t>
            </a:r>
            <a:r>
              <a:rPr lang="en-US" sz="2000" dirty="0" smtClean="0">
                <a:latin typeface="Times New Roman" pitchFamily="18" charset="0"/>
                <a:cs typeface="Times New Roman" pitchFamily="18" charset="0"/>
              </a:rPr>
              <a:t>, as a function of a person’s weight, </a:t>
            </a:r>
            <a:r>
              <a:rPr lang="en-US" sz="2000" i="1" dirty="0" smtClean="0">
                <a:latin typeface="Times New Roman" pitchFamily="18" charset="0"/>
                <a:cs typeface="Times New Roman" pitchFamily="18" charset="0"/>
              </a:rPr>
              <a:t>w</a:t>
            </a:r>
            <a:r>
              <a:rPr lang="en-US" sz="2000" dirty="0" smtClean="0">
                <a:latin typeface="Times New Roman" pitchFamily="18" charset="0"/>
                <a:cs typeface="Times New Roman" pitchFamily="18" charset="0"/>
              </a:rPr>
              <a:t>, and speed, </a:t>
            </a:r>
            <a:r>
              <a:rPr lang="en-US" sz="2000" i="1" dirty="0" smtClean="0">
                <a:latin typeface="Times New Roman" pitchFamily="18" charset="0"/>
                <a:cs typeface="Times New Roman" pitchFamily="18" charset="0"/>
              </a:rPr>
              <a:t>s</a:t>
            </a:r>
            <a:r>
              <a:rPr lang="en-US" sz="2400" dirty="0" smtClean="0">
                <a:latin typeface="Times New Roman" pitchFamily="18" charset="0"/>
                <a:cs typeface="Times New Roman" pitchFamily="18" charset="0"/>
              </a:rPr>
              <a:t>.</a:t>
            </a:r>
          </a:p>
          <a:p>
            <a:pPr marL="457200" indent="-457200">
              <a:spcAft>
                <a:spcPts val="1200"/>
              </a:spcAft>
              <a:buAutoNum type="alphaLcParenBoth"/>
            </a:pPr>
            <a:r>
              <a:rPr lang="en-US" sz="2000" dirty="0" smtClean="0">
                <a:latin typeface="Times New Roman" pitchFamily="18" charset="0"/>
                <a:cs typeface="Times New Roman" pitchFamily="18" charset="0"/>
              </a:rPr>
              <a:t>Is </a:t>
            </a:r>
            <a:r>
              <a:rPr lang="en-US" sz="2000" i="1" dirty="0" err="1" smtClean="0">
                <a:latin typeface="Times New Roman" pitchFamily="18" charset="0"/>
                <a:cs typeface="Times New Roman" pitchFamily="18" charset="0"/>
              </a:rPr>
              <a:t>f</a:t>
            </a:r>
            <a:r>
              <a:rPr lang="en-US" sz="2000" i="1" baseline="-25000" dirty="0" err="1" smtClean="0">
                <a:latin typeface="Times New Roman" pitchFamily="18" charset="0"/>
                <a:cs typeface="Times New Roman" pitchFamily="18" charset="0"/>
              </a:rPr>
              <a:t>w</a:t>
            </a:r>
            <a:r>
              <a:rPr lang="en-US" sz="2000" dirty="0" smtClean="0">
                <a:latin typeface="Times New Roman" pitchFamily="18" charset="0"/>
                <a:cs typeface="Times New Roman" pitchFamily="18" charset="0"/>
              </a:rPr>
              <a:t> positive or negative? Is </a:t>
            </a:r>
            <a:r>
              <a:rPr lang="en-US" sz="2000" i="1" dirty="0" err="1" smtClean="0">
                <a:latin typeface="Times New Roman" pitchFamily="18" charset="0"/>
                <a:cs typeface="Times New Roman" pitchFamily="18" charset="0"/>
              </a:rPr>
              <a:t>f</a:t>
            </a:r>
            <a:r>
              <a:rPr lang="en-US" sz="2000" i="1" baseline="-25000" dirty="0" err="1" smtClean="0">
                <a:latin typeface="Times New Roman" pitchFamily="18" charset="0"/>
                <a:cs typeface="Times New Roman" pitchFamily="18" charset="0"/>
              </a:rPr>
              <a:t>s</a:t>
            </a:r>
            <a:r>
              <a:rPr lang="en-US" sz="2000" dirty="0" smtClean="0">
                <a:latin typeface="Times New Roman" pitchFamily="18" charset="0"/>
                <a:cs typeface="Times New Roman" pitchFamily="18" charset="0"/>
              </a:rPr>
              <a:t> positive or negative? What do your answers tell us about the effect of weight and speed on calories burned per minute?</a:t>
            </a:r>
          </a:p>
          <a:p>
            <a:pPr marL="457200" indent="-457200">
              <a:spcAft>
                <a:spcPts val="1200"/>
              </a:spcAft>
              <a:buAutoNum type="alphaLcParenBoth"/>
            </a:pPr>
            <a:r>
              <a:rPr lang="en-US" sz="2000" dirty="0" smtClean="0">
                <a:latin typeface="Times New Roman" pitchFamily="18" charset="0"/>
                <a:cs typeface="Times New Roman" pitchFamily="18" charset="0"/>
              </a:rPr>
              <a:t>Estimate </a:t>
            </a:r>
            <a:r>
              <a:rPr lang="en-US" sz="2000" i="1" dirty="0" err="1" smtClean="0">
                <a:latin typeface="Times New Roman" pitchFamily="18" charset="0"/>
                <a:cs typeface="Times New Roman" pitchFamily="18" charset="0"/>
              </a:rPr>
              <a:t>f</a:t>
            </a:r>
            <a:r>
              <a:rPr lang="en-US" sz="2000" i="1" baseline="-25000" dirty="0" err="1" smtClean="0">
                <a:latin typeface="Times New Roman" pitchFamily="18" charset="0"/>
                <a:cs typeface="Times New Roman" pitchFamily="18" charset="0"/>
              </a:rPr>
              <a:t>w</a:t>
            </a:r>
            <a:r>
              <a:rPr lang="en-US" sz="2000" dirty="0" smtClean="0">
                <a:latin typeface="Times New Roman" pitchFamily="18" charset="0"/>
                <a:cs typeface="Times New Roman" pitchFamily="18" charset="0"/>
              </a:rPr>
              <a:t>(160, 10) and </a:t>
            </a:r>
            <a:r>
              <a:rPr lang="en-US" sz="2000" i="1" dirty="0" err="1" smtClean="0">
                <a:latin typeface="Times New Roman" pitchFamily="18" charset="0"/>
                <a:cs typeface="Times New Roman" pitchFamily="18" charset="0"/>
              </a:rPr>
              <a:t>f</a:t>
            </a:r>
            <a:r>
              <a:rPr lang="en-US" sz="2000" i="1" baseline="-25000" dirty="0" err="1" smtClean="0">
                <a:latin typeface="Times New Roman" pitchFamily="18" charset="0"/>
                <a:cs typeface="Times New Roman" pitchFamily="18" charset="0"/>
              </a:rPr>
              <a:t>s</a:t>
            </a:r>
            <a:r>
              <a:rPr lang="en-US" sz="2000" dirty="0" smtClean="0">
                <a:latin typeface="Times New Roman" pitchFamily="18" charset="0"/>
                <a:cs typeface="Times New Roman" pitchFamily="18" charset="0"/>
              </a:rPr>
              <a:t>(160,10). Interpret your answers.</a:t>
            </a:r>
          </a:p>
        </p:txBody>
      </p:sp>
      <p:graphicFrame>
        <p:nvGraphicFramePr>
          <p:cNvPr id="8" name="Table 7"/>
          <p:cNvGraphicFramePr>
            <a:graphicFrameLocks noGrp="1"/>
          </p:cNvGraphicFramePr>
          <p:nvPr/>
        </p:nvGraphicFramePr>
        <p:xfrm>
          <a:off x="1524000" y="3352800"/>
          <a:ext cx="6096000" cy="259588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gridSpan="5">
                  <a:txBody>
                    <a:bodyPr/>
                    <a:lstStyle/>
                    <a:p>
                      <a:r>
                        <a:rPr lang="en-US" dirty="0" smtClean="0"/>
                        <a:t>Table 9.6</a:t>
                      </a:r>
                      <a:r>
                        <a:rPr lang="en-US" b="0" dirty="0" smtClean="0"/>
                        <a:t>  </a:t>
                      </a:r>
                      <a:r>
                        <a:rPr lang="en-US" b="0" i="1" dirty="0" smtClean="0">
                          <a:latin typeface="Times New Roman" pitchFamily="18" charset="0"/>
                          <a:cs typeface="Times New Roman" pitchFamily="18" charset="0"/>
                        </a:rPr>
                        <a:t>Calories burned per minute</a:t>
                      </a:r>
                      <a:endParaRPr lang="en-US" dirty="0"/>
                    </a:p>
                  </a:txBody>
                  <a:tcPr>
                    <a:solidFill>
                      <a:srgbClr val="0070C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b="1" i="1" dirty="0" smtClean="0"/>
                        <a:t>w\s</a:t>
                      </a:r>
                      <a:endParaRPr lang="en-US" b="1" i="1" dirty="0"/>
                    </a:p>
                  </a:txBody>
                  <a:tcPr>
                    <a:solidFill>
                      <a:schemeClr val="tx2">
                        <a:lumMod val="40000"/>
                        <a:lumOff val="60000"/>
                      </a:schemeClr>
                    </a:solidFill>
                  </a:tcPr>
                </a:tc>
                <a:tc>
                  <a:txBody>
                    <a:bodyPr/>
                    <a:lstStyle/>
                    <a:p>
                      <a:pPr algn="ctr"/>
                      <a:r>
                        <a:rPr lang="en-US" dirty="0" smtClean="0"/>
                        <a:t>8 </a:t>
                      </a:r>
                      <a:r>
                        <a:rPr lang="en-US" i="0" dirty="0" smtClean="0"/>
                        <a:t>mph</a:t>
                      </a:r>
                      <a:endParaRPr lang="en-US" i="0" dirty="0"/>
                    </a:p>
                  </a:txBody>
                  <a:tcPr>
                    <a:solidFill>
                      <a:schemeClr val="tx2">
                        <a:lumMod val="40000"/>
                        <a:lumOff val="60000"/>
                      </a:schemeClr>
                    </a:solidFill>
                  </a:tcPr>
                </a:tc>
                <a:tc>
                  <a:txBody>
                    <a:bodyPr/>
                    <a:lstStyle/>
                    <a:p>
                      <a:pPr algn="ctr"/>
                      <a:r>
                        <a:rPr lang="en-US" dirty="0" smtClean="0"/>
                        <a:t>9 mph</a:t>
                      </a:r>
                      <a:endParaRPr lang="en-US" dirty="0"/>
                    </a:p>
                  </a:txBody>
                  <a:tcPr>
                    <a:solidFill>
                      <a:schemeClr val="tx2">
                        <a:lumMod val="40000"/>
                        <a:lumOff val="60000"/>
                      </a:schemeClr>
                    </a:solidFill>
                  </a:tcPr>
                </a:tc>
                <a:tc>
                  <a:txBody>
                    <a:bodyPr/>
                    <a:lstStyle/>
                    <a:p>
                      <a:pPr algn="ctr"/>
                      <a:r>
                        <a:rPr lang="en-US" dirty="0" smtClean="0"/>
                        <a:t>10 mph</a:t>
                      </a:r>
                      <a:endParaRPr lang="en-US" dirty="0"/>
                    </a:p>
                  </a:txBody>
                  <a:tcPr>
                    <a:solidFill>
                      <a:schemeClr val="tx2">
                        <a:lumMod val="40000"/>
                        <a:lumOff val="60000"/>
                      </a:schemeClr>
                    </a:solidFill>
                  </a:tcPr>
                </a:tc>
                <a:tc>
                  <a:txBody>
                    <a:bodyPr/>
                    <a:lstStyle/>
                    <a:p>
                      <a:pPr algn="ctr"/>
                      <a:r>
                        <a:rPr lang="en-US" dirty="0" smtClean="0"/>
                        <a:t>11 mph</a:t>
                      </a:r>
                      <a:endParaRPr lang="en-US" dirty="0"/>
                    </a:p>
                  </a:txBody>
                  <a:tcPr>
                    <a:solidFill>
                      <a:schemeClr val="tx2">
                        <a:lumMod val="40000"/>
                        <a:lumOff val="60000"/>
                      </a:schemeClr>
                    </a:solidFill>
                  </a:tcPr>
                </a:tc>
              </a:tr>
              <a:tr h="370840">
                <a:tc>
                  <a:txBody>
                    <a:bodyPr/>
                    <a:lstStyle/>
                    <a:p>
                      <a:pPr algn="ctr"/>
                      <a:r>
                        <a:rPr lang="en-US" dirty="0" smtClean="0"/>
                        <a:t>120 lbs.</a:t>
                      </a:r>
                      <a:endParaRPr lang="en-US" dirty="0"/>
                    </a:p>
                  </a:txBody>
                  <a:tcPr>
                    <a:solidFill>
                      <a:schemeClr val="tx2">
                        <a:lumMod val="40000"/>
                        <a:lumOff val="60000"/>
                      </a:schemeClr>
                    </a:solidFill>
                  </a:tcPr>
                </a:tc>
                <a:tc>
                  <a:txBody>
                    <a:bodyPr/>
                    <a:lstStyle/>
                    <a:p>
                      <a:pPr algn="ctr"/>
                      <a:r>
                        <a:rPr lang="en-US" dirty="0" smtClean="0"/>
                        <a:t>4.2</a:t>
                      </a:r>
                      <a:endParaRPr lang="en-US" dirty="0"/>
                    </a:p>
                  </a:txBody>
                  <a:tcPr/>
                </a:tc>
                <a:tc>
                  <a:txBody>
                    <a:bodyPr/>
                    <a:lstStyle/>
                    <a:p>
                      <a:pPr algn="ctr"/>
                      <a:r>
                        <a:rPr lang="en-US" dirty="0" smtClean="0"/>
                        <a:t>5.8</a:t>
                      </a:r>
                      <a:endParaRPr lang="en-US" dirty="0"/>
                    </a:p>
                  </a:txBody>
                  <a:tcPr/>
                </a:tc>
                <a:tc>
                  <a:txBody>
                    <a:bodyPr/>
                    <a:lstStyle/>
                    <a:p>
                      <a:pPr algn="ctr"/>
                      <a:r>
                        <a:rPr lang="en-US" dirty="0" smtClean="0"/>
                        <a:t>7.4</a:t>
                      </a:r>
                      <a:endParaRPr lang="en-US" dirty="0"/>
                    </a:p>
                  </a:txBody>
                  <a:tcPr/>
                </a:tc>
                <a:tc>
                  <a:txBody>
                    <a:bodyPr/>
                    <a:lstStyle/>
                    <a:p>
                      <a:pPr algn="ctr"/>
                      <a:r>
                        <a:rPr lang="en-US" dirty="0" smtClean="0"/>
                        <a:t>8.9</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140 lbs.</a:t>
                      </a:r>
                    </a:p>
                  </a:txBody>
                  <a:tcPr>
                    <a:solidFill>
                      <a:schemeClr val="tx2">
                        <a:lumMod val="40000"/>
                        <a:lumOff val="60000"/>
                      </a:schemeClr>
                    </a:solidFill>
                  </a:tcPr>
                </a:tc>
                <a:tc>
                  <a:txBody>
                    <a:bodyPr/>
                    <a:lstStyle/>
                    <a:p>
                      <a:pPr algn="ctr"/>
                      <a:r>
                        <a:rPr lang="en-US" dirty="0" smtClean="0"/>
                        <a:t>5.1</a:t>
                      </a:r>
                      <a:endParaRPr lang="en-US" dirty="0"/>
                    </a:p>
                  </a:txBody>
                  <a:tcPr/>
                </a:tc>
                <a:tc>
                  <a:txBody>
                    <a:bodyPr/>
                    <a:lstStyle/>
                    <a:p>
                      <a:pPr algn="ctr"/>
                      <a:r>
                        <a:rPr lang="en-US" dirty="0" smtClean="0"/>
                        <a:t>6.7</a:t>
                      </a:r>
                      <a:endParaRPr lang="en-US" dirty="0"/>
                    </a:p>
                  </a:txBody>
                  <a:tcPr/>
                </a:tc>
                <a:tc>
                  <a:txBody>
                    <a:bodyPr/>
                    <a:lstStyle/>
                    <a:p>
                      <a:pPr algn="ctr"/>
                      <a:r>
                        <a:rPr lang="en-US" dirty="0" smtClean="0"/>
                        <a:t>8.3</a:t>
                      </a:r>
                      <a:endParaRPr lang="en-US" dirty="0"/>
                    </a:p>
                  </a:txBody>
                  <a:tcPr/>
                </a:tc>
                <a:tc>
                  <a:txBody>
                    <a:bodyPr/>
                    <a:lstStyle/>
                    <a:p>
                      <a:pPr algn="ctr"/>
                      <a:r>
                        <a:rPr lang="en-US" dirty="0" smtClean="0"/>
                        <a:t>9.9</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160 lbs.</a:t>
                      </a:r>
                    </a:p>
                  </a:txBody>
                  <a:tcPr>
                    <a:solidFill>
                      <a:schemeClr val="tx2">
                        <a:lumMod val="40000"/>
                        <a:lumOff val="60000"/>
                      </a:schemeClr>
                    </a:solidFill>
                  </a:tcPr>
                </a:tc>
                <a:tc>
                  <a:txBody>
                    <a:bodyPr/>
                    <a:lstStyle/>
                    <a:p>
                      <a:pPr algn="ctr"/>
                      <a:r>
                        <a:rPr lang="en-US" dirty="0" smtClean="0"/>
                        <a:t>6.1</a:t>
                      </a:r>
                      <a:endParaRPr lang="en-US" dirty="0"/>
                    </a:p>
                  </a:txBody>
                  <a:tcPr/>
                </a:tc>
                <a:tc>
                  <a:txBody>
                    <a:bodyPr/>
                    <a:lstStyle/>
                    <a:p>
                      <a:pPr algn="ctr"/>
                      <a:r>
                        <a:rPr lang="en-US" dirty="0" smtClean="0"/>
                        <a:t>7.7</a:t>
                      </a:r>
                      <a:endParaRPr lang="en-US" dirty="0"/>
                    </a:p>
                  </a:txBody>
                  <a:tcPr/>
                </a:tc>
                <a:tc>
                  <a:txBody>
                    <a:bodyPr/>
                    <a:lstStyle/>
                    <a:p>
                      <a:pPr algn="ctr"/>
                      <a:r>
                        <a:rPr lang="en-US" dirty="0" smtClean="0"/>
                        <a:t>9.2</a:t>
                      </a:r>
                      <a:endParaRPr lang="en-US" dirty="0"/>
                    </a:p>
                  </a:txBody>
                  <a:tcPr/>
                </a:tc>
                <a:tc>
                  <a:txBody>
                    <a:bodyPr/>
                    <a:lstStyle/>
                    <a:p>
                      <a:pPr algn="ctr"/>
                      <a:r>
                        <a:rPr lang="en-US" dirty="0" smtClean="0"/>
                        <a:t>10.8</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180 lbs.</a:t>
                      </a:r>
                    </a:p>
                  </a:txBody>
                  <a:tcPr>
                    <a:solidFill>
                      <a:schemeClr val="tx2">
                        <a:lumMod val="40000"/>
                        <a:lumOff val="60000"/>
                      </a:schemeClr>
                    </a:solidFill>
                  </a:tcPr>
                </a:tc>
                <a:tc>
                  <a:txBody>
                    <a:bodyPr/>
                    <a:lstStyle/>
                    <a:p>
                      <a:pPr algn="ctr"/>
                      <a:r>
                        <a:rPr lang="en-US" dirty="0" smtClean="0"/>
                        <a:t>7.0</a:t>
                      </a:r>
                      <a:endParaRPr lang="en-US" dirty="0"/>
                    </a:p>
                  </a:txBody>
                  <a:tcPr/>
                </a:tc>
                <a:tc>
                  <a:txBody>
                    <a:bodyPr/>
                    <a:lstStyle/>
                    <a:p>
                      <a:pPr algn="ctr"/>
                      <a:r>
                        <a:rPr lang="en-US" dirty="0" smtClean="0"/>
                        <a:t>8.6</a:t>
                      </a:r>
                      <a:endParaRPr lang="en-US" dirty="0"/>
                    </a:p>
                  </a:txBody>
                  <a:tcPr/>
                </a:tc>
                <a:tc>
                  <a:txBody>
                    <a:bodyPr/>
                    <a:lstStyle/>
                    <a:p>
                      <a:pPr algn="ctr"/>
                      <a:r>
                        <a:rPr lang="en-US" dirty="0" smtClean="0"/>
                        <a:t>10.2</a:t>
                      </a:r>
                      <a:endParaRPr lang="en-US" dirty="0"/>
                    </a:p>
                  </a:txBody>
                  <a:tcPr/>
                </a:tc>
                <a:tc>
                  <a:txBody>
                    <a:bodyPr/>
                    <a:lstStyle/>
                    <a:p>
                      <a:pPr algn="ctr"/>
                      <a:r>
                        <a:rPr lang="en-US" dirty="0" smtClean="0"/>
                        <a:t>11.7</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200 lbs.</a:t>
                      </a:r>
                    </a:p>
                  </a:txBody>
                  <a:tcPr>
                    <a:solidFill>
                      <a:schemeClr val="tx2">
                        <a:lumMod val="40000"/>
                        <a:lumOff val="60000"/>
                      </a:schemeClr>
                    </a:solidFill>
                  </a:tcPr>
                </a:tc>
                <a:tc>
                  <a:txBody>
                    <a:bodyPr/>
                    <a:lstStyle/>
                    <a:p>
                      <a:pPr algn="ctr"/>
                      <a:r>
                        <a:rPr lang="en-US" dirty="0" smtClean="0"/>
                        <a:t>7.9</a:t>
                      </a:r>
                      <a:endParaRPr lang="en-US" dirty="0"/>
                    </a:p>
                  </a:txBody>
                  <a:tcPr/>
                </a:tc>
                <a:tc>
                  <a:txBody>
                    <a:bodyPr/>
                    <a:lstStyle/>
                    <a:p>
                      <a:pPr algn="ctr"/>
                      <a:r>
                        <a:rPr lang="en-US" dirty="0" smtClean="0"/>
                        <a:t>9.5</a:t>
                      </a:r>
                      <a:endParaRPr lang="en-US" dirty="0"/>
                    </a:p>
                  </a:txBody>
                  <a:tcPr/>
                </a:tc>
                <a:tc>
                  <a:txBody>
                    <a:bodyPr/>
                    <a:lstStyle/>
                    <a:p>
                      <a:pPr algn="ctr"/>
                      <a:r>
                        <a:rPr lang="en-US" dirty="0" smtClean="0"/>
                        <a:t>11.1</a:t>
                      </a:r>
                      <a:endParaRPr lang="en-US" dirty="0"/>
                    </a:p>
                  </a:txBody>
                  <a:tcPr/>
                </a:tc>
                <a:tc>
                  <a:txBody>
                    <a:bodyPr/>
                    <a:lstStyle/>
                    <a:p>
                      <a:pPr algn="ctr"/>
                      <a:r>
                        <a:rPr lang="en-US" dirty="0" smtClean="0"/>
                        <a:t>12.6</a:t>
                      </a:r>
                      <a:endParaRPr lang="en-US" dirty="0"/>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953000" y="6492875"/>
            <a:ext cx="41910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4" name="TextBox 3"/>
          <p:cNvSpPr txBox="1"/>
          <p:nvPr/>
        </p:nvSpPr>
        <p:spPr>
          <a:xfrm>
            <a:off x="152400" y="457200"/>
            <a:ext cx="8839201" cy="5822107"/>
          </a:xfrm>
          <a:prstGeom prst="rect">
            <a:avLst/>
          </a:prstGeom>
          <a:noFill/>
        </p:spPr>
        <p:txBody>
          <a:bodyPr wrap="square" rtlCol="0">
            <a:spAutoFit/>
          </a:bodyPr>
          <a:lstStyle/>
          <a:p>
            <a:pPr>
              <a:lnSpc>
                <a:spcPts val="3360"/>
              </a:lnSpc>
              <a:spcAft>
                <a:spcPts val="1200"/>
              </a:spcAft>
            </a:pPr>
            <a:r>
              <a:rPr lang="en-US" sz="2400" b="1" dirty="0" smtClean="0"/>
              <a:t>Problem 11</a:t>
            </a:r>
          </a:p>
          <a:p>
            <a:pPr>
              <a:lnSpc>
                <a:spcPts val="3000"/>
              </a:lnSpc>
              <a:spcAft>
                <a:spcPts val="1200"/>
              </a:spcAft>
            </a:pPr>
            <a:r>
              <a:rPr lang="en-US" sz="2000" dirty="0" smtClean="0">
                <a:latin typeface="Times New Roman" pitchFamily="18" charset="0"/>
                <a:cs typeface="Times New Roman" pitchFamily="18" charset="0"/>
              </a:rPr>
              <a:t>The sales of a product </a:t>
            </a:r>
            <a:r>
              <a:rPr lang="en-US" sz="2000" i="1" dirty="0" smtClean="0">
                <a:latin typeface="Times New Roman" pitchFamily="18" charset="0"/>
                <a:cs typeface="Times New Roman" pitchFamily="18" charset="0"/>
              </a:rPr>
              <a:t>S</a:t>
            </a:r>
            <a:r>
              <a:rPr lang="en-US" sz="2000" dirty="0" smtClean="0">
                <a:latin typeface="Times New Roman" pitchFamily="18" charset="0"/>
                <a:cs typeface="Times New Roman" pitchFamily="18" charset="0"/>
              </a:rPr>
              <a:t> = </a:t>
            </a:r>
            <a:r>
              <a:rPr lang="en-US" sz="2000" i="1" dirty="0" smtClean="0">
                <a:latin typeface="Times New Roman" pitchFamily="18" charset="0"/>
                <a:cs typeface="Times New Roman" pitchFamily="18" charset="0"/>
              </a:rPr>
              <a:t>f </a:t>
            </a:r>
            <a:r>
              <a:rPr lang="en-US" sz="2000" dirty="0" smtClean="0">
                <a:latin typeface="Times New Roman" pitchFamily="18" charset="0"/>
                <a:cs typeface="Times New Roman" pitchFamily="18" charset="0"/>
              </a:rPr>
              <a:t>(</a:t>
            </a:r>
            <a:r>
              <a:rPr lang="en-US" sz="2000" i="1" dirty="0" smtClean="0">
                <a:latin typeface="Times New Roman" pitchFamily="18" charset="0"/>
                <a:cs typeface="Times New Roman" pitchFamily="18" charset="0"/>
              </a:rPr>
              <a:t>p</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a</a:t>
            </a:r>
            <a:r>
              <a:rPr lang="en-US" sz="2000" dirty="0" smtClean="0">
                <a:latin typeface="Times New Roman" pitchFamily="18" charset="0"/>
                <a:cs typeface="Times New Roman" pitchFamily="18" charset="0"/>
              </a:rPr>
              <a:t>), are a function of the price, </a:t>
            </a:r>
            <a:r>
              <a:rPr lang="en-US" sz="2000" i="1" dirty="0" smtClean="0">
                <a:latin typeface="Times New Roman" pitchFamily="18" charset="0"/>
                <a:cs typeface="Times New Roman" pitchFamily="18" charset="0"/>
              </a:rPr>
              <a:t>p</a:t>
            </a:r>
            <a:r>
              <a:rPr lang="en-US" sz="2000" dirty="0" smtClean="0">
                <a:latin typeface="Times New Roman" pitchFamily="18" charset="0"/>
                <a:cs typeface="Times New Roman" pitchFamily="18" charset="0"/>
              </a:rPr>
              <a:t>, of the product (in dollars per unit) and the amount, </a:t>
            </a:r>
            <a:r>
              <a:rPr lang="en-US" sz="2000" i="1" dirty="0" smtClean="0">
                <a:latin typeface="Times New Roman" pitchFamily="18" charset="0"/>
                <a:cs typeface="Times New Roman" pitchFamily="18" charset="0"/>
              </a:rPr>
              <a:t>a</a:t>
            </a:r>
            <a:r>
              <a:rPr lang="en-US" sz="2000" dirty="0" smtClean="0">
                <a:latin typeface="Times New Roman" pitchFamily="18" charset="0"/>
                <a:cs typeface="Times New Roman" pitchFamily="18" charset="0"/>
              </a:rPr>
              <a:t>, spent on advertising (in thousands of dollars).</a:t>
            </a:r>
          </a:p>
          <a:p>
            <a:pPr marL="457200" indent="-457200">
              <a:spcAft>
                <a:spcPts val="1200"/>
              </a:spcAft>
              <a:buAutoNum type="alphaLcParenBoth"/>
            </a:pPr>
            <a:r>
              <a:rPr lang="en-US" sz="2000" dirty="0" smtClean="0">
                <a:latin typeface="Times New Roman" pitchFamily="18" charset="0"/>
                <a:cs typeface="Times New Roman" pitchFamily="18" charset="0"/>
              </a:rPr>
              <a:t>Do you expect  </a:t>
            </a:r>
            <a:r>
              <a:rPr lang="en-US" sz="2000" i="1" dirty="0" err="1" smtClean="0">
                <a:latin typeface="Times New Roman" pitchFamily="18" charset="0"/>
                <a:cs typeface="Times New Roman" pitchFamily="18" charset="0"/>
              </a:rPr>
              <a:t>f</a:t>
            </a:r>
            <a:r>
              <a:rPr lang="en-US" sz="2000" i="1" baseline="-25000" dirty="0" err="1" smtClean="0">
                <a:latin typeface="Times New Roman" pitchFamily="18" charset="0"/>
                <a:cs typeface="Times New Roman" pitchFamily="18" charset="0"/>
              </a:rPr>
              <a:t>p</a:t>
            </a:r>
            <a:r>
              <a:rPr lang="en-US" sz="2000" dirty="0" smtClean="0">
                <a:latin typeface="Times New Roman" pitchFamily="18" charset="0"/>
                <a:cs typeface="Times New Roman" pitchFamily="18" charset="0"/>
              </a:rPr>
              <a:t> to be positive or negative? Why? </a:t>
            </a:r>
          </a:p>
          <a:p>
            <a:pPr marL="457200" indent="-457200">
              <a:spcAft>
                <a:spcPts val="1200"/>
              </a:spcAft>
              <a:buAutoNum type="alphaLcParenBoth"/>
            </a:pPr>
            <a:r>
              <a:rPr lang="en-US" sz="2000" dirty="0" smtClean="0">
                <a:latin typeface="Times New Roman" pitchFamily="18" charset="0"/>
                <a:cs typeface="Times New Roman" pitchFamily="18" charset="0"/>
              </a:rPr>
              <a:t>Explain the meaning of the statement  </a:t>
            </a:r>
            <a:r>
              <a:rPr lang="en-US" sz="2000" i="1" dirty="0" err="1" smtClean="0">
                <a:latin typeface="Times New Roman" pitchFamily="18" charset="0"/>
                <a:cs typeface="Times New Roman" pitchFamily="18" charset="0"/>
              </a:rPr>
              <a:t>f</a:t>
            </a:r>
            <a:r>
              <a:rPr lang="en-US" sz="2000" i="1" baseline="-25000" dirty="0" err="1" smtClean="0">
                <a:latin typeface="Times New Roman" pitchFamily="18" charset="0"/>
                <a:cs typeface="Times New Roman" pitchFamily="18" charset="0"/>
              </a:rPr>
              <a:t>a</a:t>
            </a:r>
            <a:r>
              <a:rPr lang="en-US" sz="2000" dirty="0" smtClean="0">
                <a:latin typeface="Times New Roman" pitchFamily="18" charset="0"/>
                <a:cs typeface="Times New Roman" pitchFamily="18" charset="0"/>
              </a:rPr>
              <a:t> (8, 12) = 150 in terms of sales. </a:t>
            </a:r>
          </a:p>
          <a:p>
            <a:pPr marL="457200" indent="-457200">
              <a:spcAft>
                <a:spcPts val="1200"/>
              </a:spcAft>
            </a:pPr>
            <a:endParaRPr lang="en-US" sz="2000" dirty="0" smtClean="0">
              <a:latin typeface="Times New Roman" pitchFamily="18" charset="0"/>
              <a:cs typeface="Times New Roman" pitchFamily="18" charset="0"/>
            </a:endParaRPr>
          </a:p>
          <a:p>
            <a:pPr marL="457200" indent="-457200">
              <a:spcAft>
                <a:spcPts val="1200"/>
              </a:spcAft>
            </a:pPr>
            <a:r>
              <a:rPr lang="en-US" sz="2000" dirty="0" smtClean="0">
                <a:latin typeface="Times New Roman" pitchFamily="18" charset="0"/>
                <a:cs typeface="Times New Roman" pitchFamily="18" charset="0"/>
              </a:rPr>
              <a:t> </a:t>
            </a:r>
            <a:r>
              <a:rPr lang="en-US" sz="2400" b="1" dirty="0" smtClean="0"/>
              <a:t>Problem 15</a:t>
            </a:r>
          </a:p>
          <a:p>
            <a:pPr>
              <a:lnSpc>
                <a:spcPts val="3600"/>
              </a:lnSpc>
              <a:spcAft>
                <a:spcPts val="1200"/>
              </a:spcAft>
              <a:tabLst>
                <a:tab pos="398463" algn="l"/>
              </a:tabLst>
            </a:pPr>
            <a:r>
              <a:rPr lang="en-US" sz="2000" dirty="0" smtClean="0">
                <a:latin typeface="Times New Roman" pitchFamily="18" charset="0"/>
                <a:cs typeface="Times New Roman" pitchFamily="18" charset="0"/>
              </a:rPr>
              <a:t>People commuting to a city can choose to go either by bus or by train. The number of people who choose either method depends in part upon the price of each. Let        </a:t>
            </a:r>
            <a:r>
              <a:rPr lang="en-US" sz="2000" i="1" dirty="0" smtClean="0">
                <a:latin typeface="Times New Roman" pitchFamily="18" charset="0"/>
                <a:cs typeface="Times New Roman" pitchFamily="18" charset="0"/>
              </a:rPr>
              <a:t>f </a:t>
            </a:r>
            <a:r>
              <a:rPr lang="en-US" sz="2000" dirty="0" smtClean="0">
                <a:latin typeface="Times New Roman" pitchFamily="18" charset="0"/>
                <a:cs typeface="Times New Roman" pitchFamily="18" charset="0"/>
              </a:rPr>
              <a:t>(</a:t>
            </a:r>
            <a:r>
              <a:rPr lang="en-US" sz="2000" i="1" dirty="0" smtClean="0">
                <a:latin typeface="Times New Roman" pitchFamily="18" charset="0"/>
                <a:cs typeface="Times New Roman" pitchFamily="18" charset="0"/>
              </a:rPr>
              <a:t>P</a:t>
            </a:r>
            <a:r>
              <a:rPr lang="en-US" sz="2000" i="1" baseline="-25000"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P</a:t>
            </a:r>
            <a:r>
              <a:rPr lang="en-US" sz="2000" i="1"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be the number of people who take the bus when P</a:t>
            </a:r>
            <a:r>
              <a:rPr lang="en-US" sz="2000" baseline="-25000"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  is the price of a bus ride and P</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is the price of a train </a:t>
            </a:r>
            <a:r>
              <a:rPr lang="en-US" sz="2000" dirty="0" smtClean="0">
                <a:latin typeface="Times New Roman" pitchFamily="18" charset="0"/>
                <a:cs typeface="Times New Roman" pitchFamily="18" charset="0"/>
              </a:rPr>
              <a:t>ride. </a:t>
            </a:r>
            <a:r>
              <a:rPr lang="en-US" sz="2000" dirty="0" smtClean="0">
                <a:latin typeface="Times New Roman" pitchFamily="18" charset="0"/>
                <a:cs typeface="Times New Roman" pitchFamily="18" charset="0"/>
              </a:rPr>
              <a:t>What can you say about the signs of         and                 	?  Explain your answers.</a:t>
            </a:r>
          </a:p>
        </p:txBody>
      </p:sp>
      <p:sp>
        <p:nvSpPr>
          <p:cNvPr id="563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632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924800" y="5334000"/>
            <a:ext cx="304800" cy="498765"/>
          </a:xfrm>
          <a:prstGeom prst="rect">
            <a:avLst/>
          </a:prstGeom>
          <a:noFill/>
        </p:spPr>
      </p:pic>
      <p:sp>
        <p:nvSpPr>
          <p:cNvPr id="5632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632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600" y="5715000"/>
            <a:ext cx="340783" cy="533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953000" y="6492875"/>
            <a:ext cx="41910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4" name="TextBox 3"/>
          <p:cNvSpPr txBox="1"/>
          <p:nvPr/>
        </p:nvSpPr>
        <p:spPr>
          <a:xfrm>
            <a:off x="152399" y="457200"/>
            <a:ext cx="8839201" cy="2528897"/>
          </a:xfrm>
          <a:prstGeom prst="rect">
            <a:avLst/>
          </a:prstGeom>
          <a:noFill/>
        </p:spPr>
        <p:txBody>
          <a:bodyPr wrap="square" rtlCol="0">
            <a:spAutoFit/>
          </a:bodyPr>
          <a:lstStyle/>
          <a:p>
            <a:pPr>
              <a:lnSpc>
                <a:spcPts val="3360"/>
              </a:lnSpc>
              <a:spcAft>
                <a:spcPts val="1200"/>
              </a:spcAft>
            </a:pPr>
            <a:r>
              <a:rPr lang="en-US" sz="2400" b="1" dirty="0" smtClean="0"/>
              <a:t>Problem 12</a:t>
            </a:r>
          </a:p>
          <a:p>
            <a:pPr>
              <a:lnSpc>
                <a:spcPct val="150000"/>
              </a:lnSpc>
              <a:spcAft>
                <a:spcPts val="1200"/>
              </a:spcAft>
            </a:pPr>
            <a:r>
              <a:rPr lang="en-US" sz="2000" dirty="0" smtClean="0">
                <a:latin typeface="Times New Roman" pitchFamily="18" charset="0"/>
                <a:cs typeface="Times New Roman" pitchFamily="18" charset="0"/>
              </a:rPr>
              <a:t>Figure 9.37 shows a contour diagram for the monthly payment </a:t>
            </a:r>
            <a:r>
              <a:rPr lang="en-US" sz="2000" i="1" dirty="0" smtClean="0">
                <a:latin typeface="Times New Roman" pitchFamily="18" charset="0"/>
                <a:cs typeface="Times New Roman" pitchFamily="18" charset="0"/>
              </a:rPr>
              <a:t>P</a:t>
            </a:r>
            <a:r>
              <a:rPr lang="en-US" sz="2000" dirty="0" smtClean="0">
                <a:latin typeface="Times New Roman" pitchFamily="18" charset="0"/>
                <a:cs typeface="Times New Roman" pitchFamily="18" charset="0"/>
              </a:rPr>
              <a:t> as a function of the interest rate, </a:t>
            </a:r>
            <a:r>
              <a:rPr lang="en-US" sz="2000" i="1" dirty="0" smtClean="0">
                <a:latin typeface="Times New Roman" pitchFamily="18" charset="0"/>
                <a:cs typeface="Times New Roman" pitchFamily="18" charset="0"/>
              </a:rPr>
              <a:t>r</a:t>
            </a:r>
            <a:r>
              <a:rPr lang="en-US" sz="2000" dirty="0" smtClean="0">
                <a:latin typeface="Times New Roman" pitchFamily="18" charset="0"/>
                <a:cs typeface="Times New Roman" pitchFamily="18" charset="0"/>
              </a:rPr>
              <a:t>%, and the amount, </a:t>
            </a:r>
            <a:r>
              <a:rPr lang="en-US" sz="2000" i="1" dirty="0" smtClean="0">
                <a:latin typeface="Times New Roman" pitchFamily="18" charset="0"/>
                <a:cs typeface="Times New Roman" pitchFamily="18" charset="0"/>
              </a:rPr>
              <a:t>L</a:t>
            </a:r>
            <a:r>
              <a:rPr lang="en-US" sz="2000" dirty="0" smtClean="0">
                <a:latin typeface="Times New Roman" pitchFamily="18" charset="0"/>
                <a:cs typeface="Times New Roman" pitchFamily="18" charset="0"/>
              </a:rPr>
              <a:t>, of a 5-year loan. Estimate          and           at the point where </a:t>
            </a:r>
            <a:r>
              <a:rPr lang="en-US" sz="2000" i="1" dirty="0" smtClean="0">
                <a:latin typeface="Times New Roman" pitchFamily="18" charset="0"/>
                <a:cs typeface="Times New Roman" pitchFamily="18" charset="0"/>
              </a:rPr>
              <a:t>r </a:t>
            </a:r>
            <a:r>
              <a:rPr lang="en-US" sz="2000" dirty="0" smtClean="0">
                <a:latin typeface="Times New Roman" pitchFamily="18" charset="0"/>
                <a:cs typeface="Times New Roman" pitchFamily="18" charset="0"/>
              </a:rPr>
              <a:t>= 8 and </a:t>
            </a:r>
            <a:r>
              <a:rPr lang="en-US" sz="2000" i="1" dirty="0" smtClean="0">
                <a:latin typeface="Times New Roman" pitchFamily="18" charset="0"/>
                <a:cs typeface="Times New Roman" pitchFamily="18" charset="0"/>
              </a:rPr>
              <a:t>L</a:t>
            </a:r>
            <a:r>
              <a:rPr lang="en-US" sz="2000" dirty="0" smtClean="0">
                <a:latin typeface="Times New Roman" pitchFamily="18" charset="0"/>
                <a:cs typeface="Times New Roman" pitchFamily="18" charset="0"/>
              </a:rPr>
              <a:t> = 5000. Give the units and the financial meaning of your answers.</a:t>
            </a:r>
            <a:endParaRPr lang="en-US" sz="2400" dirty="0" smtClean="0">
              <a:latin typeface="Times New Roman" pitchFamily="18" charset="0"/>
              <a:cs typeface="Times New Roman" pitchFamily="18" charset="0"/>
            </a:endParaRPr>
          </a:p>
        </p:txBody>
      </p:sp>
      <p:sp>
        <p:nvSpPr>
          <p:cNvPr id="552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529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781800" y="1524000"/>
            <a:ext cx="249382" cy="457200"/>
          </a:xfrm>
          <a:prstGeom prst="rect">
            <a:avLst/>
          </a:prstGeom>
          <a:noFill/>
        </p:spPr>
      </p:pic>
      <p:sp>
        <p:nvSpPr>
          <p:cNvPr id="55299" name="Rectangle 3"/>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530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5300"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772400" y="1524000"/>
            <a:ext cx="249381" cy="457200"/>
          </a:xfrm>
          <a:prstGeom prst="rect">
            <a:avLst/>
          </a:prstGeom>
          <a:noFill/>
        </p:spPr>
      </p:pic>
      <p:sp>
        <p:nvSpPr>
          <p:cNvPr id="11" name="TextBox 10"/>
          <p:cNvSpPr txBox="1"/>
          <p:nvPr/>
        </p:nvSpPr>
        <p:spPr>
          <a:xfrm>
            <a:off x="762000" y="5638800"/>
            <a:ext cx="1228413" cy="369332"/>
          </a:xfrm>
          <a:prstGeom prst="rect">
            <a:avLst/>
          </a:prstGeom>
          <a:noFill/>
        </p:spPr>
        <p:txBody>
          <a:bodyPr wrap="none" rtlCol="0">
            <a:spAutoFit/>
          </a:bodyPr>
          <a:lstStyle/>
          <a:p>
            <a:r>
              <a:rPr lang="en-US" b="1" dirty="0" smtClean="0"/>
              <a:t>Figure 9.37</a:t>
            </a:r>
            <a:endParaRPr lang="en-US" b="1" dirty="0"/>
          </a:p>
        </p:txBody>
      </p:sp>
      <p:pic>
        <p:nvPicPr>
          <p:cNvPr id="12" name="Picture 11" descr="HH_Applied_4e_Ch9_Figure9.37.png"/>
          <p:cNvPicPr>
            <a:picLocks noChangeAspect="1"/>
          </p:cNvPicPr>
          <p:nvPr/>
        </p:nvPicPr>
        <p:blipFill>
          <a:blip r:embed="rId4" cstate="print"/>
          <a:stretch>
            <a:fillRect/>
          </a:stretch>
        </p:blipFill>
        <p:spPr>
          <a:xfrm>
            <a:off x="2590800" y="2514600"/>
            <a:ext cx="4744112" cy="374384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257800" y="6492875"/>
            <a:ext cx="38862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8" name="Picture 4"/>
          <p:cNvPicPr>
            <a:picLocks noChangeAspect="1" noChangeArrowheads="1"/>
          </p:cNvPicPr>
          <p:nvPr/>
        </p:nvPicPr>
        <p:blipFill>
          <a:blip r:embed="rId2" cstate="print"/>
          <a:srcRect/>
          <a:stretch>
            <a:fillRect/>
          </a:stretch>
        </p:blipFill>
        <p:spPr>
          <a:xfrm>
            <a:off x="304800" y="457200"/>
            <a:ext cx="8534400" cy="3516313"/>
          </a:xfrm>
          <a:prstGeom prst="rect">
            <a:avLst/>
          </a:prstGeom>
          <a:ln/>
        </p:spPr>
      </p:pic>
      <p:pic>
        <p:nvPicPr>
          <p:cNvPr id="11" name="Picture 8"/>
          <p:cNvPicPr>
            <a:picLocks noChangeAspect="1" noChangeArrowheads="1"/>
          </p:cNvPicPr>
          <p:nvPr/>
        </p:nvPicPr>
        <p:blipFill>
          <a:blip r:embed="rId3" cstate="print"/>
          <a:srcRect/>
          <a:stretch>
            <a:fillRect/>
          </a:stretch>
        </p:blipFill>
        <p:spPr>
          <a:xfrm>
            <a:off x="2457450" y="4648200"/>
            <a:ext cx="4229100" cy="1038498"/>
          </a:xfrm>
          <a:prstGeom prst="rect">
            <a:avLst/>
          </a:prstGeom>
          <a:ln w="38100">
            <a:solidFill>
              <a:srgbClr val="333399"/>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953000" y="6492875"/>
            <a:ext cx="41910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4" name="TextBox 3"/>
          <p:cNvSpPr txBox="1"/>
          <p:nvPr/>
        </p:nvSpPr>
        <p:spPr>
          <a:xfrm>
            <a:off x="304801" y="2971800"/>
            <a:ext cx="8534400" cy="2652008"/>
          </a:xfrm>
          <a:prstGeom prst="rect">
            <a:avLst/>
          </a:prstGeom>
          <a:noFill/>
        </p:spPr>
        <p:txBody>
          <a:bodyPr wrap="square" rtlCol="0">
            <a:spAutoFit/>
          </a:bodyPr>
          <a:lstStyle/>
          <a:p>
            <a:pPr>
              <a:lnSpc>
                <a:spcPts val="3360"/>
              </a:lnSpc>
              <a:spcAft>
                <a:spcPts val="1200"/>
              </a:spcAft>
            </a:pPr>
            <a:r>
              <a:rPr lang="en-US" sz="2400" b="1" dirty="0" smtClean="0"/>
              <a:t>Problem 20</a:t>
            </a:r>
          </a:p>
          <a:p>
            <a:pPr>
              <a:lnSpc>
                <a:spcPct val="150000"/>
              </a:lnSpc>
              <a:spcAft>
                <a:spcPts val="1200"/>
              </a:spcAft>
            </a:pPr>
            <a:r>
              <a:rPr lang="en-US" sz="2400" dirty="0" smtClean="0">
                <a:latin typeface="Times New Roman" pitchFamily="18" charset="0"/>
                <a:cs typeface="Times New Roman" pitchFamily="18" charset="0"/>
              </a:rPr>
              <a:t>For a function </a:t>
            </a:r>
            <a:r>
              <a:rPr lang="en-US" sz="2400" i="1" dirty="0" smtClean="0">
                <a:latin typeface="Times New Roman" pitchFamily="18" charset="0"/>
                <a:cs typeface="Times New Roman" pitchFamily="18" charset="0"/>
              </a:rPr>
              <a:t>f</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x</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y</a:t>
            </a:r>
            <a:r>
              <a:rPr lang="en-US" sz="2400" dirty="0" smtClean="0">
                <a:latin typeface="Times New Roman" pitchFamily="18" charset="0"/>
                <a:cs typeface="Times New Roman" pitchFamily="18" charset="0"/>
              </a:rPr>
              <a:t>), we are given </a:t>
            </a:r>
          </a:p>
          <a:p>
            <a:pPr>
              <a:lnSpc>
                <a:spcPct val="150000"/>
              </a:lnSpc>
              <a:spcAft>
                <a:spcPts val="1200"/>
              </a:spcAft>
            </a:pPr>
            <a:r>
              <a:rPr lang="en-US" sz="2400" i="1" dirty="0" smtClean="0">
                <a:latin typeface="Times New Roman" pitchFamily="18" charset="0"/>
                <a:cs typeface="Times New Roman" pitchFamily="18" charset="0"/>
              </a:rPr>
              <a:t>f</a:t>
            </a:r>
            <a:r>
              <a:rPr lang="en-US" sz="2400" dirty="0" smtClean="0">
                <a:latin typeface="Times New Roman" pitchFamily="18" charset="0"/>
                <a:cs typeface="Times New Roman" pitchFamily="18" charset="0"/>
              </a:rPr>
              <a:t> (100, 20) = 2750	       </a:t>
            </a:r>
            <a:r>
              <a:rPr lang="en-US" sz="2400" i="1" dirty="0" err="1" smtClean="0">
                <a:latin typeface="Times New Roman" pitchFamily="18" charset="0"/>
                <a:cs typeface="Times New Roman" pitchFamily="18" charset="0"/>
              </a:rPr>
              <a:t>f</a:t>
            </a:r>
            <a:r>
              <a:rPr lang="en-US" sz="2400" i="1" baseline="-25000" dirty="0" err="1" smtClean="0">
                <a:latin typeface="Times New Roman" pitchFamily="18" charset="0"/>
                <a:cs typeface="Times New Roman" pitchFamily="18" charset="0"/>
              </a:rPr>
              <a:t>x</a:t>
            </a:r>
            <a:r>
              <a:rPr lang="en-US" sz="2400" dirty="0" smtClean="0">
                <a:latin typeface="Times New Roman" pitchFamily="18" charset="0"/>
                <a:cs typeface="Times New Roman" pitchFamily="18" charset="0"/>
              </a:rPr>
              <a:t>(100, 20) = 4		 </a:t>
            </a:r>
            <a:r>
              <a:rPr lang="en-US" sz="2400" i="1" dirty="0" err="1" smtClean="0">
                <a:latin typeface="Times New Roman" pitchFamily="18" charset="0"/>
                <a:cs typeface="Times New Roman" pitchFamily="18" charset="0"/>
              </a:rPr>
              <a:t>f</a:t>
            </a:r>
            <a:r>
              <a:rPr lang="en-US" sz="2400" i="1" baseline="-25000" dirty="0" err="1" smtClean="0">
                <a:latin typeface="Times New Roman" pitchFamily="18" charset="0"/>
                <a:cs typeface="Times New Roman" pitchFamily="18" charset="0"/>
              </a:rPr>
              <a:t>y</a:t>
            </a:r>
            <a:r>
              <a:rPr lang="en-US" sz="2400" dirty="0" smtClean="0">
                <a:latin typeface="Times New Roman" pitchFamily="18" charset="0"/>
                <a:cs typeface="Times New Roman" pitchFamily="18" charset="0"/>
              </a:rPr>
              <a:t>(100, 20) = 7</a:t>
            </a:r>
          </a:p>
          <a:p>
            <a:pPr>
              <a:lnSpc>
                <a:spcPct val="150000"/>
              </a:lnSpc>
              <a:spcAft>
                <a:spcPts val="1200"/>
              </a:spcAft>
            </a:pPr>
            <a:r>
              <a:rPr lang="en-US" sz="2400" dirty="0" smtClean="0">
                <a:latin typeface="Times New Roman" pitchFamily="18" charset="0"/>
                <a:cs typeface="Times New Roman" pitchFamily="18" charset="0"/>
              </a:rPr>
              <a:t>Estimate </a:t>
            </a:r>
            <a:r>
              <a:rPr lang="en-US" sz="2400" i="1" dirty="0" smtClean="0">
                <a:latin typeface="Times New Roman" pitchFamily="18" charset="0"/>
                <a:cs typeface="Times New Roman" pitchFamily="18" charset="0"/>
              </a:rPr>
              <a:t>f</a:t>
            </a:r>
            <a:r>
              <a:rPr lang="en-US" sz="2400" dirty="0" smtClean="0">
                <a:latin typeface="Times New Roman" pitchFamily="18" charset="0"/>
                <a:cs typeface="Times New Roman" pitchFamily="18" charset="0"/>
              </a:rPr>
              <a:t> (105, 21).</a:t>
            </a:r>
          </a:p>
        </p:txBody>
      </p:sp>
      <p:sp>
        <p:nvSpPr>
          <p:cNvPr id="552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5299" name="Rectangle 3"/>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530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4"/>
          <p:cNvPicPr>
            <a:picLocks noChangeAspect="1" noChangeArrowheads="1"/>
          </p:cNvPicPr>
          <p:nvPr/>
        </p:nvPicPr>
        <p:blipFill>
          <a:blip r:embed="rId2" cstate="print"/>
          <a:srcRect/>
          <a:stretch>
            <a:fillRect/>
          </a:stretch>
        </p:blipFill>
        <p:spPr>
          <a:xfrm>
            <a:off x="304800" y="304800"/>
            <a:ext cx="8534400" cy="2260600"/>
          </a:xfrm>
          <a:prstGeom prst="rect">
            <a:avLst/>
          </a:prstGeom>
          <a:ln w="38100">
            <a:solidFill>
              <a:srgbClr val="333399"/>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2150"/>
            <a:ext cx="8229600" cy="2933700"/>
          </a:xfrm>
        </p:spPr>
        <p:txBody>
          <a:bodyPr>
            <a:normAutofit/>
          </a:bodyPr>
          <a:lstStyle/>
          <a:p>
            <a:r>
              <a:rPr lang="en-US" sz="3600" b="1" dirty="0" smtClean="0">
                <a:solidFill>
                  <a:schemeClr val="tx2"/>
                </a:solidFill>
              </a:rPr>
              <a:t>Section 9.4</a:t>
            </a:r>
            <a:br>
              <a:rPr lang="en-US" sz="3600" b="1" dirty="0" smtClean="0">
                <a:solidFill>
                  <a:schemeClr val="tx2"/>
                </a:solidFill>
              </a:rPr>
            </a:br>
            <a:r>
              <a:rPr lang="en-US" sz="3600" b="1" dirty="0" smtClean="0">
                <a:solidFill>
                  <a:schemeClr val="tx2"/>
                </a:solidFill>
              </a:rPr>
              <a:t/>
            </a:r>
            <a:br>
              <a:rPr lang="en-US" sz="3600" b="1" dirty="0" smtClean="0">
                <a:solidFill>
                  <a:schemeClr val="tx2"/>
                </a:solidFill>
              </a:rPr>
            </a:br>
            <a:r>
              <a:rPr lang="en-US" b="1" dirty="0" smtClean="0">
                <a:solidFill>
                  <a:schemeClr val="tx2"/>
                </a:solidFill>
              </a:rPr>
              <a:t>Computing Partial Derivatives Algebraically</a:t>
            </a:r>
            <a:endParaRPr lang="en-US" dirty="0">
              <a:solidFill>
                <a:schemeClr val="tx2"/>
              </a:solidFill>
            </a:endParaRPr>
          </a:p>
        </p:txBody>
      </p:sp>
      <p:sp>
        <p:nvSpPr>
          <p:cNvPr id="3" name="Footer Placeholder 2"/>
          <p:cNvSpPr>
            <a:spLocks noGrp="1"/>
          </p:cNvSpPr>
          <p:nvPr>
            <p:ph type="ftr" sz="quarter" idx="11"/>
          </p:nvPr>
        </p:nvSpPr>
        <p:spPr>
          <a:xfrm>
            <a:off x="4953000" y="6492875"/>
            <a:ext cx="41910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953000" y="6492875"/>
            <a:ext cx="41910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8" name="TextBox 7"/>
          <p:cNvSpPr txBox="1"/>
          <p:nvPr/>
        </p:nvSpPr>
        <p:spPr>
          <a:xfrm>
            <a:off x="381000" y="228600"/>
            <a:ext cx="1905000" cy="430887"/>
          </a:xfrm>
          <a:prstGeom prst="rect">
            <a:avLst/>
          </a:prstGeom>
          <a:noFill/>
        </p:spPr>
        <p:txBody>
          <a:bodyPr wrap="square" rtlCol="0">
            <a:spAutoFit/>
          </a:bodyPr>
          <a:lstStyle/>
          <a:p>
            <a:r>
              <a:rPr lang="en-US" sz="2200" b="1" dirty="0" smtClean="0"/>
              <a:t>Example 5 (b)</a:t>
            </a:r>
          </a:p>
        </p:txBody>
      </p:sp>
      <p:pic>
        <p:nvPicPr>
          <p:cNvPr id="9" name="Picture 9"/>
          <p:cNvPicPr>
            <a:picLocks noChangeAspect="1" noChangeArrowheads="1"/>
          </p:cNvPicPr>
          <p:nvPr/>
        </p:nvPicPr>
        <p:blipFill>
          <a:blip r:embed="rId2" cstate="print"/>
          <a:srcRect/>
          <a:stretch>
            <a:fillRect/>
          </a:stretch>
        </p:blipFill>
        <p:spPr>
          <a:xfrm>
            <a:off x="381000" y="609600"/>
            <a:ext cx="8382000" cy="1185863"/>
          </a:xfrm>
          <a:prstGeom prst="rect">
            <a:avLst/>
          </a:prstGeom>
          <a:ln/>
        </p:spPr>
      </p:pic>
      <p:pic>
        <p:nvPicPr>
          <p:cNvPr id="10" name="Picture 20"/>
          <p:cNvPicPr>
            <a:picLocks noChangeAspect="1" noChangeArrowheads="1"/>
          </p:cNvPicPr>
          <p:nvPr/>
        </p:nvPicPr>
        <p:blipFill>
          <a:blip r:embed="rId3" cstate="print"/>
          <a:srcRect/>
          <a:stretch>
            <a:fillRect/>
          </a:stretch>
        </p:blipFill>
        <p:spPr>
          <a:xfrm>
            <a:off x="381000" y="1752600"/>
            <a:ext cx="8305800" cy="381930"/>
          </a:xfrm>
          <a:prstGeom prst="rect">
            <a:avLst/>
          </a:prstGeom>
          <a:ln/>
        </p:spPr>
      </p:pic>
      <p:sp>
        <p:nvSpPr>
          <p:cNvPr id="11" name="TextBox 10"/>
          <p:cNvSpPr txBox="1"/>
          <p:nvPr/>
        </p:nvSpPr>
        <p:spPr>
          <a:xfrm>
            <a:off x="304800" y="2057400"/>
            <a:ext cx="1071127" cy="400110"/>
          </a:xfrm>
          <a:prstGeom prst="rect">
            <a:avLst/>
          </a:prstGeom>
          <a:noFill/>
        </p:spPr>
        <p:txBody>
          <a:bodyPr wrap="none" rtlCol="0">
            <a:spAutoFit/>
          </a:bodyPr>
          <a:lstStyle/>
          <a:p>
            <a:r>
              <a:rPr lang="en-US" sz="2000" b="1" dirty="0" smtClean="0"/>
              <a:t>Solution</a:t>
            </a:r>
            <a:endParaRPr lang="en-US" sz="2000" b="1" dirty="0"/>
          </a:p>
        </p:txBody>
      </p:sp>
      <p:pic>
        <p:nvPicPr>
          <p:cNvPr id="12" name="Picture 22"/>
          <p:cNvPicPr>
            <a:picLocks noChangeAspect="1" noChangeArrowheads="1"/>
          </p:cNvPicPr>
          <p:nvPr/>
        </p:nvPicPr>
        <p:blipFill>
          <a:blip r:embed="rId4" cstate="print"/>
          <a:srcRect/>
          <a:stretch>
            <a:fillRect/>
          </a:stretch>
        </p:blipFill>
        <p:spPr bwMode="auto">
          <a:xfrm>
            <a:off x="533400" y="2362200"/>
            <a:ext cx="7162800" cy="1437656"/>
          </a:xfrm>
          <a:prstGeom prst="rect">
            <a:avLst/>
          </a:prstGeom>
          <a:noFill/>
          <a:ln w="9525">
            <a:noFill/>
            <a:miter lim="800000"/>
            <a:headEnd/>
            <a:tailEnd/>
          </a:ln>
          <a:effectLst/>
        </p:spPr>
      </p:pic>
      <p:pic>
        <p:nvPicPr>
          <p:cNvPr id="13" name="Picture 17"/>
          <p:cNvPicPr>
            <a:picLocks noChangeAspect="1" noChangeArrowheads="1"/>
          </p:cNvPicPr>
          <p:nvPr/>
        </p:nvPicPr>
        <p:blipFill>
          <a:blip r:embed="rId5" cstate="print"/>
          <a:srcRect/>
          <a:stretch>
            <a:fillRect/>
          </a:stretch>
        </p:blipFill>
        <p:spPr bwMode="auto">
          <a:xfrm>
            <a:off x="762001" y="3733799"/>
            <a:ext cx="7825740" cy="266700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par>
                                <p:cTn id="15" presetID="9"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par>
                                <p:cTn id="18" presetID="9"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029200" y="6492875"/>
            <a:ext cx="41148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6" name="Picture 4"/>
          <p:cNvPicPr>
            <a:picLocks noChangeAspect="1" noChangeArrowheads="1"/>
          </p:cNvPicPr>
          <p:nvPr/>
        </p:nvPicPr>
        <p:blipFill>
          <a:blip r:embed="rId2" cstate="print"/>
          <a:srcRect/>
          <a:stretch>
            <a:fillRect/>
          </a:stretch>
        </p:blipFill>
        <p:spPr>
          <a:xfrm>
            <a:off x="384020" y="2204244"/>
            <a:ext cx="8375961" cy="2449512"/>
          </a:xfrm>
          <a:prstGeom prst="rect">
            <a:avLst/>
          </a:prstGeom>
          <a:ln w="38100">
            <a:solidFill>
              <a:srgbClr val="333399"/>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953000" y="6492875"/>
            <a:ext cx="41910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9" name="Picture 4"/>
          <p:cNvPicPr>
            <a:picLocks noChangeAspect="1" noChangeArrowheads="1"/>
          </p:cNvPicPr>
          <p:nvPr/>
        </p:nvPicPr>
        <p:blipFill>
          <a:blip r:embed="rId2" cstate="print"/>
          <a:srcRect/>
          <a:stretch>
            <a:fillRect/>
          </a:stretch>
        </p:blipFill>
        <p:spPr>
          <a:xfrm>
            <a:off x="495300" y="2627313"/>
            <a:ext cx="8153400" cy="1603375"/>
          </a:xfrm>
          <a:prstGeom prst="rect">
            <a:avLst/>
          </a:prstGeom>
          <a:ln w="38100">
            <a:solidFill>
              <a:srgbClr val="333399"/>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810000" y="6492875"/>
            <a:ext cx="53340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3" name="Rectangle 2"/>
          <p:cNvSpPr/>
          <p:nvPr/>
        </p:nvSpPr>
        <p:spPr>
          <a:xfrm>
            <a:off x="838200" y="2321005"/>
            <a:ext cx="7467600" cy="2215991"/>
          </a:xfrm>
          <a:prstGeom prst="rect">
            <a:avLst/>
          </a:prstGeom>
        </p:spPr>
        <p:txBody>
          <a:bodyPr wrap="square">
            <a:spAutoFit/>
          </a:bodyPr>
          <a:lstStyle/>
          <a:p>
            <a:pPr algn="ctr"/>
            <a:r>
              <a:rPr lang="en-US" sz="3600" b="1" dirty="0" smtClean="0">
                <a:solidFill>
                  <a:schemeClr val="tx2"/>
                </a:solidFill>
              </a:rPr>
              <a:t>Section 9.5</a:t>
            </a:r>
            <a:r>
              <a:rPr lang="en-US" sz="1400" b="1" dirty="0" smtClean="0">
                <a:solidFill>
                  <a:schemeClr val="tx2"/>
                </a:solidFill>
              </a:rPr>
              <a:t/>
            </a:r>
            <a:br>
              <a:rPr lang="en-US" sz="1400" b="1" dirty="0" smtClean="0">
                <a:solidFill>
                  <a:schemeClr val="tx2"/>
                </a:solidFill>
              </a:rPr>
            </a:br>
            <a:r>
              <a:rPr lang="en-US" sz="1400" b="1" dirty="0" smtClean="0">
                <a:solidFill>
                  <a:schemeClr val="tx2"/>
                </a:solidFill>
              </a:rPr>
              <a:t/>
            </a:r>
            <a:br>
              <a:rPr lang="en-US" sz="1400" b="1" dirty="0" smtClean="0">
                <a:solidFill>
                  <a:schemeClr val="tx2"/>
                </a:solidFill>
              </a:rPr>
            </a:br>
            <a:r>
              <a:rPr lang="en-US" sz="4400" b="1" dirty="0" smtClean="0">
                <a:solidFill>
                  <a:schemeClr val="tx2"/>
                </a:solidFill>
              </a:rPr>
              <a:t>Critical Points and Optimization</a:t>
            </a:r>
            <a:endParaRPr lang="en-US" sz="4400" dirty="0">
              <a:solidFill>
                <a:schemeClr val="tx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572000" y="6492875"/>
            <a:ext cx="45720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8" name="Picture 4"/>
          <p:cNvPicPr>
            <a:picLocks noChangeAspect="1" noChangeArrowheads="1"/>
          </p:cNvPicPr>
          <p:nvPr/>
        </p:nvPicPr>
        <p:blipFill>
          <a:blip r:embed="rId2" cstate="print"/>
          <a:srcRect/>
          <a:stretch>
            <a:fillRect/>
          </a:stretch>
        </p:blipFill>
        <p:spPr>
          <a:xfrm>
            <a:off x="190500" y="2426494"/>
            <a:ext cx="8763000" cy="2005013"/>
          </a:xfrm>
          <a:prstGeom prst="rect">
            <a:avLst/>
          </a:prstGeom>
          <a:ln w="38100">
            <a:solidFill>
              <a:srgbClr val="333399"/>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495800" y="6492875"/>
            <a:ext cx="46482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6" name="TextBox 5"/>
          <p:cNvSpPr txBox="1"/>
          <p:nvPr/>
        </p:nvSpPr>
        <p:spPr>
          <a:xfrm>
            <a:off x="152400" y="533400"/>
            <a:ext cx="8763000" cy="1292662"/>
          </a:xfrm>
          <a:prstGeom prst="rect">
            <a:avLst/>
          </a:prstGeom>
          <a:noFill/>
        </p:spPr>
        <p:txBody>
          <a:bodyPr wrap="square" rtlCol="0">
            <a:spAutoFit/>
          </a:bodyPr>
          <a:lstStyle/>
          <a:p>
            <a:r>
              <a:rPr lang="en-US" sz="2400" b="1" dirty="0" smtClean="0"/>
              <a:t>Example 1</a:t>
            </a:r>
          </a:p>
          <a:p>
            <a:endParaRPr lang="en-US" dirty="0" smtClean="0"/>
          </a:p>
          <a:p>
            <a:r>
              <a:rPr lang="en-US" dirty="0" smtClean="0">
                <a:latin typeface="Times New Roman" pitchFamily="18" charset="0"/>
                <a:cs typeface="Times New Roman" pitchFamily="18" charset="0"/>
              </a:rPr>
              <a:t>Table 9.8 gives a table of values for a function </a:t>
            </a:r>
            <a:r>
              <a:rPr lang="en-US" i="1" dirty="0" smtClean="0">
                <a:latin typeface="Times New Roman" pitchFamily="18" charset="0"/>
                <a:cs typeface="Times New Roman" pitchFamily="18" charset="0"/>
              </a:rPr>
              <a:t>f </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y</a:t>
            </a:r>
            <a:r>
              <a:rPr lang="en-US" dirty="0" smtClean="0">
                <a:latin typeface="Times New Roman" pitchFamily="18" charset="0"/>
                <a:cs typeface="Times New Roman" pitchFamily="18" charset="0"/>
              </a:rPr>
              <a:t>). Estimate the location and value of any global maxima or minima for 0 ≤ </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 ≤ 1 and 0 ≤ </a:t>
            </a:r>
            <a:r>
              <a:rPr lang="en-US" i="1" dirty="0" smtClean="0">
                <a:latin typeface="Times New Roman" pitchFamily="18" charset="0"/>
                <a:cs typeface="Times New Roman" pitchFamily="18" charset="0"/>
              </a:rPr>
              <a:t>y</a:t>
            </a:r>
            <a:r>
              <a:rPr lang="en-US" dirty="0" smtClean="0">
                <a:latin typeface="Times New Roman" pitchFamily="18" charset="0"/>
                <a:cs typeface="Times New Roman" pitchFamily="18" charset="0"/>
              </a:rPr>
              <a:t> ≤ 20</a:t>
            </a:r>
          </a:p>
        </p:txBody>
      </p:sp>
      <p:pic>
        <p:nvPicPr>
          <p:cNvPr id="7" name="Picture 10"/>
          <p:cNvPicPr>
            <a:picLocks noChangeAspect="1" noChangeArrowheads="1"/>
          </p:cNvPicPr>
          <p:nvPr/>
        </p:nvPicPr>
        <p:blipFill>
          <a:blip r:embed="rId2" cstate="print"/>
          <a:srcRect/>
          <a:stretch>
            <a:fillRect/>
          </a:stretch>
        </p:blipFill>
        <p:spPr>
          <a:xfrm>
            <a:off x="304800" y="5029200"/>
            <a:ext cx="8686800" cy="1163638"/>
          </a:xfrm>
          <a:prstGeom prst="rect">
            <a:avLst/>
          </a:prstGeom>
          <a:noFill/>
          <a:ln/>
        </p:spPr>
      </p:pic>
      <p:graphicFrame>
        <p:nvGraphicFramePr>
          <p:cNvPr id="8" name="Table 7"/>
          <p:cNvGraphicFramePr>
            <a:graphicFrameLocks noGrp="1"/>
          </p:cNvGraphicFramePr>
          <p:nvPr/>
        </p:nvGraphicFramePr>
        <p:xfrm>
          <a:off x="1524000" y="2057400"/>
          <a:ext cx="6095999" cy="2595880"/>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gridCol w="870857"/>
              </a:tblGrid>
              <a:tr h="370840">
                <a:tc gridSpan="7">
                  <a:txBody>
                    <a:bodyPr/>
                    <a:lstStyle/>
                    <a:p>
                      <a:r>
                        <a:rPr lang="en-US" dirty="0" smtClean="0"/>
                        <a:t>Table 9.8  </a:t>
                      </a:r>
                      <a:r>
                        <a:rPr lang="en-US" b="0" i="1" dirty="0" smtClean="0"/>
                        <a:t>Where are the extreme points of this function f (x, y)?</a:t>
                      </a:r>
                      <a:endParaRPr lang="en-US" b="0" dirty="0"/>
                    </a:p>
                  </a:txBody>
                  <a:tcPr>
                    <a:solidFill>
                      <a:schemeClr val="accent1">
                        <a:lumMod val="75000"/>
                      </a:schemeClr>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i="1" dirty="0" smtClean="0"/>
                        <a:t>y\x</a:t>
                      </a:r>
                      <a:endParaRPr lang="en-US" i="1" dirty="0"/>
                    </a:p>
                  </a:txBody>
                  <a:tcPr>
                    <a:solidFill>
                      <a:schemeClr val="tx2">
                        <a:lumMod val="40000"/>
                        <a:lumOff val="60000"/>
                      </a:schemeClr>
                    </a:solidFill>
                  </a:tcPr>
                </a:tc>
                <a:tc>
                  <a:txBody>
                    <a:bodyPr/>
                    <a:lstStyle/>
                    <a:p>
                      <a:pPr algn="ctr"/>
                      <a:r>
                        <a:rPr lang="en-US" dirty="0" smtClean="0"/>
                        <a:t>0</a:t>
                      </a:r>
                      <a:endParaRPr lang="en-US" dirty="0"/>
                    </a:p>
                  </a:txBody>
                  <a:tcPr>
                    <a:solidFill>
                      <a:schemeClr val="tx2">
                        <a:lumMod val="40000"/>
                        <a:lumOff val="60000"/>
                      </a:schemeClr>
                    </a:solidFill>
                  </a:tcPr>
                </a:tc>
                <a:tc>
                  <a:txBody>
                    <a:bodyPr/>
                    <a:lstStyle/>
                    <a:p>
                      <a:pPr algn="ctr"/>
                      <a:r>
                        <a:rPr lang="en-US" dirty="0" smtClean="0"/>
                        <a:t>0.2</a:t>
                      </a:r>
                      <a:endParaRPr lang="en-US" dirty="0"/>
                    </a:p>
                  </a:txBody>
                  <a:tcPr>
                    <a:solidFill>
                      <a:schemeClr val="tx2">
                        <a:lumMod val="40000"/>
                        <a:lumOff val="60000"/>
                      </a:schemeClr>
                    </a:solidFill>
                  </a:tcPr>
                </a:tc>
                <a:tc>
                  <a:txBody>
                    <a:bodyPr/>
                    <a:lstStyle/>
                    <a:p>
                      <a:pPr algn="ctr"/>
                      <a:r>
                        <a:rPr lang="en-US" dirty="0" smtClean="0"/>
                        <a:t>0.4</a:t>
                      </a:r>
                      <a:endParaRPr lang="en-US" dirty="0"/>
                    </a:p>
                  </a:txBody>
                  <a:tcPr>
                    <a:solidFill>
                      <a:schemeClr val="tx2">
                        <a:lumMod val="40000"/>
                        <a:lumOff val="60000"/>
                      </a:schemeClr>
                    </a:solidFill>
                  </a:tcPr>
                </a:tc>
                <a:tc>
                  <a:txBody>
                    <a:bodyPr/>
                    <a:lstStyle/>
                    <a:p>
                      <a:pPr algn="ctr"/>
                      <a:r>
                        <a:rPr lang="en-US" dirty="0" smtClean="0"/>
                        <a:t>0.6</a:t>
                      </a:r>
                      <a:endParaRPr lang="en-US" dirty="0"/>
                    </a:p>
                  </a:txBody>
                  <a:tcPr>
                    <a:solidFill>
                      <a:schemeClr val="tx2">
                        <a:lumMod val="40000"/>
                        <a:lumOff val="60000"/>
                      </a:schemeClr>
                    </a:solidFill>
                  </a:tcPr>
                </a:tc>
                <a:tc>
                  <a:txBody>
                    <a:bodyPr/>
                    <a:lstStyle/>
                    <a:p>
                      <a:pPr algn="ctr"/>
                      <a:r>
                        <a:rPr lang="en-US" dirty="0" smtClean="0"/>
                        <a:t>0.8</a:t>
                      </a:r>
                      <a:endParaRPr lang="en-US" dirty="0"/>
                    </a:p>
                  </a:txBody>
                  <a:tcPr>
                    <a:solidFill>
                      <a:schemeClr val="tx2">
                        <a:lumMod val="40000"/>
                        <a:lumOff val="60000"/>
                      </a:schemeClr>
                    </a:solidFill>
                  </a:tcPr>
                </a:tc>
                <a:tc>
                  <a:txBody>
                    <a:bodyPr/>
                    <a:lstStyle/>
                    <a:p>
                      <a:pPr algn="ctr"/>
                      <a:r>
                        <a:rPr lang="en-US" dirty="0" smtClean="0"/>
                        <a:t>1.0</a:t>
                      </a:r>
                      <a:endParaRPr lang="en-US" dirty="0"/>
                    </a:p>
                  </a:txBody>
                  <a:tcPr>
                    <a:solidFill>
                      <a:schemeClr val="tx2">
                        <a:lumMod val="40000"/>
                        <a:lumOff val="60000"/>
                      </a:schemeClr>
                    </a:solidFill>
                  </a:tcPr>
                </a:tc>
              </a:tr>
              <a:tr h="370840">
                <a:tc>
                  <a:txBody>
                    <a:bodyPr/>
                    <a:lstStyle/>
                    <a:p>
                      <a:pPr algn="ctr"/>
                      <a:r>
                        <a:rPr lang="en-US" dirty="0" smtClean="0"/>
                        <a:t>0</a:t>
                      </a:r>
                      <a:endParaRPr lang="en-US" dirty="0"/>
                    </a:p>
                  </a:txBody>
                  <a:tcPr>
                    <a:solidFill>
                      <a:schemeClr val="tx2">
                        <a:lumMod val="40000"/>
                        <a:lumOff val="60000"/>
                      </a:schemeClr>
                    </a:solidFill>
                  </a:tcPr>
                </a:tc>
                <a:tc>
                  <a:txBody>
                    <a:bodyPr/>
                    <a:lstStyle/>
                    <a:p>
                      <a:pPr algn="ctr"/>
                      <a:r>
                        <a:rPr lang="en-US" dirty="0" smtClean="0"/>
                        <a:t>80</a:t>
                      </a:r>
                      <a:endParaRPr lang="en-US" dirty="0"/>
                    </a:p>
                  </a:txBody>
                  <a:tcPr/>
                </a:tc>
                <a:tc>
                  <a:txBody>
                    <a:bodyPr/>
                    <a:lstStyle/>
                    <a:p>
                      <a:pPr algn="ctr"/>
                      <a:r>
                        <a:rPr lang="en-US" dirty="0" smtClean="0"/>
                        <a:t>84</a:t>
                      </a:r>
                      <a:endParaRPr lang="en-US" dirty="0"/>
                    </a:p>
                  </a:txBody>
                  <a:tcPr/>
                </a:tc>
                <a:tc>
                  <a:txBody>
                    <a:bodyPr/>
                    <a:lstStyle/>
                    <a:p>
                      <a:pPr algn="ctr"/>
                      <a:r>
                        <a:rPr lang="en-US" dirty="0" smtClean="0"/>
                        <a:t>82</a:t>
                      </a:r>
                      <a:endParaRPr lang="en-US" dirty="0"/>
                    </a:p>
                  </a:txBody>
                  <a:tcPr/>
                </a:tc>
                <a:tc>
                  <a:txBody>
                    <a:bodyPr/>
                    <a:lstStyle/>
                    <a:p>
                      <a:pPr algn="ctr"/>
                      <a:r>
                        <a:rPr lang="en-US" dirty="0" smtClean="0"/>
                        <a:t>76</a:t>
                      </a:r>
                      <a:endParaRPr lang="en-US" dirty="0"/>
                    </a:p>
                  </a:txBody>
                  <a:tcPr/>
                </a:tc>
                <a:tc>
                  <a:txBody>
                    <a:bodyPr/>
                    <a:lstStyle/>
                    <a:p>
                      <a:pPr algn="ctr"/>
                      <a:r>
                        <a:rPr lang="en-US" dirty="0" smtClean="0"/>
                        <a:t>71</a:t>
                      </a:r>
                      <a:endParaRPr lang="en-US" dirty="0"/>
                    </a:p>
                  </a:txBody>
                  <a:tcPr/>
                </a:tc>
                <a:tc>
                  <a:txBody>
                    <a:bodyPr/>
                    <a:lstStyle/>
                    <a:p>
                      <a:pPr algn="ctr"/>
                      <a:r>
                        <a:rPr lang="en-US" dirty="0" smtClean="0"/>
                        <a:t>65</a:t>
                      </a:r>
                      <a:endParaRPr lang="en-US" dirty="0"/>
                    </a:p>
                  </a:txBody>
                  <a:tcPr/>
                </a:tc>
              </a:tr>
              <a:tr h="370840">
                <a:tc>
                  <a:txBody>
                    <a:bodyPr/>
                    <a:lstStyle/>
                    <a:p>
                      <a:pPr algn="ctr"/>
                      <a:r>
                        <a:rPr lang="en-US" dirty="0" smtClean="0"/>
                        <a:t>5</a:t>
                      </a:r>
                      <a:endParaRPr lang="en-US" dirty="0"/>
                    </a:p>
                  </a:txBody>
                  <a:tcPr>
                    <a:solidFill>
                      <a:schemeClr val="tx2">
                        <a:lumMod val="40000"/>
                        <a:lumOff val="60000"/>
                      </a:schemeClr>
                    </a:solidFill>
                  </a:tcPr>
                </a:tc>
                <a:tc>
                  <a:txBody>
                    <a:bodyPr/>
                    <a:lstStyle/>
                    <a:p>
                      <a:pPr algn="ctr"/>
                      <a:r>
                        <a:rPr lang="en-US" dirty="0" smtClean="0"/>
                        <a:t>86</a:t>
                      </a:r>
                      <a:endParaRPr lang="en-US" dirty="0"/>
                    </a:p>
                  </a:txBody>
                  <a:tcPr/>
                </a:tc>
                <a:tc>
                  <a:txBody>
                    <a:bodyPr/>
                    <a:lstStyle/>
                    <a:p>
                      <a:pPr algn="ctr"/>
                      <a:r>
                        <a:rPr lang="en-US" dirty="0" smtClean="0"/>
                        <a:t>90</a:t>
                      </a:r>
                      <a:endParaRPr lang="en-US" dirty="0"/>
                    </a:p>
                  </a:txBody>
                  <a:tcPr/>
                </a:tc>
                <a:tc>
                  <a:txBody>
                    <a:bodyPr/>
                    <a:lstStyle/>
                    <a:p>
                      <a:pPr algn="ctr"/>
                      <a:r>
                        <a:rPr lang="en-US" dirty="0" smtClean="0"/>
                        <a:t>88</a:t>
                      </a:r>
                      <a:endParaRPr lang="en-US" dirty="0"/>
                    </a:p>
                  </a:txBody>
                  <a:tcPr/>
                </a:tc>
                <a:tc>
                  <a:txBody>
                    <a:bodyPr/>
                    <a:lstStyle/>
                    <a:p>
                      <a:pPr algn="ctr"/>
                      <a:r>
                        <a:rPr lang="en-US" dirty="0" smtClean="0"/>
                        <a:t>73</a:t>
                      </a:r>
                      <a:endParaRPr lang="en-US" dirty="0"/>
                    </a:p>
                  </a:txBody>
                  <a:tcPr/>
                </a:tc>
                <a:tc>
                  <a:txBody>
                    <a:bodyPr/>
                    <a:lstStyle/>
                    <a:p>
                      <a:pPr algn="ctr"/>
                      <a:r>
                        <a:rPr lang="en-US" dirty="0" smtClean="0"/>
                        <a:t>77</a:t>
                      </a:r>
                      <a:endParaRPr lang="en-US" dirty="0"/>
                    </a:p>
                  </a:txBody>
                  <a:tcPr/>
                </a:tc>
                <a:tc>
                  <a:txBody>
                    <a:bodyPr/>
                    <a:lstStyle/>
                    <a:p>
                      <a:pPr algn="ctr"/>
                      <a:r>
                        <a:rPr lang="en-US" dirty="0" smtClean="0"/>
                        <a:t>71</a:t>
                      </a:r>
                      <a:endParaRPr lang="en-US" dirty="0"/>
                    </a:p>
                  </a:txBody>
                  <a:tcPr/>
                </a:tc>
              </a:tr>
              <a:tr h="370840">
                <a:tc>
                  <a:txBody>
                    <a:bodyPr/>
                    <a:lstStyle/>
                    <a:p>
                      <a:pPr algn="ctr"/>
                      <a:r>
                        <a:rPr lang="en-US" dirty="0" smtClean="0"/>
                        <a:t>10</a:t>
                      </a:r>
                      <a:endParaRPr lang="en-US" dirty="0"/>
                    </a:p>
                  </a:txBody>
                  <a:tcPr>
                    <a:solidFill>
                      <a:schemeClr val="tx2">
                        <a:lumMod val="40000"/>
                        <a:lumOff val="60000"/>
                      </a:schemeClr>
                    </a:solidFill>
                  </a:tcPr>
                </a:tc>
                <a:tc>
                  <a:txBody>
                    <a:bodyPr/>
                    <a:lstStyle/>
                    <a:p>
                      <a:pPr algn="ctr"/>
                      <a:r>
                        <a:rPr lang="en-US" dirty="0" smtClean="0"/>
                        <a:t>91</a:t>
                      </a:r>
                      <a:endParaRPr lang="en-US" dirty="0"/>
                    </a:p>
                  </a:txBody>
                  <a:tcPr/>
                </a:tc>
                <a:tc>
                  <a:txBody>
                    <a:bodyPr/>
                    <a:lstStyle/>
                    <a:p>
                      <a:pPr algn="ctr"/>
                      <a:r>
                        <a:rPr lang="en-US" dirty="0" smtClean="0"/>
                        <a:t>95</a:t>
                      </a:r>
                      <a:endParaRPr lang="en-US" dirty="0"/>
                    </a:p>
                  </a:txBody>
                  <a:tcPr/>
                </a:tc>
                <a:tc>
                  <a:txBody>
                    <a:bodyPr/>
                    <a:lstStyle/>
                    <a:p>
                      <a:pPr algn="ctr"/>
                      <a:r>
                        <a:rPr lang="en-US" dirty="0" smtClean="0"/>
                        <a:t>93</a:t>
                      </a:r>
                      <a:endParaRPr lang="en-US" dirty="0"/>
                    </a:p>
                  </a:txBody>
                  <a:tcPr/>
                </a:tc>
                <a:tc>
                  <a:txBody>
                    <a:bodyPr/>
                    <a:lstStyle/>
                    <a:p>
                      <a:pPr algn="ctr"/>
                      <a:r>
                        <a:rPr lang="en-US" dirty="0" smtClean="0"/>
                        <a:t>88</a:t>
                      </a:r>
                      <a:endParaRPr lang="en-US" dirty="0"/>
                    </a:p>
                  </a:txBody>
                  <a:tcPr/>
                </a:tc>
                <a:tc>
                  <a:txBody>
                    <a:bodyPr/>
                    <a:lstStyle/>
                    <a:p>
                      <a:pPr algn="ctr"/>
                      <a:r>
                        <a:rPr lang="en-US" dirty="0" smtClean="0"/>
                        <a:t>82</a:t>
                      </a:r>
                      <a:endParaRPr lang="en-US" dirty="0"/>
                    </a:p>
                  </a:txBody>
                  <a:tcPr/>
                </a:tc>
                <a:tc>
                  <a:txBody>
                    <a:bodyPr/>
                    <a:lstStyle/>
                    <a:p>
                      <a:pPr algn="ctr"/>
                      <a:r>
                        <a:rPr lang="en-US" dirty="0" smtClean="0"/>
                        <a:t>76</a:t>
                      </a:r>
                      <a:endParaRPr lang="en-US" dirty="0"/>
                    </a:p>
                  </a:txBody>
                  <a:tcPr/>
                </a:tc>
              </a:tr>
              <a:tr h="370840">
                <a:tc>
                  <a:txBody>
                    <a:bodyPr/>
                    <a:lstStyle/>
                    <a:p>
                      <a:pPr algn="ctr"/>
                      <a:r>
                        <a:rPr lang="en-US" dirty="0" smtClean="0"/>
                        <a:t>15</a:t>
                      </a:r>
                      <a:endParaRPr lang="en-US" dirty="0"/>
                    </a:p>
                  </a:txBody>
                  <a:tcPr>
                    <a:solidFill>
                      <a:schemeClr val="tx2">
                        <a:lumMod val="40000"/>
                        <a:lumOff val="60000"/>
                      </a:schemeClr>
                    </a:solidFill>
                  </a:tcPr>
                </a:tc>
                <a:tc>
                  <a:txBody>
                    <a:bodyPr/>
                    <a:lstStyle/>
                    <a:p>
                      <a:pPr algn="ctr"/>
                      <a:r>
                        <a:rPr lang="en-US" dirty="0" smtClean="0"/>
                        <a:t>87</a:t>
                      </a:r>
                      <a:endParaRPr lang="en-US" dirty="0"/>
                    </a:p>
                  </a:txBody>
                  <a:tcPr/>
                </a:tc>
                <a:tc>
                  <a:txBody>
                    <a:bodyPr/>
                    <a:lstStyle/>
                    <a:p>
                      <a:pPr algn="ctr"/>
                      <a:r>
                        <a:rPr lang="en-US" dirty="0" smtClean="0"/>
                        <a:t>91</a:t>
                      </a:r>
                      <a:endParaRPr lang="en-US" dirty="0"/>
                    </a:p>
                  </a:txBody>
                  <a:tcPr/>
                </a:tc>
                <a:tc>
                  <a:txBody>
                    <a:bodyPr/>
                    <a:lstStyle/>
                    <a:p>
                      <a:pPr algn="ctr"/>
                      <a:r>
                        <a:rPr lang="en-US" dirty="0" smtClean="0"/>
                        <a:t>89</a:t>
                      </a:r>
                      <a:endParaRPr lang="en-US" dirty="0"/>
                    </a:p>
                  </a:txBody>
                  <a:tcPr/>
                </a:tc>
                <a:tc>
                  <a:txBody>
                    <a:bodyPr/>
                    <a:lstStyle/>
                    <a:p>
                      <a:pPr algn="ctr"/>
                      <a:r>
                        <a:rPr lang="en-US" dirty="0" smtClean="0"/>
                        <a:t>84</a:t>
                      </a:r>
                      <a:endParaRPr lang="en-US" dirty="0"/>
                    </a:p>
                  </a:txBody>
                  <a:tcPr/>
                </a:tc>
                <a:tc>
                  <a:txBody>
                    <a:bodyPr/>
                    <a:lstStyle/>
                    <a:p>
                      <a:pPr algn="ctr"/>
                      <a:r>
                        <a:rPr lang="en-US" dirty="0" smtClean="0"/>
                        <a:t>78</a:t>
                      </a:r>
                      <a:endParaRPr lang="en-US" dirty="0"/>
                    </a:p>
                  </a:txBody>
                  <a:tcPr/>
                </a:tc>
                <a:tc>
                  <a:txBody>
                    <a:bodyPr/>
                    <a:lstStyle/>
                    <a:p>
                      <a:pPr algn="ctr"/>
                      <a:r>
                        <a:rPr lang="en-US" dirty="0" smtClean="0"/>
                        <a:t>72</a:t>
                      </a:r>
                      <a:endParaRPr lang="en-US" dirty="0"/>
                    </a:p>
                  </a:txBody>
                  <a:tcPr/>
                </a:tc>
              </a:tr>
              <a:tr h="370840">
                <a:tc>
                  <a:txBody>
                    <a:bodyPr/>
                    <a:lstStyle/>
                    <a:p>
                      <a:pPr algn="ctr"/>
                      <a:r>
                        <a:rPr lang="en-US" dirty="0" smtClean="0"/>
                        <a:t>20</a:t>
                      </a:r>
                      <a:endParaRPr lang="en-US" dirty="0"/>
                    </a:p>
                  </a:txBody>
                  <a:tcPr>
                    <a:solidFill>
                      <a:schemeClr val="tx2">
                        <a:lumMod val="40000"/>
                        <a:lumOff val="60000"/>
                      </a:schemeClr>
                    </a:solidFill>
                  </a:tcPr>
                </a:tc>
                <a:tc>
                  <a:txBody>
                    <a:bodyPr/>
                    <a:lstStyle/>
                    <a:p>
                      <a:pPr algn="ctr"/>
                      <a:r>
                        <a:rPr lang="en-US" dirty="0" smtClean="0"/>
                        <a:t>82</a:t>
                      </a:r>
                      <a:endParaRPr lang="en-US" dirty="0"/>
                    </a:p>
                  </a:txBody>
                  <a:tcPr/>
                </a:tc>
                <a:tc>
                  <a:txBody>
                    <a:bodyPr/>
                    <a:lstStyle/>
                    <a:p>
                      <a:pPr algn="ctr"/>
                      <a:r>
                        <a:rPr lang="en-US" dirty="0" smtClean="0"/>
                        <a:t>86</a:t>
                      </a:r>
                      <a:endParaRPr lang="en-US" dirty="0"/>
                    </a:p>
                  </a:txBody>
                  <a:tcPr/>
                </a:tc>
                <a:tc>
                  <a:txBody>
                    <a:bodyPr/>
                    <a:lstStyle/>
                    <a:p>
                      <a:pPr algn="ctr"/>
                      <a:r>
                        <a:rPr lang="en-US" dirty="0" smtClean="0"/>
                        <a:t>84</a:t>
                      </a:r>
                      <a:endParaRPr lang="en-US" dirty="0"/>
                    </a:p>
                  </a:txBody>
                  <a:tcPr/>
                </a:tc>
                <a:tc>
                  <a:txBody>
                    <a:bodyPr/>
                    <a:lstStyle/>
                    <a:p>
                      <a:pPr algn="ctr"/>
                      <a:r>
                        <a:rPr lang="en-US" dirty="0" smtClean="0"/>
                        <a:t>79</a:t>
                      </a:r>
                      <a:endParaRPr lang="en-US" dirty="0"/>
                    </a:p>
                  </a:txBody>
                  <a:tcPr/>
                </a:tc>
                <a:tc>
                  <a:txBody>
                    <a:bodyPr/>
                    <a:lstStyle/>
                    <a:p>
                      <a:pPr algn="ctr"/>
                      <a:r>
                        <a:rPr lang="en-US" dirty="0" smtClean="0"/>
                        <a:t>73</a:t>
                      </a:r>
                      <a:endParaRPr lang="en-US" dirty="0"/>
                    </a:p>
                  </a:txBody>
                  <a:tcPr/>
                </a:tc>
                <a:tc>
                  <a:txBody>
                    <a:bodyPr/>
                    <a:lstStyle/>
                    <a:p>
                      <a:pPr algn="ctr"/>
                      <a:r>
                        <a:rPr lang="en-US" dirty="0" smtClean="0"/>
                        <a:t>67</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H_Applied_4e_Ch9_Figure9.42.png"/>
          <p:cNvPicPr>
            <a:picLocks noChangeAspect="1"/>
          </p:cNvPicPr>
          <p:nvPr/>
        </p:nvPicPr>
        <p:blipFill>
          <a:blip r:embed="rId2" cstate="print"/>
          <a:stretch>
            <a:fillRect/>
          </a:stretch>
        </p:blipFill>
        <p:spPr>
          <a:xfrm>
            <a:off x="3886200" y="1600200"/>
            <a:ext cx="3747828" cy="3653146"/>
          </a:xfrm>
          <a:prstGeom prst="rect">
            <a:avLst/>
          </a:prstGeom>
        </p:spPr>
      </p:pic>
      <p:sp>
        <p:nvSpPr>
          <p:cNvPr id="2" name="Footer Placeholder 1"/>
          <p:cNvSpPr>
            <a:spLocks noGrp="1"/>
          </p:cNvSpPr>
          <p:nvPr>
            <p:ph type="ftr" sz="quarter" idx="11"/>
          </p:nvPr>
        </p:nvSpPr>
        <p:spPr>
          <a:xfrm>
            <a:off x="4495800" y="6492875"/>
            <a:ext cx="46482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5" name="TextBox 4"/>
          <p:cNvSpPr txBox="1"/>
          <p:nvPr/>
        </p:nvSpPr>
        <p:spPr>
          <a:xfrm>
            <a:off x="533400" y="4114800"/>
            <a:ext cx="3159839" cy="923330"/>
          </a:xfrm>
          <a:prstGeom prst="rect">
            <a:avLst/>
          </a:prstGeom>
          <a:noFill/>
        </p:spPr>
        <p:txBody>
          <a:bodyPr wrap="none" rtlCol="0">
            <a:spAutoFit/>
          </a:bodyPr>
          <a:lstStyle/>
          <a:p>
            <a:r>
              <a:rPr lang="en-US" dirty="0" smtClean="0"/>
              <a:t>Figure 9.42:  </a:t>
            </a:r>
            <a:r>
              <a:rPr lang="en-US" dirty="0" smtClean="0">
                <a:latin typeface="Times New Roman" pitchFamily="18" charset="0"/>
                <a:cs typeface="Times New Roman" pitchFamily="18" charset="0"/>
              </a:rPr>
              <a:t>Where are the</a:t>
            </a:r>
          </a:p>
          <a:p>
            <a:r>
              <a:rPr lang="en-US" dirty="0" smtClean="0">
                <a:latin typeface="Times New Roman" pitchFamily="18" charset="0"/>
                <a:cs typeface="Times New Roman" pitchFamily="18" charset="0"/>
              </a:rPr>
              <a:t>local and global extreme points</a:t>
            </a:r>
          </a:p>
          <a:p>
            <a:r>
              <a:rPr lang="en-US" dirty="0" smtClean="0">
                <a:latin typeface="Times New Roman" pitchFamily="18" charset="0"/>
                <a:cs typeface="Times New Roman" pitchFamily="18" charset="0"/>
              </a:rPr>
              <a:t>of this function? </a:t>
            </a:r>
            <a:endParaRPr lang="en-US" dirty="0"/>
          </a:p>
        </p:txBody>
      </p:sp>
      <p:sp>
        <p:nvSpPr>
          <p:cNvPr id="6" name="TextBox 5"/>
          <p:cNvSpPr txBox="1"/>
          <p:nvPr/>
        </p:nvSpPr>
        <p:spPr>
          <a:xfrm>
            <a:off x="228600" y="381000"/>
            <a:ext cx="8534400" cy="1569660"/>
          </a:xfrm>
          <a:prstGeom prst="rect">
            <a:avLst/>
          </a:prstGeom>
          <a:noFill/>
        </p:spPr>
        <p:txBody>
          <a:bodyPr wrap="square" rtlCol="0">
            <a:spAutoFit/>
          </a:bodyPr>
          <a:lstStyle/>
          <a:p>
            <a:r>
              <a:rPr lang="en-US" sz="2400" b="1" dirty="0" smtClean="0"/>
              <a:t>Example 2</a:t>
            </a:r>
          </a:p>
          <a:p>
            <a:endParaRPr lang="en-US" dirty="0" smtClean="0"/>
          </a:p>
          <a:p>
            <a:r>
              <a:rPr lang="en-US" dirty="0" smtClean="0">
                <a:latin typeface="Times New Roman" pitchFamily="18" charset="0"/>
                <a:cs typeface="Times New Roman" pitchFamily="18" charset="0"/>
              </a:rPr>
              <a:t>Figure 9.42 gives a contour diagram for a </a:t>
            </a:r>
            <a:r>
              <a:rPr lang="en-US" dirty="0" smtClean="0">
                <a:latin typeface="Times New Roman" pitchFamily="18" charset="0"/>
                <a:cs typeface="Times New Roman" pitchFamily="18" charset="0"/>
              </a:rPr>
              <a:t>function </a:t>
            </a:r>
            <a:r>
              <a:rPr lang="en-US" dirty="0" smtClean="0">
                <a:latin typeface="Times New Roman" pitchFamily="18" charset="0"/>
                <a:cs typeface="Times New Roman" pitchFamily="18" charset="0"/>
              </a:rPr>
              <a:t>f (x, y). Estimate the location and value of any local maxima or minima. Are any of these global maxima or minima on the square shown?</a:t>
            </a:r>
            <a:endParaRPr lang="en-US" dirty="0">
              <a:latin typeface="Times New Roman" pitchFamily="18" charset="0"/>
              <a:cs typeface="Times New Roman" pitchFamily="18" charset="0"/>
            </a:endParaRPr>
          </a:p>
        </p:txBody>
      </p:sp>
      <p:pic>
        <p:nvPicPr>
          <p:cNvPr id="7" name="Picture 8"/>
          <p:cNvPicPr>
            <a:picLocks noChangeAspect="1" noChangeArrowheads="1"/>
          </p:cNvPicPr>
          <p:nvPr/>
        </p:nvPicPr>
        <p:blipFill>
          <a:blip r:embed="rId3" cstate="print"/>
          <a:srcRect l="11931"/>
          <a:stretch>
            <a:fillRect/>
          </a:stretch>
        </p:blipFill>
        <p:spPr>
          <a:xfrm>
            <a:off x="152400" y="5181600"/>
            <a:ext cx="8686800" cy="922338"/>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495800" y="6492875"/>
            <a:ext cx="46482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5" name="TextBox 4"/>
          <p:cNvSpPr txBox="1"/>
          <p:nvPr/>
        </p:nvSpPr>
        <p:spPr>
          <a:xfrm>
            <a:off x="990600" y="5715000"/>
            <a:ext cx="1314271" cy="430887"/>
          </a:xfrm>
          <a:prstGeom prst="rect">
            <a:avLst/>
          </a:prstGeom>
          <a:noFill/>
        </p:spPr>
        <p:txBody>
          <a:bodyPr wrap="none" rtlCol="0">
            <a:spAutoFit/>
          </a:bodyPr>
          <a:lstStyle/>
          <a:p>
            <a:r>
              <a:rPr lang="en-US" sz="2200" dirty="0" smtClean="0"/>
              <a:t>Figure 9.5</a:t>
            </a:r>
            <a:endParaRPr lang="en-US" sz="2200" dirty="0"/>
          </a:p>
        </p:txBody>
      </p:sp>
      <p:sp>
        <p:nvSpPr>
          <p:cNvPr id="6" name="TextBox 5"/>
          <p:cNvSpPr txBox="1"/>
          <p:nvPr/>
        </p:nvSpPr>
        <p:spPr>
          <a:xfrm>
            <a:off x="609600" y="533400"/>
            <a:ext cx="8084264" cy="1631216"/>
          </a:xfrm>
          <a:prstGeom prst="rect">
            <a:avLst/>
          </a:prstGeom>
          <a:noFill/>
        </p:spPr>
        <p:txBody>
          <a:bodyPr wrap="square" rtlCol="0">
            <a:spAutoFit/>
          </a:bodyPr>
          <a:lstStyle/>
          <a:p>
            <a:r>
              <a:rPr lang="en-US" sz="2200" b="1" dirty="0" smtClean="0"/>
              <a:t>Problem 16</a:t>
            </a:r>
          </a:p>
          <a:p>
            <a:endParaRPr lang="en-US" dirty="0" smtClean="0"/>
          </a:p>
          <a:p>
            <a:r>
              <a:rPr lang="en-US" sz="2000" dirty="0" smtClean="0">
                <a:latin typeface="Times New Roman" pitchFamily="18" charset="0"/>
                <a:cs typeface="Times New Roman" pitchFamily="18" charset="0"/>
              </a:rPr>
              <a:t>By looking at the weather map in figure 9.5 on page 354, find the maximum and minimum daily high temperatures in the states of Mississippi, Alabama, Pennsylvania, New York, California, Arizona, and Massachusetts.</a:t>
            </a:r>
          </a:p>
        </p:txBody>
      </p:sp>
      <p:pic>
        <p:nvPicPr>
          <p:cNvPr id="7" name="Picture 4"/>
          <p:cNvPicPr>
            <a:picLocks noChangeAspect="1" noChangeArrowheads="1"/>
          </p:cNvPicPr>
          <p:nvPr/>
        </p:nvPicPr>
        <p:blipFill>
          <a:blip r:embed="rId2" cstate="print"/>
          <a:srcRect/>
          <a:stretch>
            <a:fillRect/>
          </a:stretch>
        </p:blipFill>
        <p:spPr>
          <a:xfrm>
            <a:off x="2514600" y="2133600"/>
            <a:ext cx="6079811" cy="4151192"/>
          </a:xfrm>
          <a:prstGeom prst="rect">
            <a:avLst/>
          </a:prstGeo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257800" y="6492875"/>
            <a:ext cx="38862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10" name="Picture 7"/>
          <p:cNvPicPr>
            <a:picLocks noChangeAspect="1" noChangeArrowheads="1"/>
          </p:cNvPicPr>
          <p:nvPr/>
        </p:nvPicPr>
        <p:blipFill>
          <a:blip r:embed="rId2" cstate="print"/>
          <a:srcRect/>
          <a:stretch>
            <a:fillRect/>
          </a:stretch>
        </p:blipFill>
        <p:spPr>
          <a:xfrm>
            <a:off x="342900" y="1066800"/>
            <a:ext cx="8458200" cy="492125"/>
          </a:xfrm>
          <a:prstGeom prst="rect">
            <a:avLst/>
          </a:prstGeom>
          <a:ln/>
        </p:spPr>
      </p:pic>
      <p:pic>
        <p:nvPicPr>
          <p:cNvPr id="11" name="Picture 8"/>
          <p:cNvPicPr>
            <a:picLocks noChangeAspect="1" noChangeArrowheads="1"/>
          </p:cNvPicPr>
          <p:nvPr/>
        </p:nvPicPr>
        <p:blipFill>
          <a:blip r:embed="rId3" cstate="print"/>
          <a:srcRect/>
          <a:stretch>
            <a:fillRect/>
          </a:stretch>
        </p:blipFill>
        <p:spPr>
          <a:xfrm>
            <a:off x="571500" y="1981200"/>
            <a:ext cx="8001000" cy="512763"/>
          </a:xfrm>
          <a:prstGeom prst="rect">
            <a:avLst/>
          </a:prstGeom>
          <a:noFill/>
          <a:ln/>
        </p:spPr>
      </p:pic>
      <p:pic>
        <p:nvPicPr>
          <p:cNvPr id="12" name="Picture 12"/>
          <p:cNvPicPr>
            <a:picLocks noChangeAspect="1" noChangeArrowheads="1"/>
          </p:cNvPicPr>
          <p:nvPr/>
        </p:nvPicPr>
        <p:blipFill>
          <a:blip r:embed="rId4" cstate="print"/>
          <a:srcRect/>
          <a:stretch>
            <a:fillRect/>
          </a:stretch>
        </p:blipFill>
        <p:spPr>
          <a:xfrm>
            <a:off x="495300" y="3048000"/>
            <a:ext cx="8153400" cy="496887"/>
          </a:xfrm>
          <a:prstGeom prst="rect">
            <a:avLst/>
          </a:prstGeom>
          <a:noFill/>
          <a:ln/>
        </p:spPr>
      </p:pic>
      <p:pic>
        <p:nvPicPr>
          <p:cNvPr id="13" name="Picture 10"/>
          <p:cNvPicPr>
            <a:picLocks noChangeAspect="1" noChangeArrowheads="1"/>
          </p:cNvPicPr>
          <p:nvPr/>
        </p:nvPicPr>
        <p:blipFill>
          <a:blip r:embed="rId5" cstate="print"/>
          <a:srcRect/>
          <a:stretch>
            <a:fillRect/>
          </a:stretch>
        </p:blipFill>
        <p:spPr>
          <a:xfrm>
            <a:off x="457200" y="4038600"/>
            <a:ext cx="8229600" cy="581025"/>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495800" y="6492875"/>
            <a:ext cx="46482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7" name="Picture 4"/>
          <p:cNvPicPr>
            <a:picLocks noChangeAspect="1" noChangeArrowheads="1"/>
          </p:cNvPicPr>
          <p:nvPr/>
        </p:nvPicPr>
        <p:blipFill>
          <a:blip r:embed="rId2" cstate="print"/>
          <a:srcRect/>
          <a:stretch>
            <a:fillRect/>
          </a:stretch>
        </p:blipFill>
        <p:spPr>
          <a:xfrm>
            <a:off x="231698" y="228600"/>
            <a:ext cx="8680605" cy="2362200"/>
          </a:xfrm>
          <a:prstGeom prst="rect">
            <a:avLst/>
          </a:prstGeom>
          <a:ln/>
        </p:spPr>
      </p:pic>
      <p:pic>
        <p:nvPicPr>
          <p:cNvPr id="9" name="Picture 4"/>
          <p:cNvPicPr>
            <a:picLocks noChangeAspect="1" noChangeArrowheads="1"/>
          </p:cNvPicPr>
          <p:nvPr/>
        </p:nvPicPr>
        <p:blipFill>
          <a:blip r:embed="rId3" cstate="print"/>
          <a:srcRect/>
          <a:stretch>
            <a:fillRect/>
          </a:stretch>
        </p:blipFill>
        <p:spPr>
          <a:xfrm>
            <a:off x="342900" y="2971801"/>
            <a:ext cx="8458200" cy="3383904"/>
          </a:xfrm>
          <a:prstGeom prst="rect">
            <a:avLst/>
          </a:prstGeom>
          <a:ln w="38100">
            <a:solidFill>
              <a:srgbClr val="333399"/>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800" decel="100000"/>
                                        <p:tgtEl>
                                          <p:spTgt spid="9"/>
                                        </p:tgtEl>
                                      </p:cBhvr>
                                    </p:animEffect>
                                    <p:anim calcmode="lin" valueType="num">
                                      <p:cBhvr>
                                        <p:cTn id="16" dur="800" decel="100000" fill="hold"/>
                                        <p:tgtEl>
                                          <p:spTgt spid="9"/>
                                        </p:tgtEl>
                                        <p:attrNameLst>
                                          <p:attrName>style.rotation</p:attrName>
                                        </p:attrNameLst>
                                      </p:cBhvr>
                                      <p:tavLst>
                                        <p:tav tm="0">
                                          <p:val>
                                            <p:fltVal val="-90"/>
                                          </p:val>
                                        </p:tav>
                                        <p:tav tm="100000">
                                          <p:val>
                                            <p:fltVal val="0"/>
                                          </p:val>
                                        </p:tav>
                                      </p:tavLst>
                                    </p:anim>
                                    <p:anim calcmode="lin" valueType="num">
                                      <p:cBhvr>
                                        <p:cTn id="17" dur="800" decel="100000" fill="hold"/>
                                        <p:tgtEl>
                                          <p:spTgt spid="9"/>
                                        </p:tgtEl>
                                        <p:attrNameLst>
                                          <p:attrName>ppt_x</p:attrName>
                                        </p:attrNameLst>
                                      </p:cBhvr>
                                      <p:tavLst>
                                        <p:tav tm="0">
                                          <p:val>
                                            <p:strVal val="#ppt_x+0.4"/>
                                          </p:val>
                                        </p:tav>
                                        <p:tav tm="100000">
                                          <p:val>
                                            <p:strVal val="#ppt_x-0.05"/>
                                          </p:val>
                                        </p:tav>
                                      </p:tavLst>
                                    </p:anim>
                                    <p:anim calcmode="lin" valueType="num">
                                      <p:cBhvr>
                                        <p:cTn id="18" dur="800" decel="100000" fill="hold"/>
                                        <p:tgtEl>
                                          <p:spTgt spid="9"/>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495800" y="6492875"/>
            <a:ext cx="46482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6" name="TextBox 5"/>
          <p:cNvSpPr txBox="1"/>
          <p:nvPr/>
        </p:nvSpPr>
        <p:spPr>
          <a:xfrm>
            <a:off x="190500" y="533400"/>
            <a:ext cx="8763000" cy="5555367"/>
          </a:xfrm>
          <a:prstGeom prst="rect">
            <a:avLst/>
          </a:prstGeom>
          <a:noFill/>
        </p:spPr>
        <p:txBody>
          <a:bodyPr wrap="square" rtlCol="0">
            <a:spAutoFit/>
          </a:bodyPr>
          <a:lstStyle/>
          <a:p>
            <a:r>
              <a:rPr lang="en-US" sz="2000" dirty="0" smtClean="0">
                <a:latin typeface="Times New Roman" pitchFamily="18" charset="0"/>
                <a:cs typeface="Times New Roman" pitchFamily="18" charset="0"/>
              </a:rPr>
              <a:t>In </a:t>
            </a:r>
            <a:r>
              <a:rPr lang="en-US" sz="2000" b="1" dirty="0" smtClean="0">
                <a:latin typeface="Times New Roman" pitchFamily="18" charset="0"/>
                <a:cs typeface="Times New Roman" pitchFamily="18" charset="0"/>
              </a:rPr>
              <a:t>Problems 6 – 15</a:t>
            </a:r>
            <a:r>
              <a:rPr lang="en-US" sz="2000" dirty="0" smtClean="0">
                <a:latin typeface="Times New Roman" pitchFamily="18" charset="0"/>
                <a:cs typeface="Times New Roman" pitchFamily="18" charset="0"/>
              </a:rPr>
              <a:t>, find all the critical points and determine whether each is a local maximum, local minimum, or neither.</a:t>
            </a:r>
          </a:p>
          <a:p>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Problem 8</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f (x, y) = x</a:t>
            </a:r>
            <a:r>
              <a:rPr lang="en-US" sz="2000" i="1" baseline="30000" dirty="0" smtClean="0">
                <a:latin typeface="Times New Roman" pitchFamily="18" charset="0"/>
                <a:cs typeface="Times New Roman" pitchFamily="18" charset="0"/>
              </a:rPr>
              <a:t>2</a:t>
            </a:r>
            <a:r>
              <a:rPr lang="en-US" sz="2000" i="1" dirty="0" smtClean="0">
                <a:latin typeface="Times New Roman" pitchFamily="18" charset="0"/>
                <a:cs typeface="Times New Roman" pitchFamily="18" charset="0"/>
              </a:rPr>
              <a:t> + y</a:t>
            </a:r>
            <a:r>
              <a:rPr lang="en-US" sz="2000" i="1" baseline="30000" dirty="0" smtClean="0">
                <a:latin typeface="Times New Roman" pitchFamily="18" charset="0"/>
                <a:cs typeface="Times New Roman" pitchFamily="18" charset="0"/>
              </a:rPr>
              <a:t>2</a:t>
            </a:r>
            <a:r>
              <a:rPr lang="en-US" sz="2000" i="1" dirty="0" smtClean="0">
                <a:latin typeface="Times New Roman" pitchFamily="18" charset="0"/>
                <a:cs typeface="Times New Roman" pitchFamily="18" charset="0"/>
              </a:rPr>
              <a:t> + 6 x – 10 y + 8</a:t>
            </a:r>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Problem 10</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 f (x, y) = x</a:t>
            </a:r>
            <a:r>
              <a:rPr lang="en-US" sz="2000" i="1" baseline="30000" dirty="0" smtClean="0">
                <a:latin typeface="Times New Roman" pitchFamily="18" charset="0"/>
                <a:cs typeface="Times New Roman" pitchFamily="18" charset="0"/>
              </a:rPr>
              <a:t>2</a:t>
            </a:r>
            <a:r>
              <a:rPr lang="en-US" sz="2000" i="1" dirty="0" smtClean="0">
                <a:latin typeface="Times New Roman" pitchFamily="18" charset="0"/>
                <a:cs typeface="Times New Roman" pitchFamily="18" charset="0"/>
              </a:rPr>
              <a:t> – 2 x y + 3 y</a:t>
            </a:r>
            <a:r>
              <a:rPr lang="en-US" sz="2000" i="1" baseline="30000" dirty="0" smtClean="0">
                <a:latin typeface="Times New Roman" pitchFamily="18" charset="0"/>
                <a:cs typeface="Times New Roman" pitchFamily="18" charset="0"/>
              </a:rPr>
              <a:t>2 </a:t>
            </a:r>
            <a:r>
              <a:rPr lang="en-US" sz="2000" i="1" dirty="0" smtClean="0">
                <a:latin typeface="Times New Roman" pitchFamily="18" charset="0"/>
                <a:cs typeface="Times New Roman" pitchFamily="18" charset="0"/>
              </a:rPr>
              <a:t>– 8 y</a:t>
            </a:r>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Problem 12</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 f (x, y) = x</a:t>
            </a:r>
            <a:r>
              <a:rPr lang="en-US" sz="2000" i="1" baseline="30000" dirty="0" smtClean="0">
                <a:latin typeface="Times New Roman" pitchFamily="18" charset="0"/>
                <a:cs typeface="Times New Roman" pitchFamily="18" charset="0"/>
              </a:rPr>
              <a:t>3</a:t>
            </a:r>
            <a:r>
              <a:rPr lang="en-US" sz="2000" i="1" dirty="0" smtClean="0">
                <a:latin typeface="Times New Roman" pitchFamily="18" charset="0"/>
                <a:cs typeface="Times New Roman" pitchFamily="18" charset="0"/>
              </a:rPr>
              <a:t> + y</a:t>
            </a:r>
            <a:r>
              <a:rPr lang="en-US" sz="2000" i="1" baseline="30000" dirty="0" smtClean="0">
                <a:latin typeface="Times New Roman" pitchFamily="18" charset="0"/>
                <a:cs typeface="Times New Roman" pitchFamily="18" charset="0"/>
              </a:rPr>
              <a:t>2</a:t>
            </a:r>
            <a:r>
              <a:rPr lang="en-US" sz="2000" i="1" dirty="0" smtClean="0">
                <a:latin typeface="Times New Roman" pitchFamily="18" charset="0"/>
                <a:cs typeface="Times New Roman" pitchFamily="18" charset="0"/>
              </a:rPr>
              <a:t> – 3 x</a:t>
            </a:r>
            <a:r>
              <a:rPr lang="en-US" sz="2000" i="1" baseline="30000" dirty="0" smtClean="0">
                <a:latin typeface="Times New Roman" pitchFamily="18" charset="0"/>
                <a:cs typeface="Times New Roman" pitchFamily="18" charset="0"/>
              </a:rPr>
              <a:t>2</a:t>
            </a:r>
            <a:r>
              <a:rPr lang="en-US" sz="2000" i="1" dirty="0" smtClean="0">
                <a:latin typeface="Times New Roman" pitchFamily="18" charset="0"/>
                <a:cs typeface="Times New Roman" pitchFamily="18" charset="0"/>
              </a:rPr>
              <a:t> + 10 y + 6</a:t>
            </a:r>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Problem 15</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 f (x, y) = 400 – 3 x</a:t>
            </a:r>
            <a:r>
              <a:rPr lang="en-US" sz="2000" i="1" baseline="30000" dirty="0" smtClean="0">
                <a:latin typeface="Times New Roman" pitchFamily="18" charset="0"/>
                <a:cs typeface="Times New Roman" pitchFamily="18" charset="0"/>
              </a:rPr>
              <a:t>2 </a:t>
            </a:r>
            <a:r>
              <a:rPr lang="en-US" sz="2000" i="1" dirty="0" smtClean="0">
                <a:latin typeface="Times New Roman" pitchFamily="18" charset="0"/>
                <a:cs typeface="Times New Roman" pitchFamily="18" charset="0"/>
              </a:rPr>
              <a:t>– 4 x + 2 x y – 5 y</a:t>
            </a:r>
            <a:r>
              <a:rPr lang="en-US" sz="2000" i="1" baseline="30000" dirty="0" smtClean="0">
                <a:latin typeface="Times New Roman" pitchFamily="18" charset="0"/>
                <a:cs typeface="Times New Roman" pitchFamily="18" charset="0"/>
              </a:rPr>
              <a:t>2</a:t>
            </a:r>
            <a:r>
              <a:rPr lang="en-US" sz="2000" i="1" dirty="0" smtClean="0">
                <a:latin typeface="Times New Roman" pitchFamily="18" charset="0"/>
                <a:cs typeface="Times New Roman" pitchFamily="18" charset="0"/>
              </a:rPr>
              <a:t> + 48 y</a:t>
            </a:r>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pPr>
              <a:spcAft>
                <a:spcPts val="600"/>
              </a:spcAft>
            </a:pPr>
            <a:r>
              <a:rPr lang="en-US" sz="2000" b="1" dirty="0" smtClean="0">
                <a:latin typeface="Times New Roman" pitchFamily="18" charset="0"/>
                <a:cs typeface="Times New Roman" pitchFamily="18" charset="0"/>
              </a:rPr>
              <a:t>Problem 18</a:t>
            </a:r>
          </a:p>
          <a:p>
            <a:pPr>
              <a:spcAft>
                <a:spcPts val="600"/>
              </a:spcAft>
            </a:pPr>
            <a:r>
              <a:rPr lang="en-US" sz="2000" dirty="0" smtClean="0">
                <a:latin typeface="Times New Roman" pitchFamily="18" charset="0"/>
                <a:cs typeface="Times New Roman" pitchFamily="18" charset="0"/>
              </a:rPr>
              <a:t>A missile has a guidance device which is sensitive to both temperature, </a:t>
            </a:r>
            <a:r>
              <a:rPr lang="en-US" sz="2000" i="1" dirty="0" err="1" smtClean="0">
                <a:latin typeface="Times New Roman" pitchFamily="18" charset="0"/>
                <a:cs typeface="Times New Roman" pitchFamily="18" charset="0"/>
              </a:rPr>
              <a:t>t</a:t>
            </a:r>
            <a:r>
              <a:rPr lang="en-US" sz="2000" dirty="0" err="1" smtClean="0">
                <a:latin typeface="Times New Roman" pitchFamily="18" charset="0"/>
                <a:cs typeface="Times New Roman" pitchFamily="18" charset="0"/>
              </a:rPr>
              <a:t>°C</a:t>
            </a:r>
            <a:r>
              <a:rPr lang="en-US" sz="2000" dirty="0" smtClean="0">
                <a:latin typeface="Times New Roman" pitchFamily="18" charset="0"/>
                <a:cs typeface="Times New Roman" pitchFamily="18" charset="0"/>
              </a:rPr>
              <a:t>, and humidity, h. The range in km over which the missile can be controlled is given by</a:t>
            </a:r>
          </a:p>
          <a:p>
            <a:pPr algn="ctr">
              <a:spcAft>
                <a:spcPts val="600"/>
              </a:spcAft>
            </a:pPr>
            <a:r>
              <a:rPr lang="en-US" sz="2000" dirty="0" smtClean="0">
                <a:latin typeface="Times New Roman" pitchFamily="18" charset="0"/>
                <a:cs typeface="Times New Roman" pitchFamily="18" charset="0"/>
              </a:rPr>
              <a:t>Range = 27,800 – 5 </a:t>
            </a:r>
            <a:r>
              <a:rPr lang="en-US" sz="2000" i="1" dirty="0" smtClean="0">
                <a:latin typeface="Times New Roman" pitchFamily="18" charset="0"/>
                <a:cs typeface="Times New Roman" pitchFamily="18" charset="0"/>
              </a:rPr>
              <a:t>t</a:t>
            </a:r>
            <a:r>
              <a:rPr lang="en-US" sz="2000" baseline="30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 6 </a:t>
            </a:r>
            <a:r>
              <a:rPr lang="en-US" sz="2000" i="1" dirty="0" smtClean="0">
                <a:latin typeface="Times New Roman" pitchFamily="18" charset="0"/>
                <a:cs typeface="Times New Roman" pitchFamily="18" charset="0"/>
              </a:rPr>
              <a:t>h t</a:t>
            </a:r>
            <a:r>
              <a:rPr lang="en-US" sz="2000" dirty="0" smtClean="0">
                <a:latin typeface="Times New Roman" pitchFamily="18" charset="0"/>
                <a:cs typeface="Times New Roman" pitchFamily="18" charset="0"/>
              </a:rPr>
              <a:t> – 3 </a:t>
            </a:r>
            <a:r>
              <a:rPr lang="en-US" sz="2000" i="1" dirty="0" smtClean="0">
                <a:latin typeface="Times New Roman" pitchFamily="18" charset="0"/>
                <a:cs typeface="Times New Roman" pitchFamily="18" charset="0"/>
              </a:rPr>
              <a:t>h</a:t>
            </a:r>
            <a:r>
              <a:rPr lang="en-US" sz="2000" baseline="30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+ 400 </a:t>
            </a:r>
            <a:r>
              <a:rPr lang="en-US" sz="2000" i="1" dirty="0" smtClean="0">
                <a:latin typeface="Times New Roman" pitchFamily="18" charset="0"/>
                <a:cs typeface="Times New Roman" pitchFamily="18" charset="0"/>
              </a:rPr>
              <a:t>t</a:t>
            </a:r>
            <a:r>
              <a:rPr lang="en-US" sz="2000" dirty="0" smtClean="0">
                <a:latin typeface="Times New Roman" pitchFamily="18" charset="0"/>
                <a:cs typeface="Times New Roman" pitchFamily="18" charset="0"/>
              </a:rPr>
              <a:t> + 300 </a:t>
            </a:r>
            <a:r>
              <a:rPr lang="en-US" sz="2000" i="1" dirty="0" smtClean="0">
                <a:latin typeface="Times New Roman" pitchFamily="18" charset="0"/>
                <a:cs typeface="Times New Roman" pitchFamily="18" charset="0"/>
              </a:rPr>
              <a:t>h</a:t>
            </a:r>
          </a:p>
          <a:p>
            <a:pPr>
              <a:spcAft>
                <a:spcPts val="600"/>
              </a:spcAft>
            </a:pPr>
            <a:r>
              <a:rPr lang="en-US" sz="2000" dirty="0" smtClean="0">
                <a:latin typeface="Times New Roman" pitchFamily="18" charset="0"/>
                <a:cs typeface="Times New Roman" pitchFamily="18" charset="0"/>
              </a:rPr>
              <a:t>What are the optimal atmospheric conditions for controlling the missile?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800600" y="6492875"/>
            <a:ext cx="43434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3" name="Rectangle 2"/>
          <p:cNvSpPr/>
          <p:nvPr/>
        </p:nvSpPr>
        <p:spPr>
          <a:xfrm>
            <a:off x="1409700" y="2659559"/>
            <a:ext cx="6324600" cy="1538883"/>
          </a:xfrm>
          <a:prstGeom prst="rect">
            <a:avLst/>
          </a:prstGeom>
        </p:spPr>
        <p:txBody>
          <a:bodyPr wrap="square">
            <a:spAutoFit/>
          </a:bodyPr>
          <a:lstStyle/>
          <a:p>
            <a:pPr algn="ctr"/>
            <a:r>
              <a:rPr lang="en-US" sz="3600" b="1" dirty="0" smtClean="0">
                <a:solidFill>
                  <a:schemeClr val="tx2"/>
                </a:solidFill>
              </a:rPr>
              <a:t>Section 9.6</a:t>
            </a:r>
            <a:r>
              <a:rPr lang="en-US" sz="1400" b="1" dirty="0" smtClean="0">
                <a:solidFill>
                  <a:schemeClr val="tx2"/>
                </a:solidFill>
              </a:rPr>
              <a:t/>
            </a:r>
            <a:br>
              <a:rPr lang="en-US" sz="1400" b="1" dirty="0" smtClean="0">
                <a:solidFill>
                  <a:schemeClr val="tx2"/>
                </a:solidFill>
              </a:rPr>
            </a:br>
            <a:r>
              <a:rPr lang="en-US" sz="1400" b="1" dirty="0" smtClean="0">
                <a:solidFill>
                  <a:schemeClr val="tx2"/>
                </a:solidFill>
              </a:rPr>
              <a:t/>
            </a:r>
            <a:br>
              <a:rPr lang="en-US" sz="1400" b="1" dirty="0" smtClean="0">
                <a:solidFill>
                  <a:schemeClr val="tx2"/>
                </a:solidFill>
              </a:rPr>
            </a:br>
            <a:r>
              <a:rPr lang="en-US" sz="4400" b="1" dirty="0" smtClean="0">
                <a:solidFill>
                  <a:schemeClr val="tx2"/>
                </a:solidFill>
              </a:rPr>
              <a:t>Constrained Optimization</a:t>
            </a:r>
            <a:endParaRPr lang="en-US" sz="4400" dirty="0">
              <a:solidFill>
                <a:schemeClr val="tx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105400" y="6492875"/>
            <a:ext cx="40386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8" name="TextBox 7"/>
          <p:cNvSpPr txBox="1"/>
          <p:nvPr/>
        </p:nvSpPr>
        <p:spPr>
          <a:xfrm>
            <a:off x="1066800" y="2057400"/>
            <a:ext cx="184731" cy="738664"/>
          </a:xfrm>
          <a:prstGeom prst="rect">
            <a:avLst/>
          </a:prstGeom>
          <a:noFill/>
        </p:spPr>
        <p:txBody>
          <a:bodyPr wrap="none" rtlCol="0">
            <a:spAutoFit/>
          </a:bodyPr>
          <a:lstStyle/>
          <a:p>
            <a:pPr>
              <a:spcBef>
                <a:spcPct val="50000"/>
              </a:spcBef>
            </a:pPr>
            <a:endParaRPr lang="en-US" sz="2400" b="1" dirty="0" smtClean="0">
              <a:latin typeface="Times New Roman" pitchFamily="18" charset="0"/>
              <a:cs typeface="Times New Roman" pitchFamily="18" charset="0"/>
            </a:endParaRPr>
          </a:p>
          <a:p>
            <a:endParaRPr lang="en-US" dirty="0"/>
          </a:p>
        </p:txBody>
      </p:sp>
      <p:sp>
        <p:nvSpPr>
          <p:cNvPr id="6" name="TextBox 5"/>
          <p:cNvSpPr txBox="1"/>
          <p:nvPr/>
        </p:nvSpPr>
        <p:spPr>
          <a:xfrm>
            <a:off x="304800" y="381000"/>
            <a:ext cx="1277081" cy="400110"/>
          </a:xfrm>
          <a:prstGeom prst="rect">
            <a:avLst/>
          </a:prstGeom>
          <a:noFill/>
        </p:spPr>
        <p:txBody>
          <a:bodyPr wrap="none" rtlCol="0">
            <a:spAutoFit/>
          </a:bodyPr>
          <a:lstStyle/>
          <a:p>
            <a:r>
              <a:rPr lang="en-US" sz="2000" b="1" dirty="0" smtClean="0"/>
              <a:t>Example 1</a:t>
            </a:r>
          </a:p>
        </p:txBody>
      </p:sp>
      <p:pic>
        <p:nvPicPr>
          <p:cNvPr id="10" name="Picture 6"/>
          <p:cNvPicPr>
            <a:picLocks noChangeAspect="1" noChangeArrowheads="1"/>
          </p:cNvPicPr>
          <p:nvPr/>
        </p:nvPicPr>
        <p:blipFill>
          <a:blip r:embed="rId2" cstate="print"/>
          <a:srcRect/>
          <a:stretch>
            <a:fillRect/>
          </a:stretch>
        </p:blipFill>
        <p:spPr>
          <a:xfrm>
            <a:off x="190500" y="762000"/>
            <a:ext cx="8763000" cy="603250"/>
          </a:xfrm>
          <a:prstGeom prst="rect">
            <a:avLst/>
          </a:prstGeom>
          <a:ln/>
        </p:spPr>
      </p:pic>
      <p:pic>
        <p:nvPicPr>
          <p:cNvPr id="11" name="Picture 7"/>
          <p:cNvPicPr>
            <a:picLocks noChangeAspect="1" noChangeArrowheads="1"/>
          </p:cNvPicPr>
          <p:nvPr/>
        </p:nvPicPr>
        <p:blipFill>
          <a:blip r:embed="rId3" cstate="print"/>
          <a:srcRect/>
          <a:stretch>
            <a:fillRect/>
          </a:stretch>
        </p:blipFill>
        <p:spPr>
          <a:xfrm>
            <a:off x="152400" y="1371600"/>
            <a:ext cx="8763000" cy="323850"/>
          </a:xfrm>
          <a:prstGeom prst="rect">
            <a:avLst/>
          </a:prstGeom>
          <a:noFill/>
          <a:ln/>
        </p:spPr>
      </p:pic>
      <p:pic>
        <p:nvPicPr>
          <p:cNvPr id="12" name="Picture 11"/>
          <p:cNvPicPr>
            <a:picLocks noChangeAspect="1" noChangeArrowheads="1"/>
          </p:cNvPicPr>
          <p:nvPr/>
        </p:nvPicPr>
        <p:blipFill>
          <a:blip r:embed="rId4" cstate="print"/>
          <a:srcRect/>
          <a:stretch>
            <a:fillRect/>
          </a:stretch>
        </p:blipFill>
        <p:spPr>
          <a:xfrm>
            <a:off x="304800" y="1828800"/>
            <a:ext cx="8610600" cy="307975"/>
          </a:xfrm>
          <a:prstGeom prst="rect">
            <a:avLst/>
          </a:prstGeom>
          <a:noFill/>
          <a:ln/>
        </p:spPr>
      </p:pic>
      <p:pic>
        <p:nvPicPr>
          <p:cNvPr id="13" name="Picture 14"/>
          <p:cNvPicPr>
            <a:picLocks noChangeAspect="1" noChangeArrowheads="1"/>
          </p:cNvPicPr>
          <p:nvPr/>
        </p:nvPicPr>
        <p:blipFill>
          <a:blip r:embed="rId5" cstate="print"/>
          <a:srcRect/>
          <a:stretch>
            <a:fillRect/>
          </a:stretch>
        </p:blipFill>
        <p:spPr bwMode="auto">
          <a:xfrm>
            <a:off x="304800" y="2286000"/>
            <a:ext cx="8642350" cy="593725"/>
          </a:xfrm>
          <a:prstGeom prst="rect">
            <a:avLst/>
          </a:prstGeom>
          <a:noFill/>
          <a:ln w="9525">
            <a:noFill/>
            <a:miter lim="800000"/>
            <a:headEnd/>
            <a:tailEnd/>
          </a:ln>
          <a:effectLst/>
        </p:spPr>
      </p:pic>
      <p:sp>
        <p:nvSpPr>
          <p:cNvPr id="14" name="TextBox 13"/>
          <p:cNvSpPr txBox="1"/>
          <p:nvPr/>
        </p:nvSpPr>
        <p:spPr>
          <a:xfrm>
            <a:off x="304800" y="2971800"/>
            <a:ext cx="1071127" cy="400110"/>
          </a:xfrm>
          <a:prstGeom prst="rect">
            <a:avLst/>
          </a:prstGeom>
          <a:noFill/>
        </p:spPr>
        <p:txBody>
          <a:bodyPr wrap="none" rtlCol="0">
            <a:spAutoFit/>
          </a:bodyPr>
          <a:lstStyle/>
          <a:p>
            <a:r>
              <a:rPr lang="en-US" sz="2000" b="1" dirty="0" smtClean="0"/>
              <a:t>Solution</a:t>
            </a:r>
            <a:endParaRPr lang="en-US" sz="2000" b="1" dirty="0"/>
          </a:p>
        </p:txBody>
      </p:sp>
      <p:pic>
        <p:nvPicPr>
          <p:cNvPr id="15" name="Picture 9"/>
          <p:cNvPicPr>
            <a:picLocks noChangeAspect="1" noChangeArrowheads="1"/>
          </p:cNvPicPr>
          <p:nvPr/>
        </p:nvPicPr>
        <p:blipFill>
          <a:blip r:embed="rId6" cstate="print"/>
          <a:srcRect/>
          <a:stretch>
            <a:fillRect/>
          </a:stretch>
        </p:blipFill>
        <p:spPr>
          <a:xfrm>
            <a:off x="304800" y="3276600"/>
            <a:ext cx="8382000" cy="1076325"/>
          </a:xfrm>
          <a:prstGeom prst="rect">
            <a:avLst/>
          </a:prstGeom>
          <a:noFill/>
          <a:ln/>
        </p:spPr>
      </p:pic>
      <p:pic>
        <p:nvPicPr>
          <p:cNvPr id="16" name="Picture 13"/>
          <p:cNvPicPr>
            <a:picLocks noChangeAspect="1" noChangeArrowheads="1"/>
          </p:cNvPicPr>
          <p:nvPr/>
        </p:nvPicPr>
        <p:blipFill>
          <a:blip r:embed="rId7" cstate="print"/>
          <a:srcRect/>
          <a:stretch>
            <a:fillRect/>
          </a:stretch>
        </p:blipFill>
        <p:spPr bwMode="auto">
          <a:xfrm>
            <a:off x="304800" y="4267200"/>
            <a:ext cx="8458200" cy="1062038"/>
          </a:xfrm>
          <a:prstGeom prst="rect">
            <a:avLst/>
          </a:prstGeom>
          <a:noFill/>
          <a:ln w="9525">
            <a:noFill/>
            <a:miter lim="800000"/>
            <a:headEnd/>
            <a:tailEnd/>
          </a:ln>
          <a:effectLst/>
        </p:spPr>
      </p:pic>
      <p:pic>
        <p:nvPicPr>
          <p:cNvPr id="17" name="Picture 15"/>
          <p:cNvPicPr>
            <a:picLocks noChangeAspect="1" noChangeArrowheads="1"/>
          </p:cNvPicPr>
          <p:nvPr/>
        </p:nvPicPr>
        <p:blipFill>
          <a:blip r:embed="rId8" cstate="print"/>
          <a:srcRect/>
          <a:stretch>
            <a:fillRect/>
          </a:stretch>
        </p:blipFill>
        <p:spPr bwMode="auto">
          <a:xfrm>
            <a:off x="304800" y="5410200"/>
            <a:ext cx="8534400" cy="6159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3"/>
                                        </p:tgtEl>
                                      </p:cBhvr>
                                    </p:animEffect>
                                  </p:childTnLst>
                                </p:cTn>
                              </p:par>
                              <p:par>
                                <p:cTn id="39" presetID="9"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dissolve">
                                      <p:cBhvr>
                                        <p:cTn id="41" dur="10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dissolv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dissolv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105400" y="6492875"/>
            <a:ext cx="40386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5" name="Picture 4"/>
          <p:cNvPicPr>
            <a:picLocks noChangeAspect="1" noChangeArrowheads="1"/>
          </p:cNvPicPr>
          <p:nvPr/>
        </p:nvPicPr>
        <p:blipFill>
          <a:blip r:embed="rId2" cstate="print"/>
          <a:srcRect/>
          <a:stretch>
            <a:fillRect/>
          </a:stretch>
        </p:blipFill>
        <p:spPr>
          <a:xfrm>
            <a:off x="1295400" y="381000"/>
            <a:ext cx="7543800" cy="4011613"/>
          </a:xfrm>
          <a:prstGeom prst="rect">
            <a:avLst/>
          </a:prstGeom>
          <a:noFill/>
          <a:ln/>
        </p:spPr>
      </p:pic>
      <p:pic>
        <p:nvPicPr>
          <p:cNvPr id="6" name="Picture 7"/>
          <p:cNvPicPr>
            <a:picLocks noChangeAspect="1" noChangeArrowheads="1"/>
          </p:cNvPicPr>
          <p:nvPr/>
        </p:nvPicPr>
        <p:blipFill>
          <a:blip r:embed="rId3" cstate="print"/>
          <a:srcRect/>
          <a:stretch>
            <a:fillRect/>
          </a:stretch>
        </p:blipFill>
        <p:spPr>
          <a:xfrm>
            <a:off x="228600" y="5181600"/>
            <a:ext cx="8686800" cy="1000125"/>
          </a:xfrm>
          <a:prstGeom prst="rect">
            <a:avLst/>
          </a:prstGeom>
          <a:noFill/>
          <a:ln w="38100">
            <a:solidFill>
              <a:srgbClr val="333399"/>
            </a:solidFill>
          </a:ln>
        </p:spPr>
      </p:pic>
      <p:sp>
        <p:nvSpPr>
          <p:cNvPr id="7" name="TextBox 6"/>
          <p:cNvSpPr txBox="1"/>
          <p:nvPr/>
        </p:nvSpPr>
        <p:spPr>
          <a:xfrm>
            <a:off x="309647" y="4419600"/>
            <a:ext cx="8646598" cy="369332"/>
          </a:xfrm>
          <a:prstGeom prst="rect">
            <a:avLst/>
          </a:prstGeom>
          <a:noFill/>
        </p:spPr>
        <p:txBody>
          <a:bodyPr wrap="none" rtlCol="0">
            <a:spAutoFit/>
          </a:bodyPr>
          <a:lstStyle/>
          <a:p>
            <a:r>
              <a:rPr lang="en-US" b="1" dirty="0" smtClean="0"/>
              <a:t>Figure 9.45</a:t>
            </a:r>
            <a:r>
              <a:rPr lang="en-US" dirty="0" smtClean="0"/>
              <a:t>:  </a:t>
            </a:r>
            <a:r>
              <a:rPr lang="en-US" dirty="0" smtClean="0">
                <a:latin typeface="Times New Roman" pitchFamily="18" charset="0"/>
                <a:cs typeface="Times New Roman" pitchFamily="18" charset="0"/>
              </a:rPr>
              <a:t>At the optimal point P the budget constraint is tangent to a production contour.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105400" y="6492875"/>
            <a:ext cx="40386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4" name="Picture 5"/>
          <p:cNvPicPr>
            <a:picLocks noChangeAspect="1" noChangeArrowheads="1"/>
          </p:cNvPicPr>
          <p:nvPr/>
        </p:nvPicPr>
        <p:blipFill>
          <a:blip r:embed="rId2" cstate="print"/>
          <a:srcRect/>
          <a:stretch>
            <a:fillRect/>
          </a:stretch>
        </p:blipFill>
        <p:spPr>
          <a:xfrm>
            <a:off x="1181100" y="39688"/>
            <a:ext cx="6781800" cy="2627312"/>
          </a:xfrm>
          <a:prstGeom prst="rect">
            <a:avLst/>
          </a:prstGeom>
          <a:noFill/>
          <a:ln/>
        </p:spPr>
      </p:pic>
      <p:pic>
        <p:nvPicPr>
          <p:cNvPr id="6" name="Picture 4"/>
          <p:cNvPicPr>
            <a:picLocks noChangeAspect="1" noChangeArrowheads="1"/>
          </p:cNvPicPr>
          <p:nvPr/>
        </p:nvPicPr>
        <p:blipFill>
          <a:blip r:embed="rId3" cstate="print"/>
          <a:srcRect/>
          <a:stretch>
            <a:fillRect/>
          </a:stretch>
        </p:blipFill>
        <p:spPr>
          <a:xfrm>
            <a:off x="609600" y="2730500"/>
            <a:ext cx="7924800" cy="2070100"/>
          </a:xfrm>
          <a:prstGeom prst="rect">
            <a:avLst/>
          </a:prstGeom>
          <a:ln/>
        </p:spPr>
      </p:pic>
      <p:pic>
        <p:nvPicPr>
          <p:cNvPr id="7" name="Picture 7"/>
          <p:cNvPicPr>
            <a:picLocks noChangeAspect="1" noChangeArrowheads="1"/>
          </p:cNvPicPr>
          <p:nvPr/>
        </p:nvPicPr>
        <p:blipFill>
          <a:blip r:embed="rId4" cstate="print"/>
          <a:srcRect/>
          <a:stretch>
            <a:fillRect/>
          </a:stretch>
        </p:blipFill>
        <p:spPr>
          <a:xfrm>
            <a:off x="762000" y="4948238"/>
            <a:ext cx="7620000" cy="1300162"/>
          </a:xfrm>
          <a:prstGeom prst="rect">
            <a:avLst/>
          </a:prstGeom>
          <a:noFill/>
          <a:ln w="38100">
            <a:solidFill>
              <a:srgbClr val="333399"/>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800" decel="100000"/>
                                        <p:tgtEl>
                                          <p:spTgt spid="6"/>
                                        </p:tgtEl>
                                      </p:cBhvr>
                                    </p:animEffect>
                                    <p:anim calcmode="lin" valueType="num">
                                      <p:cBhvr>
                                        <p:cTn id="18" dur="800" decel="100000" fill="hold"/>
                                        <p:tgtEl>
                                          <p:spTgt spid="6"/>
                                        </p:tgtEl>
                                        <p:attrNameLst>
                                          <p:attrName>style.rotation</p:attrName>
                                        </p:attrNameLst>
                                      </p:cBhvr>
                                      <p:tavLst>
                                        <p:tav tm="0">
                                          <p:val>
                                            <p:fltVal val="-90"/>
                                          </p:val>
                                        </p:tav>
                                        <p:tav tm="100000">
                                          <p:val>
                                            <p:fltVal val="0"/>
                                          </p:val>
                                        </p:tav>
                                      </p:tavLst>
                                    </p:anim>
                                    <p:anim calcmode="lin" valueType="num">
                                      <p:cBhvr>
                                        <p:cTn id="19" dur="800" decel="100000" fill="hold"/>
                                        <p:tgtEl>
                                          <p:spTgt spid="6"/>
                                        </p:tgtEl>
                                        <p:attrNameLst>
                                          <p:attrName>ppt_x</p:attrName>
                                        </p:attrNameLst>
                                      </p:cBhvr>
                                      <p:tavLst>
                                        <p:tav tm="0">
                                          <p:val>
                                            <p:strVal val="#ppt_x+0.4"/>
                                          </p:val>
                                        </p:tav>
                                        <p:tav tm="100000">
                                          <p:val>
                                            <p:strVal val="#ppt_x-0.05"/>
                                          </p:val>
                                        </p:tav>
                                      </p:tavLst>
                                    </p:anim>
                                    <p:anim calcmode="lin" valueType="num">
                                      <p:cBhvr>
                                        <p:cTn id="20" dur="800" decel="100000" fill="hold"/>
                                        <p:tgtEl>
                                          <p:spTgt spid="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800" decel="100000"/>
                                        <p:tgtEl>
                                          <p:spTgt spid="7"/>
                                        </p:tgtEl>
                                      </p:cBhvr>
                                    </p:animEffect>
                                    <p:anim calcmode="lin" valueType="num">
                                      <p:cBhvr>
                                        <p:cTn id="28" dur="800" decel="100000" fill="hold"/>
                                        <p:tgtEl>
                                          <p:spTgt spid="7"/>
                                        </p:tgtEl>
                                        <p:attrNameLst>
                                          <p:attrName>style.rotation</p:attrName>
                                        </p:attrNameLst>
                                      </p:cBhvr>
                                      <p:tavLst>
                                        <p:tav tm="0">
                                          <p:val>
                                            <p:fltVal val="-90"/>
                                          </p:val>
                                        </p:tav>
                                        <p:tav tm="100000">
                                          <p:val>
                                            <p:fltVal val="0"/>
                                          </p:val>
                                        </p:tav>
                                      </p:tavLst>
                                    </p:anim>
                                    <p:anim calcmode="lin" valueType="num">
                                      <p:cBhvr>
                                        <p:cTn id="29" dur="800" decel="100000" fill="hold"/>
                                        <p:tgtEl>
                                          <p:spTgt spid="7"/>
                                        </p:tgtEl>
                                        <p:attrNameLst>
                                          <p:attrName>ppt_x</p:attrName>
                                        </p:attrNameLst>
                                      </p:cBhvr>
                                      <p:tavLst>
                                        <p:tav tm="0">
                                          <p:val>
                                            <p:strVal val="#ppt_x+0.4"/>
                                          </p:val>
                                        </p:tav>
                                        <p:tav tm="100000">
                                          <p:val>
                                            <p:strVal val="#ppt_x-0.05"/>
                                          </p:val>
                                        </p:tav>
                                      </p:tavLst>
                                    </p:anim>
                                    <p:anim calcmode="lin" valueType="num">
                                      <p:cBhvr>
                                        <p:cTn id="30" dur="800" decel="100000" fill="hold"/>
                                        <p:tgtEl>
                                          <p:spTgt spid="7"/>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953000" y="6492875"/>
            <a:ext cx="41910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5" name="TextBox 4"/>
          <p:cNvSpPr txBox="1"/>
          <p:nvPr/>
        </p:nvSpPr>
        <p:spPr>
          <a:xfrm>
            <a:off x="228600" y="457200"/>
            <a:ext cx="1494320" cy="461665"/>
          </a:xfrm>
          <a:prstGeom prst="rect">
            <a:avLst/>
          </a:prstGeom>
          <a:noFill/>
        </p:spPr>
        <p:txBody>
          <a:bodyPr wrap="none" rtlCol="0">
            <a:spAutoFit/>
          </a:bodyPr>
          <a:lstStyle/>
          <a:p>
            <a:r>
              <a:rPr lang="en-US" sz="2400" b="1" dirty="0" smtClean="0"/>
              <a:t>Example 3</a:t>
            </a:r>
            <a:endParaRPr lang="en-US" sz="2400" dirty="0"/>
          </a:p>
        </p:txBody>
      </p:sp>
      <p:pic>
        <p:nvPicPr>
          <p:cNvPr id="6" name="Picture 6"/>
          <p:cNvPicPr>
            <a:picLocks noChangeAspect="1" noChangeArrowheads="1"/>
          </p:cNvPicPr>
          <p:nvPr/>
        </p:nvPicPr>
        <p:blipFill>
          <a:blip r:embed="rId2" cstate="print"/>
          <a:srcRect/>
          <a:stretch>
            <a:fillRect/>
          </a:stretch>
        </p:blipFill>
        <p:spPr>
          <a:xfrm>
            <a:off x="190500" y="1066800"/>
            <a:ext cx="8763000" cy="1066800"/>
          </a:xfrm>
          <a:prstGeom prst="rect">
            <a:avLst/>
          </a:prstGeom>
          <a:ln/>
        </p:spPr>
      </p:pic>
      <p:sp>
        <p:nvSpPr>
          <p:cNvPr id="7" name="TextBox 6"/>
          <p:cNvSpPr txBox="1"/>
          <p:nvPr/>
        </p:nvSpPr>
        <p:spPr>
          <a:xfrm>
            <a:off x="228600" y="2514600"/>
            <a:ext cx="1159292" cy="430887"/>
          </a:xfrm>
          <a:prstGeom prst="rect">
            <a:avLst/>
          </a:prstGeom>
          <a:noFill/>
        </p:spPr>
        <p:txBody>
          <a:bodyPr wrap="none" rtlCol="0">
            <a:spAutoFit/>
          </a:bodyPr>
          <a:lstStyle/>
          <a:p>
            <a:r>
              <a:rPr lang="en-US" sz="2200" b="1" dirty="0" smtClean="0"/>
              <a:t>Solution</a:t>
            </a:r>
            <a:endParaRPr lang="en-US" sz="2200" b="1" dirty="0"/>
          </a:p>
        </p:txBody>
      </p:sp>
      <p:pic>
        <p:nvPicPr>
          <p:cNvPr id="8" name="Picture 7"/>
          <p:cNvPicPr>
            <a:picLocks noChangeAspect="1" noChangeArrowheads="1"/>
          </p:cNvPicPr>
          <p:nvPr/>
        </p:nvPicPr>
        <p:blipFill>
          <a:blip r:embed="rId3" cstate="print"/>
          <a:srcRect/>
          <a:stretch>
            <a:fillRect/>
          </a:stretch>
        </p:blipFill>
        <p:spPr>
          <a:xfrm>
            <a:off x="152400" y="3276600"/>
            <a:ext cx="8839200" cy="129540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953000" y="6492875"/>
            <a:ext cx="41910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5" name="TextBox 4"/>
          <p:cNvSpPr txBox="1"/>
          <p:nvPr/>
        </p:nvSpPr>
        <p:spPr>
          <a:xfrm>
            <a:off x="152400" y="152400"/>
            <a:ext cx="1646605" cy="461665"/>
          </a:xfrm>
          <a:prstGeom prst="rect">
            <a:avLst/>
          </a:prstGeom>
          <a:noFill/>
        </p:spPr>
        <p:txBody>
          <a:bodyPr wrap="none" rtlCol="0">
            <a:spAutoFit/>
          </a:bodyPr>
          <a:lstStyle/>
          <a:p>
            <a:r>
              <a:rPr lang="en-US" sz="2400" b="1" dirty="0" smtClean="0"/>
              <a:t>Example 4a</a:t>
            </a:r>
            <a:endParaRPr lang="en-US" sz="2400" dirty="0"/>
          </a:p>
        </p:txBody>
      </p:sp>
      <p:sp>
        <p:nvSpPr>
          <p:cNvPr id="7" name="TextBox 6"/>
          <p:cNvSpPr txBox="1"/>
          <p:nvPr/>
        </p:nvSpPr>
        <p:spPr>
          <a:xfrm>
            <a:off x="228600" y="2286000"/>
            <a:ext cx="1159292" cy="430887"/>
          </a:xfrm>
          <a:prstGeom prst="rect">
            <a:avLst/>
          </a:prstGeom>
          <a:noFill/>
        </p:spPr>
        <p:txBody>
          <a:bodyPr wrap="none" rtlCol="0">
            <a:spAutoFit/>
          </a:bodyPr>
          <a:lstStyle/>
          <a:p>
            <a:r>
              <a:rPr lang="en-US" sz="2200" b="1" dirty="0" smtClean="0"/>
              <a:t>Solution</a:t>
            </a:r>
            <a:endParaRPr lang="en-US" sz="2200" b="1" dirty="0"/>
          </a:p>
        </p:txBody>
      </p:sp>
      <p:pic>
        <p:nvPicPr>
          <p:cNvPr id="9" name="Picture 3"/>
          <p:cNvPicPr>
            <a:picLocks noChangeAspect="1" noChangeArrowheads="1"/>
          </p:cNvPicPr>
          <p:nvPr/>
        </p:nvPicPr>
        <p:blipFill>
          <a:blip r:embed="rId2" cstate="print"/>
          <a:srcRect/>
          <a:stretch>
            <a:fillRect/>
          </a:stretch>
        </p:blipFill>
        <p:spPr>
          <a:xfrm>
            <a:off x="228600" y="533400"/>
            <a:ext cx="8380412" cy="1155700"/>
          </a:xfrm>
          <a:prstGeom prst="rect">
            <a:avLst/>
          </a:prstGeom>
          <a:ln/>
        </p:spPr>
      </p:pic>
      <p:pic>
        <p:nvPicPr>
          <p:cNvPr id="10" name="Picture 4"/>
          <p:cNvPicPr>
            <a:picLocks noChangeAspect="1" noChangeArrowheads="1"/>
          </p:cNvPicPr>
          <p:nvPr/>
        </p:nvPicPr>
        <p:blipFill>
          <a:blip r:embed="rId3" cstate="print"/>
          <a:srcRect/>
          <a:stretch>
            <a:fillRect/>
          </a:stretch>
        </p:blipFill>
        <p:spPr>
          <a:xfrm>
            <a:off x="152400" y="1752600"/>
            <a:ext cx="8610600" cy="574675"/>
          </a:xfrm>
          <a:prstGeom prst="rect">
            <a:avLst/>
          </a:prstGeom>
          <a:noFill/>
          <a:ln/>
        </p:spPr>
      </p:pic>
      <p:pic>
        <p:nvPicPr>
          <p:cNvPr id="11" name="Picture 23"/>
          <p:cNvPicPr>
            <a:picLocks noChangeAspect="1" noChangeArrowheads="1"/>
          </p:cNvPicPr>
          <p:nvPr/>
        </p:nvPicPr>
        <p:blipFill>
          <a:blip r:embed="rId4" cstate="print"/>
          <a:srcRect/>
          <a:stretch>
            <a:fillRect/>
          </a:stretch>
        </p:blipFill>
        <p:spPr>
          <a:xfrm>
            <a:off x="152400" y="2667000"/>
            <a:ext cx="8991600" cy="1117600"/>
          </a:xfrm>
          <a:prstGeom prst="rect">
            <a:avLst/>
          </a:prstGeom>
          <a:noFill/>
          <a:ln/>
        </p:spPr>
      </p:pic>
      <p:pic>
        <p:nvPicPr>
          <p:cNvPr id="12" name="Picture 25"/>
          <p:cNvPicPr>
            <a:picLocks noChangeAspect="1" noChangeArrowheads="1"/>
          </p:cNvPicPr>
          <p:nvPr/>
        </p:nvPicPr>
        <p:blipFill>
          <a:blip r:embed="rId5" cstate="print"/>
          <a:srcRect/>
          <a:stretch>
            <a:fillRect/>
          </a:stretch>
        </p:blipFill>
        <p:spPr>
          <a:xfrm>
            <a:off x="152400" y="3276600"/>
            <a:ext cx="8077200" cy="1514475"/>
          </a:xfrm>
          <a:prstGeom prst="rect">
            <a:avLst/>
          </a:prstGeom>
          <a:noFill/>
          <a:ln/>
        </p:spPr>
      </p:pic>
      <p:pic>
        <p:nvPicPr>
          <p:cNvPr id="13" name="Picture 28"/>
          <p:cNvPicPr>
            <a:picLocks noChangeAspect="1" noChangeArrowheads="1"/>
          </p:cNvPicPr>
          <p:nvPr/>
        </p:nvPicPr>
        <p:blipFill>
          <a:blip r:embed="rId6" cstate="print"/>
          <a:srcRect/>
          <a:stretch>
            <a:fillRect/>
          </a:stretch>
        </p:blipFill>
        <p:spPr bwMode="auto">
          <a:xfrm>
            <a:off x="0" y="4724400"/>
            <a:ext cx="7467600" cy="1454150"/>
          </a:xfrm>
          <a:prstGeom prst="rect">
            <a:avLst/>
          </a:prstGeom>
          <a:noFill/>
          <a:ln w="9525">
            <a:noFill/>
            <a:miter lim="800000"/>
            <a:headEnd/>
            <a:tailEnd/>
          </a:ln>
          <a:effectLst/>
        </p:spPr>
      </p:pic>
      <p:sp>
        <p:nvSpPr>
          <p:cNvPr id="14" name="TextBox 13"/>
          <p:cNvSpPr txBox="1"/>
          <p:nvPr/>
        </p:nvSpPr>
        <p:spPr>
          <a:xfrm>
            <a:off x="381000" y="6172200"/>
            <a:ext cx="2442400" cy="369332"/>
          </a:xfrm>
          <a:prstGeom prst="rect">
            <a:avLst/>
          </a:prstGeom>
          <a:noFill/>
        </p:spPr>
        <p:txBody>
          <a:bodyPr wrap="none" rtlCol="0">
            <a:spAutoFit/>
          </a:bodyPr>
          <a:lstStyle/>
          <a:p>
            <a:r>
              <a:rPr lang="en-US" b="1" dirty="0" smtClean="0"/>
              <a:t>Continued on next slide</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953000" y="6492875"/>
            <a:ext cx="41910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5" name="TextBox 4"/>
          <p:cNvSpPr txBox="1"/>
          <p:nvPr/>
        </p:nvSpPr>
        <p:spPr>
          <a:xfrm>
            <a:off x="228600" y="228600"/>
            <a:ext cx="3072123" cy="461665"/>
          </a:xfrm>
          <a:prstGeom prst="rect">
            <a:avLst/>
          </a:prstGeom>
          <a:noFill/>
        </p:spPr>
        <p:txBody>
          <a:bodyPr wrap="none" rtlCol="0">
            <a:spAutoFit/>
          </a:bodyPr>
          <a:lstStyle/>
          <a:p>
            <a:r>
              <a:rPr lang="en-US" sz="2400" b="1" dirty="0" smtClean="0"/>
              <a:t>Example 4a  continued</a:t>
            </a:r>
            <a:endParaRPr lang="en-US" sz="2400" dirty="0"/>
          </a:p>
        </p:txBody>
      </p:sp>
      <p:sp>
        <p:nvSpPr>
          <p:cNvPr id="7" name="TextBox 6"/>
          <p:cNvSpPr txBox="1"/>
          <p:nvPr/>
        </p:nvSpPr>
        <p:spPr>
          <a:xfrm>
            <a:off x="304800" y="2819400"/>
            <a:ext cx="1159292" cy="430887"/>
          </a:xfrm>
          <a:prstGeom prst="rect">
            <a:avLst/>
          </a:prstGeom>
          <a:noFill/>
        </p:spPr>
        <p:txBody>
          <a:bodyPr wrap="none" rtlCol="0">
            <a:spAutoFit/>
          </a:bodyPr>
          <a:lstStyle/>
          <a:p>
            <a:r>
              <a:rPr lang="en-US" sz="2200" b="1" dirty="0" smtClean="0"/>
              <a:t>Solution</a:t>
            </a:r>
            <a:endParaRPr lang="en-US" sz="2200" b="1" dirty="0"/>
          </a:p>
        </p:txBody>
      </p:sp>
      <p:pic>
        <p:nvPicPr>
          <p:cNvPr id="9" name="Picture 3"/>
          <p:cNvPicPr>
            <a:picLocks noChangeAspect="1" noChangeArrowheads="1"/>
          </p:cNvPicPr>
          <p:nvPr/>
        </p:nvPicPr>
        <p:blipFill>
          <a:blip r:embed="rId2" cstate="print"/>
          <a:srcRect/>
          <a:stretch>
            <a:fillRect/>
          </a:stretch>
        </p:blipFill>
        <p:spPr>
          <a:xfrm>
            <a:off x="152400" y="685800"/>
            <a:ext cx="8380412" cy="1155700"/>
          </a:xfrm>
          <a:prstGeom prst="rect">
            <a:avLst/>
          </a:prstGeom>
          <a:ln/>
        </p:spPr>
      </p:pic>
      <p:pic>
        <p:nvPicPr>
          <p:cNvPr id="10" name="Picture 4"/>
          <p:cNvPicPr>
            <a:picLocks noChangeAspect="1" noChangeArrowheads="1"/>
          </p:cNvPicPr>
          <p:nvPr/>
        </p:nvPicPr>
        <p:blipFill>
          <a:blip r:embed="rId3" cstate="print"/>
          <a:srcRect/>
          <a:stretch>
            <a:fillRect/>
          </a:stretch>
        </p:blipFill>
        <p:spPr>
          <a:xfrm>
            <a:off x="152400" y="1905000"/>
            <a:ext cx="8610600" cy="574675"/>
          </a:xfrm>
          <a:prstGeom prst="rect">
            <a:avLst/>
          </a:prstGeom>
          <a:noFill/>
          <a:ln/>
        </p:spPr>
      </p:pic>
      <p:pic>
        <p:nvPicPr>
          <p:cNvPr id="16" name="Picture 11"/>
          <p:cNvPicPr>
            <a:picLocks noChangeAspect="1" noChangeArrowheads="1"/>
          </p:cNvPicPr>
          <p:nvPr/>
        </p:nvPicPr>
        <p:blipFill>
          <a:blip r:embed="rId4" cstate="print"/>
          <a:srcRect/>
          <a:stretch>
            <a:fillRect/>
          </a:stretch>
        </p:blipFill>
        <p:spPr>
          <a:xfrm>
            <a:off x="0" y="3276600"/>
            <a:ext cx="7772400" cy="1933575"/>
          </a:xfrm>
          <a:prstGeom prst="rect">
            <a:avLst/>
          </a:prstGeom>
          <a:noFill/>
          <a:ln/>
        </p:spPr>
      </p:pic>
      <p:pic>
        <p:nvPicPr>
          <p:cNvPr id="17" name="Picture 13"/>
          <p:cNvPicPr>
            <a:picLocks noChangeAspect="1" noChangeArrowheads="1"/>
          </p:cNvPicPr>
          <p:nvPr/>
        </p:nvPicPr>
        <p:blipFill>
          <a:blip r:embed="rId5" cstate="print"/>
          <a:srcRect/>
          <a:stretch>
            <a:fillRect/>
          </a:stretch>
        </p:blipFill>
        <p:spPr>
          <a:xfrm>
            <a:off x="0" y="5257800"/>
            <a:ext cx="8839200" cy="579438"/>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H_Applied_4e_Ch9_Figure9.47.png"/>
          <p:cNvPicPr>
            <a:picLocks noChangeAspect="1"/>
          </p:cNvPicPr>
          <p:nvPr/>
        </p:nvPicPr>
        <p:blipFill>
          <a:blip r:embed="rId2" cstate="print"/>
          <a:stretch>
            <a:fillRect/>
          </a:stretch>
        </p:blipFill>
        <p:spPr>
          <a:xfrm>
            <a:off x="3276600" y="3124200"/>
            <a:ext cx="3733800" cy="3346878"/>
          </a:xfrm>
          <a:prstGeom prst="rect">
            <a:avLst/>
          </a:prstGeom>
        </p:spPr>
      </p:pic>
      <p:sp>
        <p:nvSpPr>
          <p:cNvPr id="2" name="Footer Placeholder 1"/>
          <p:cNvSpPr>
            <a:spLocks noGrp="1"/>
          </p:cNvSpPr>
          <p:nvPr>
            <p:ph type="ftr" sz="quarter" idx="11"/>
          </p:nvPr>
        </p:nvSpPr>
        <p:spPr>
          <a:xfrm>
            <a:off x="4953000" y="6492875"/>
            <a:ext cx="4191000" cy="365125"/>
          </a:xfrm>
        </p:spPr>
        <p:txBody>
          <a:bodyPr/>
          <a:lstStyle/>
          <a:p>
            <a:pPr algn="r"/>
            <a:r>
              <a:rPr lang="en-US" dirty="0" smtClean="0"/>
              <a:t>Applied Calculus ,4/E, Deborah Hughes-</a:t>
            </a:r>
            <a:r>
              <a:rPr lang="en-US" smtClean="0"/>
              <a:t>Hallett</a:t>
            </a:r>
            <a:r>
              <a:rPr lang="en-US" dirty="0" smtClean="0"/>
              <a:t> </a:t>
            </a:r>
          </a:p>
          <a:p>
            <a:pPr algn="r"/>
            <a:r>
              <a:rPr lang="en-US" dirty="0" smtClean="0"/>
              <a:t>Copyright 2010 by John Wiley and Sons, All Rights Reserved</a:t>
            </a:r>
            <a:endParaRPr lang="en-US" dirty="0"/>
          </a:p>
        </p:txBody>
      </p:sp>
      <p:sp>
        <p:nvSpPr>
          <p:cNvPr id="5" name="TextBox 4"/>
          <p:cNvSpPr txBox="1"/>
          <p:nvPr/>
        </p:nvSpPr>
        <p:spPr>
          <a:xfrm>
            <a:off x="228600" y="457200"/>
            <a:ext cx="8686800" cy="2800767"/>
          </a:xfrm>
          <a:prstGeom prst="rect">
            <a:avLst/>
          </a:prstGeom>
          <a:noFill/>
        </p:spPr>
        <p:txBody>
          <a:bodyPr wrap="square" rtlCol="0">
            <a:spAutoFit/>
          </a:bodyPr>
          <a:lstStyle/>
          <a:p>
            <a:r>
              <a:rPr lang="en-US" sz="2400" b="1" dirty="0" smtClean="0"/>
              <a:t>Problem 12</a:t>
            </a:r>
            <a:endParaRPr lang="en-US" sz="2400" b="1" dirty="0" smtClean="0">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Figure 9.47 shows contours labeled with values of  </a:t>
            </a:r>
            <a:r>
              <a:rPr lang="en-US" sz="2200" i="1" dirty="0" smtClean="0">
                <a:latin typeface="Times New Roman" pitchFamily="18" charset="0"/>
                <a:cs typeface="Times New Roman" pitchFamily="18" charset="0"/>
              </a:rPr>
              <a:t>f (x, y) </a:t>
            </a:r>
            <a:r>
              <a:rPr lang="en-US" sz="2200" dirty="0" smtClean="0">
                <a:latin typeface="Times New Roman" pitchFamily="18" charset="0"/>
                <a:cs typeface="Times New Roman" pitchFamily="18" charset="0"/>
              </a:rPr>
              <a:t>and a constraint </a:t>
            </a:r>
            <a:r>
              <a:rPr lang="en-US" sz="2200" i="1" dirty="0" smtClean="0">
                <a:latin typeface="Times New Roman" pitchFamily="18" charset="0"/>
                <a:cs typeface="Times New Roman" pitchFamily="18" charset="0"/>
              </a:rPr>
              <a:t>g (x, y) = c</a:t>
            </a:r>
            <a:r>
              <a:rPr lang="en-US" sz="2200" dirty="0" smtClean="0">
                <a:latin typeface="Times New Roman" pitchFamily="18" charset="0"/>
                <a:cs typeface="Times New Roman" pitchFamily="18" charset="0"/>
              </a:rPr>
              <a:t>. Mark the approximate points at which:</a:t>
            </a:r>
          </a:p>
          <a:p>
            <a:endParaRPr lang="en-US" sz="2200" dirty="0" smtClean="0">
              <a:latin typeface="Times New Roman" pitchFamily="18" charset="0"/>
              <a:cs typeface="Times New Roman" pitchFamily="18" charset="0"/>
            </a:endParaRPr>
          </a:p>
          <a:p>
            <a:pPr marL="457200" indent="-457200"/>
            <a:r>
              <a:rPr lang="en-US" sz="2200" dirty="0" smtClean="0">
                <a:latin typeface="Times New Roman" pitchFamily="18" charset="0"/>
                <a:cs typeface="Times New Roman" pitchFamily="18" charset="0"/>
              </a:rPr>
              <a:t>(a)  </a:t>
            </a:r>
            <a:r>
              <a:rPr lang="en-US" sz="2200" i="1" dirty="0" smtClean="0">
                <a:latin typeface="Times New Roman" pitchFamily="18" charset="0"/>
                <a:cs typeface="Times New Roman" pitchFamily="18" charset="0"/>
              </a:rPr>
              <a:t>f</a:t>
            </a:r>
            <a:r>
              <a:rPr lang="en-US" sz="2200" dirty="0" smtClean="0">
                <a:latin typeface="Times New Roman" pitchFamily="18" charset="0"/>
                <a:cs typeface="Times New Roman" pitchFamily="18" charset="0"/>
              </a:rPr>
              <a:t>  has a maximum</a:t>
            </a:r>
          </a:p>
          <a:p>
            <a:pPr marL="457200" indent="-457200"/>
            <a:endParaRPr lang="en-US" sz="2200" dirty="0" smtClean="0">
              <a:latin typeface="Times New Roman" pitchFamily="18" charset="0"/>
              <a:cs typeface="Times New Roman" pitchFamily="18" charset="0"/>
            </a:endParaRPr>
          </a:p>
          <a:p>
            <a:pPr marL="457200" indent="-457200"/>
            <a:r>
              <a:rPr lang="en-US" sz="2200" dirty="0" smtClean="0">
                <a:latin typeface="Times New Roman" pitchFamily="18" charset="0"/>
                <a:cs typeface="Times New Roman" pitchFamily="18" charset="0"/>
              </a:rPr>
              <a:t>(b)  </a:t>
            </a:r>
            <a:r>
              <a:rPr lang="en-US" sz="2200" i="1" dirty="0" smtClean="0">
                <a:latin typeface="Times New Roman" pitchFamily="18" charset="0"/>
                <a:cs typeface="Times New Roman" pitchFamily="18" charset="0"/>
              </a:rPr>
              <a:t>f</a:t>
            </a:r>
            <a:r>
              <a:rPr lang="en-US" sz="2200" dirty="0" smtClean="0">
                <a:latin typeface="Times New Roman" pitchFamily="18" charset="0"/>
                <a:cs typeface="Times New Roman" pitchFamily="18" charset="0"/>
              </a:rPr>
              <a:t>  has a maximum on the constraint </a:t>
            </a:r>
            <a:r>
              <a:rPr lang="en-US" sz="2200" i="1" dirty="0" smtClean="0">
                <a:latin typeface="Times New Roman" pitchFamily="18" charset="0"/>
                <a:cs typeface="Times New Roman" pitchFamily="18" charset="0"/>
              </a:rPr>
              <a:t>g = c.</a:t>
            </a:r>
            <a:endParaRPr lang="en-US" sz="2200" i="1" dirty="0" smtClean="0"/>
          </a:p>
        </p:txBody>
      </p:sp>
      <p:sp>
        <p:nvSpPr>
          <p:cNvPr id="7" name="TextBox 6"/>
          <p:cNvSpPr txBox="1"/>
          <p:nvPr/>
        </p:nvSpPr>
        <p:spPr>
          <a:xfrm>
            <a:off x="1447800" y="5715000"/>
            <a:ext cx="1358385" cy="400110"/>
          </a:xfrm>
          <a:prstGeom prst="rect">
            <a:avLst/>
          </a:prstGeom>
          <a:noFill/>
        </p:spPr>
        <p:txBody>
          <a:bodyPr wrap="none" rtlCol="0">
            <a:spAutoFit/>
          </a:bodyPr>
          <a:lstStyle/>
          <a:p>
            <a:r>
              <a:rPr lang="en-US" sz="2000" b="1" dirty="0" smtClean="0"/>
              <a:t>Figure 9.47</a:t>
            </a:r>
            <a:endParaRPr lang="en-US" sz="2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181600" y="6492875"/>
            <a:ext cx="39624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6" name="Picture 3"/>
          <p:cNvPicPr>
            <a:picLocks noChangeAspect="1" noChangeArrowheads="1"/>
          </p:cNvPicPr>
          <p:nvPr/>
        </p:nvPicPr>
        <p:blipFill>
          <a:blip r:embed="rId2" cstate="print"/>
          <a:srcRect/>
          <a:stretch>
            <a:fillRect/>
          </a:stretch>
        </p:blipFill>
        <p:spPr>
          <a:xfrm>
            <a:off x="152400" y="762000"/>
            <a:ext cx="8763000" cy="2022475"/>
          </a:xfrm>
          <a:prstGeom prst="rect">
            <a:avLst/>
          </a:prstGeom>
          <a:ln/>
        </p:spPr>
      </p:pic>
      <p:sp>
        <p:nvSpPr>
          <p:cNvPr id="7" name="TextBox 6"/>
          <p:cNvSpPr txBox="1"/>
          <p:nvPr/>
        </p:nvSpPr>
        <p:spPr>
          <a:xfrm>
            <a:off x="304800" y="3352800"/>
            <a:ext cx="1277081" cy="400110"/>
          </a:xfrm>
          <a:prstGeom prst="rect">
            <a:avLst/>
          </a:prstGeom>
          <a:noFill/>
        </p:spPr>
        <p:txBody>
          <a:bodyPr wrap="square" rtlCol="0">
            <a:spAutoFit/>
          </a:bodyPr>
          <a:lstStyle/>
          <a:p>
            <a:r>
              <a:rPr lang="en-US" sz="2000" b="1" dirty="0" smtClean="0"/>
              <a:t>Example 3</a:t>
            </a:r>
          </a:p>
        </p:txBody>
      </p:sp>
      <p:sp>
        <p:nvSpPr>
          <p:cNvPr id="13" name="TextBox 12"/>
          <p:cNvSpPr txBox="1"/>
          <p:nvPr/>
        </p:nvSpPr>
        <p:spPr>
          <a:xfrm>
            <a:off x="381000" y="5029200"/>
            <a:ext cx="3163302" cy="400110"/>
          </a:xfrm>
          <a:prstGeom prst="rect">
            <a:avLst/>
          </a:prstGeom>
          <a:noFill/>
        </p:spPr>
        <p:txBody>
          <a:bodyPr wrap="none" rtlCol="0">
            <a:spAutoFit/>
          </a:bodyPr>
          <a:lstStyle/>
          <a:p>
            <a:r>
              <a:rPr lang="en-US" sz="2000" b="1" dirty="0" smtClean="0"/>
              <a:t>Solutions on next two slides</a:t>
            </a:r>
          </a:p>
        </p:txBody>
      </p:sp>
      <p:pic>
        <p:nvPicPr>
          <p:cNvPr id="8" name="Picture 4"/>
          <p:cNvPicPr>
            <a:picLocks noChangeAspect="1" noChangeArrowheads="1"/>
          </p:cNvPicPr>
          <p:nvPr/>
        </p:nvPicPr>
        <p:blipFill>
          <a:blip r:embed="rId3" cstate="print"/>
          <a:srcRect/>
          <a:stretch>
            <a:fillRect/>
          </a:stretch>
        </p:blipFill>
        <p:spPr>
          <a:xfrm>
            <a:off x="304800" y="3886200"/>
            <a:ext cx="8610600" cy="328613"/>
          </a:xfrm>
          <a:prstGeom prst="rect">
            <a:avLst/>
          </a:prstGeom>
          <a:ln/>
        </p:spPr>
      </p:pic>
      <p:pic>
        <p:nvPicPr>
          <p:cNvPr id="9" name="Picture 5"/>
          <p:cNvPicPr>
            <a:picLocks noChangeAspect="1" noChangeArrowheads="1"/>
          </p:cNvPicPr>
          <p:nvPr/>
        </p:nvPicPr>
        <p:blipFill>
          <a:blip r:embed="rId4" cstate="print"/>
          <a:srcRect/>
          <a:stretch>
            <a:fillRect/>
          </a:stretch>
        </p:blipFill>
        <p:spPr>
          <a:xfrm>
            <a:off x="1752600" y="4343400"/>
            <a:ext cx="1447800" cy="411163"/>
          </a:xfrm>
          <a:prstGeom prst="rect">
            <a:avLst/>
          </a:prstGeom>
          <a:noFill/>
          <a:ln/>
        </p:spPr>
      </p:pic>
      <p:pic>
        <p:nvPicPr>
          <p:cNvPr id="10" name="Picture 9"/>
          <p:cNvPicPr>
            <a:picLocks noChangeAspect="1" noChangeArrowheads="1"/>
          </p:cNvPicPr>
          <p:nvPr/>
        </p:nvPicPr>
        <p:blipFill>
          <a:blip r:embed="rId5" cstate="print"/>
          <a:srcRect/>
          <a:stretch>
            <a:fillRect/>
          </a:stretch>
        </p:blipFill>
        <p:spPr bwMode="auto">
          <a:xfrm>
            <a:off x="4572000" y="4343400"/>
            <a:ext cx="1343025" cy="3905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181600" y="6492875"/>
            <a:ext cx="39624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7" name="TextBox 6"/>
          <p:cNvSpPr txBox="1"/>
          <p:nvPr/>
        </p:nvSpPr>
        <p:spPr>
          <a:xfrm>
            <a:off x="228600" y="228600"/>
            <a:ext cx="1277081" cy="400110"/>
          </a:xfrm>
          <a:prstGeom prst="rect">
            <a:avLst/>
          </a:prstGeom>
          <a:noFill/>
        </p:spPr>
        <p:txBody>
          <a:bodyPr wrap="none" rtlCol="0">
            <a:spAutoFit/>
          </a:bodyPr>
          <a:lstStyle/>
          <a:p>
            <a:r>
              <a:rPr lang="en-US" sz="2000" b="1" dirty="0" smtClean="0"/>
              <a:t>Example 3</a:t>
            </a:r>
          </a:p>
        </p:txBody>
      </p:sp>
      <p:pic>
        <p:nvPicPr>
          <p:cNvPr id="10" name="Picture 4"/>
          <p:cNvPicPr>
            <a:picLocks noChangeAspect="1" noChangeArrowheads="1"/>
          </p:cNvPicPr>
          <p:nvPr/>
        </p:nvPicPr>
        <p:blipFill>
          <a:blip r:embed="rId2" cstate="print"/>
          <a:srcRect/>
          <a:stretch>
            <a:fillRect/>
          </a:stretch>
        </p:blipFill>
        <p:spPr>
          <a:xfrm>
            <a:off x="266700" y="762000"/>
            <a:ext cx="8610600" cy="328613"/>
          </a:xfrm>
          <a:prstGeom prst="rect">
            <a:avLst/>
          </a:prstGeom>
          <a:ln/>
        </p:spPr>
      </p:pic>
      <p:pic>
        <p:nvPicPr>
          <p:cNvPr id="11" name="Picture 5"/>
          <p:cNvPicPr>
            <a:picLocks noChangeAspect="1" noChangeArrowheads="1"/>
          </p:cNvPicPr>
          <p:nvPr/>
        </p:nvPicPr>
        <p:blipFill>
          <a:blip r:embed="rId3" cstate="print"/>
          <a:srcRect/>
          <a:stretch>
            <a:fillRect/>
          </a:stretch>
        </p:blipFill>
        <p:spPr>
          <a:xfrm>
            <a:off x="1295400" y="1066800"/>
            <a:ext cx="1447800" cy="411163"/>
          </a:xfrm>
          <a:prstGeom prst="rect">
            <a:avLst/>
          </a:prstGeom>
          <a:noFill/>
          <a:ln/>
        </p:spPr>
      </p:pic>
      <p:pic>
        <p:nvPicPr>
          <p:cNvPr id="12" name="Picture 9"/>
          <p:cNvPicPr>
            <a:picLocks noChangeAspect="1" noChangeArrowheads="1"/>
          </p:cNvPicPr>
          <p:nvPr/>
        </p:nvPicPr>
        <p:blipFill>
          <a:blip r:embed="rId4" cstate="print"/>
          <a:srcRect/>
          <a:stretch>
            <a:fillRect/>
          </a:stretch>
        </p:blipFill>
        <p:spPr bwMode="auto">
          <a:xfrm>
            <a:off x="4572000" y="1066800"/>
            <a:ext cx="1343025" cy="390525"/>
          </a:xfrm>
          <a:prstGeom prst="rect">
            <a:avLst/>
          </a:prstGeom>
          <a:noFill/>
          <a:ln w="9525">
            <a:noFill/>
            <a:miter lim="800000"/>
            <a:headEnd/>
            <a:tailEnd/>
          </a:ln>
          <a:effectLst/>
        </p:spPr>
      </p:pic>
      <p:sp>
        <p:nvSpPr>
          <p:cNvPr id="13" name="TextBox 12"/>
          <p:cNvSpPr txBox="1"/>
          <p:nvPr/>
        </p:nvSpPr>
        <p:spPr>
          <a:xfrm>
            <a:off x="228600" y="1447800"/>
            <a:ext cx="1071127" cy="400110"/>
          </a:xfrm>
          <a:prstGeom prst="rect">
            <a:avLst/>
          </a:prstGeom>
          <a:noFill/>
        </p:spPr>
        <p:txBody>
          <a:bodyPr wrap="none" rtlCol="0">
            <a:spAutoFit/>
          </a:bodyPr>
          <a:lstStyle/>
          <a:p>
            <a:r>
              <a:rPr lang="en-US" sz="2000" b="1" dirty="0" smtClean="0"/>
              <a:t>Solution</a:t>
            </a:r>
          </a:p>
        </p:txBody>
      </p:sp>
      <p:pic>
        <p:nvPicPr>
          <p:cNvPr id="16" name="Picture 12"/>
          <p:cNvPicPr>
            <a:picLocks noChangeAspect="1" noChangeArrowheads="1"/>
          </p:cNvPicPr>
          <p:nvPr/>
        </p:nvPicPr>
        <p:blipFill>
          <a:blip r:embed="rId5" cstate="print"/>
          <a:srcRect/>
          <a:stretch>
            <a:fillRect/>
          </a:stretch>
        </p:blipFill>
        <p:spPr>
          <a:xfrm>
            <a:off x="342900" y="1828800"/>
            <a:ext cx="8458200" cy="1528763"/>
          </a:xfrm>
          <a:prstGeom prst="rect">
            <a:avLst/>
          </a:prstGeom>
          <a:noFill/>
          <a:ln/>
        </p:spPr>
      </p:pic>
      <p:pic>
        <p:nvPicPr>
          <p:cNvPr id="17" name="Picture 10"/>
          <p:cNvPicPr>
            <a:picLocks noChangeAspect="1" noChangeArrowheads="1"/>
          </p:cNvPicPr>
          <p:nvPr/>
        </p:nvPicPr>
        <p:blipFill>
          <a:blip r:embed="rId6" cstate="print"/>
          <a:srcRect/>
          <a:stretch>
            <a:fillRect/>
          </a:stretch>
        </p:blipFill>
        <p:spPr>
          <a:xfrm>
            <a:off x="2781300" y="3581400"/>
            <a:ext cx="3581400" cy="2786915"/>
          </a:xfrm>
          <a:prstGeom prst="rect">
            <a:avLst/>
          </a:prstGeom>
          <a:ln/>
        </p:spPr>
      </p:pic>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2769" name="Picture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981199" y="304800"/>
            <a:ext cx="5266267"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par>
                                <p:cTn id="15" presetID="9"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par>
                          <p:cTn id="18" fill="hold">
                            <p:stCondLst>
                              <p:cond delay="1000"/>
                            </p:stCondLst>
                            <p:childTnLst>
                              <p:par>
                                <p:cTn id="19" presetID="30"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800" decel="100000"/>
                                        <p:tgtEl>
                                          <p:spTgt spid="17"/>
                                        </p:tgtEl>
                                      </p:cBhvr>
                                    </p:animEffect>
                                    <p:anim calcmode="lin" valueType="num">
                                      <p:cBhvr>
                                        <p:cTn id="22" dur="800" decel="100000" fill="hold"/>
                                        <p:tgtEl>
                                          <p:spTgt spid="17"/>
                                        </p:tgtEl>
                                        <p:attrNameLst>
                                          <p:attrName>style.rotation</p:attrName>
                                        </p:attrNameLst>
                                      </p:cBhvr>
                                      <p:tavLst>
                                        <p:tav tm="0">
                                          <p:val>
                                            <p:fltVal val="-90"/>
                                          </p:val>
                                        </p:tav>
                                        <p:tav tm="100000">
                                          <p:val>
                                            <p:fltVal val="0"/>
                                          </p:val>
                                        </p:tav>
                                      </p:tavLst>
                                    </p:anim>
                                    <p:anim calcmode="lin" valueType="num">
                                      <p:cBhvr>
                                        <p:cTn id="23" dur="800" decel="100000" fill="hold"/>
                                        <p:tgtEl>
                                          <p:spTgt spid="17"/>
                                        </p:tgtEl>
                                        <p:attrNameLst>
                                          <p:attrName>ppt_x</p:attrName>
                                        </p:attrNameLst>
                                      </p:cBhvr>
                                      <p:tavLst>
                                        <p:tav tm="0">
                                          <p:val>
                                            <p:strVal val="#ppt_x+0.4"/>
                                          </p:val>
                                        </p:tav>
                                        <p:tav tm="100000">
                                          <p:val>
                                            <p:strVal val="#ppt_x-0.05"/>
                                          </p:val>
                                        </p:tav>
                                      </p:tavLst>
                                    </p:anim>
                                    <p:anim calcmode="lin" valueType="num">
                                      <p:cBhvr>
                                        <p:cTn id="24" dur="800" decel="100000" fill="hold"/>
                                        <p:tgtEl>
                                          <p:spTgt spid="17"/>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181600" y="6492875"/>
            <a:ext cx="39624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7" name="TextBox 6"/>
          <p:cNvSpPr txBox="1"/>
          <p:nvPr/>
        </p:nvSpPr>
        <p:spPr>
          <a:xfrm>
            <a:off x="228600" y="228600"/>
            <a:ext cx="1277081" cy="400110"/>
          </a:xfrm>
          <a:prstGeom prst="rect">
            <a:avLst/>
          </a:prstGeom>
          <a:noFill/>
        </p:spPr>
        <p:txBody>
          <a:bodyPr wrap="none" rtlCol="0">
            <a:spAutoFit/>
          </a:bodyPr>
          <a:lstStyle/>
          <a:p>
            <a:r>
              <a:rPr lang="en-US" sz="2000" b="1" dirty="0" smtClean="0"/>
              <a:t>Example 3</a:t>
            </a:r>
          </a:p>
        </p:txBody>
      </p:sp>
      <p:pic>
        <p:nvPicPr>
          <p:cNvPr id="10" name="Picture 4"/>
          <p:cNvPicPr>
            <a:picLocks noChangeAspect="1" noChangeArrowheads="1"/>
          </p:cNvPicPr>
          <p:nvPr/>
        </p:nvPicPr>
        <p:blipFill>
          <a:blip r:embed="rId2" cstate="print"/>
          <a:srcRect/>
          <a:stretch>
            <a:fillRect/>
          </a:stretch>
        </p:blipFill>
        <p:spPr>
          <a:xfrm>
            <a:off x="266700" y="762000"/>
            <a:ext cx="8610600" cy="328613"/>
          </a:xfrm>
          <a:prstGeom prst="rect">
            <a:avLst/>
          </a:prstGeom>
          <a:ln/>
        </p:spPr>
      </p:pic>
      <p:pic>
        <p:nvPicPr>
          <p:cNvPr id="11" name="Picture 5"/>
          <p:cNvPicPr>
            <a:picLocks noChangeAspect="1" noChangeArrowheads="1"/>
          </p:cNvPicPr>
          <p:nvPr/>
        </p:nvPicPr>
        <p:blipFill>
          <a:blip r:embed="rId3" cstate="print"/>
          <a:srcRect/>
          <a:stretch>
            <a:fillRect/>
          </a:stretch>
        </p:blipFill>
        <p:spPr>
          <a:xfrm>
            <a:off x="1295400" y="1066800"/>
            <a:ext cx="1447800" cy="411163"/>
          </a:xfrm>
          <a:prstGeom prst="rect">
            <a:avLst/>
          </a:prstGeom>
          <a:noFill/>
          <a:ln/>
        </p:spPr>
      </p:pic>
      <p:pic>
        <p:nvPicPr>
          <p:cNvPr id="12" name="Picture 9"/>
          <p:cNvPicPr>
            <a:picLocks noChangeAspect="1" noChangeArrowheads="1"/>
          </p:cNvPicPr>
          <p:nvPr/>
        </p:nvPicPr>
        <p:blipFill>
          <a:blip r:embed="rId4" cstate="print"/>
          <a:srcRect/>
          <a:stretch>
            <a:fillRect/>
          </a:stretch>
        </p:blipFill>
        <p:spPr bwMode="auto">
          <a:xfrm>
            <a:off x="4572000" y="1066800"/>
            <a:ext cx="1343025" cy="390525"/>
          </a:xfrm>
          <a:prstGeom prst="rect">
            <a:avLst/>
          </a:prstGeom>
          <a:noFill/>
          <a:ln w="9525">
            <a:noFill/>
            <a:miter lim="800000"/>
            <a:headEnd/>
            <a:tailEnd/>
          </a:ln>
          <a:effectLst/>
        </p:spPr>
      </p:pic>
      <p:sp>
        <p:nvSpPr>
          <p:cNvPr id="13" name="TextBox 12"/>
          <p:cNvSpPr txBox="1"/>
          <p:nvPr/>
        </p:nvSpPr>
        <p:spPr>
          <a:xfrm>
            <a:off x="228600" y="1447800"/>
            <a:ext cx="1071127" cy="400110"/>
          </a:xfrm>
          <a:prstGeom prst="rect">
            <a:avLst/>
          </a:prstGeom>
          <a:noFill/>
        </p:spPr>
        <p:txBody>
          <a:bodyPr wrap="none" rtlCol="0">
            <a:spAutoFit/>
          </a:bodyPr>
          <a:lstStyle/>
          <a:p>
            <a:r>
              <a:rPr lang="en-US" sz="2000" b="1" dirty="0" smtClean="0"/>
              <a:t>Solution</a:t>
            </a:r>
          </a:p>
        </p:txBody>
      </p:sp>
      <p:pic>
        <p:nvPicPr>
          <p:cNvPr id="14" name="Picture 13"/>
          <p:cNvPicPr>
            <a:picLocks noChangeAspect="1" noChangeArrowheads="1"/>
          </p:cNvPicPr>
          <p:nvPr/>
        </p:nvPicPr>
        <p:blipFill>
          <a:blip r:embed="rId5" cstate="print"/>
          <a:srcRect/>
          <a:stretch>
            <a:fillRect/>
          </a:stretch>
        </p:blipFill>
        <p:spPr bwMode="auto">
          <a:xfrm>
            <a:off x="266700" y="1828800"/>
            <a:ext cx="8610600" cy="1660525"/>
          </a:xfrm>
          <a:prstGeom prst="rect">
            <a:avLst/>
          </a:prstGeom>
          <a:noFill/>
          <a:ln w="9525">
            <a:noFill/>
            <a:miter lim="800000"/>
            <a:headEnd/>
            <a:tailEnd/>
          </a:ln>
          <a:effectLst/>
        </p:spPr>
      </p:pic>
      <p:pic>
        <p:nvPicPr>
          <p:cNvPr id="15" name="Picture 13"/>
          <p:cNvPicPr>
            <a:picLocks noChangeAspect="1" noChangeArrowheads="1"/>
          </p:cNvPicPr>
          <p:nvPr/>
        </p:nvPicPr>
        <p:blipFill>
          <a:blip r:embed="rId6" cstate="print"/>
          <a:srcRect/>
          <a:stretch>
            <a:fillRect/>
          </a:stretch>
        </p:blipFill>
        <p:spPr bwMode="auto">
          <a:xfrm>
            <a:off x="2667000" y="3493483"/>
            <a:ext cx="3695700" cy="2842611"/>
          </a:xfrm>
          <a:prstGeom prst="rect">
            <a:avLst/>
          </a:prstGeom>
          <a:noFill/>
          <a:ln w="9525">
            <a:noFill/>
            <a:miter lim="800000"/>
            <a:headEnd/>
            <a:tailEnd/>
          </a:ln>
          <a:effectLst/>
        </p:spPr>
      </p:pic>
      <p:pic>
        <p:nvPicPr>
          <p:cNvPr id="16" name="Picture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981199" y="304800"/>
            <a:ext cx="5266267"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par>
                                <p:cTn id="15" presetID="9"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par>
                          <p:cTn id="18" fill="hold">
                            <p:stCondLst>
                              <p:cond delay="1000"/>
                            </p:stCondLst>
                            <p:childTnLst>
                              <p:par>
                                <p:cTn id="19" presetID="3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800" decel="100000"/>
                                        <p:tgtEl>
                                          <p:spTgt spid="15"/>
                                        </p:tgtEl>
                                      </p:cBhvr>
                                    </p:animEffect>
                                    <p:anim calcmode="lin" valueType="num">
                                      <p:cBhvr>
                                        <p:cTn id="22" dur="800" decel="100000" fill="hold"/>
                                        <p:tgtEl>
                                          <p:spTgt spid="15"/>
                                        </p:tgtEl>
                                        <p:attrNameLst>
                                          <p:attrName>style.rotation</p:attrName>
                                        </p:attrNameLst>
                                      </p:cBhvr>
                                      <p:tavLst>
                                        <p:tav tm="0">
                                          <p:val>
                                            <p:fltVal val="-90"/>
                                          </p:val>
                                        </p:tav>
                                        <p:tav tm="100000">
                                          <p:val>
                                            <p:fltVal val="0"/>
                                          </p:val>
                                        </p:tav>
                                      </p:tavLst>
                                    </p:anim>
                                    <p:anim calcmode="lin" valueType="num">
                                      <p:cBhvr>
                                        <p:cTn id="23" dur="800" decel="100000" fill="hold"/>
                                        <p:tgtEl>
                                          <p:spTgt spid="15"/>
                                        </p:tgtEl>
                                        <p:attrNameLst>
                                          <p:attrName>ppt_x</p:attrName>
                                        </p:attrNameLst>
                                      </p:cBhvr>
                                      <p:tavLst>
                                        <p:tav tm="0">
                                          <p:val>
                                            <p:strVal val="#ppt_x+0.4"/>
                                          </p:val>
                                        </p:tav>
                                        <p:tav tm="100000">
                                          <p:val>
                                            <p:strVal val="#ppt_x-0.05"/>
                                          </p:val>
                                        </p:tav>
                                      </p:tavLst>
                                    </p:anim>
                                    <p:anim calcmode="lin" valueType="num">
                                      <p:cBhvr>
                                        <p:cTn id="24" dur="800" decel="100000" fill="hold"/>
                                        <p:tgtEl>
                                          <p:spTgt spid="15"/>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419600" y="6492875"/>
            <a:ext cx="4724400" cy="365125"/>
          </a:xfrm>
        </p:spPr>
        <p:txBody>
          <a:bodyPr/>
          <a:lstStyle/>
          <a:p>
            <a:pPr algn="r"/>
            <a:r>
              <a:rPr lang="en-US" i="1" dirty="0" smtClean="0"/>
              <a:t>Applied Calculus ,4/E</a:t>
            </a:r>
            <a:r>
              <a:rPr lang="en-US" dirty="0" smtClean="0"/>
              <a:t>, Deborah Hughes-</a:t>
            </a:r>
            <a:r>
              <a:rPr lang="en-US" dirty="0" err="1" smtClean="0"/>
              <a:t>Hallett</a:t>
            </a:r>
            <a:endParaRPr lang="en-US" dirty="0" smtClean="0"/>
          </a:p>
          <a:p>
            <a:pPr algn="r"/>
            <a:r>
              <a:rPr lang="en-US" dirty="0" smtClean="0"/>
              <a:t>Copyright 2010 by John Wiley and Sons, All Rights Reserved</a:t>
            </a:r>
            <a:endParaRPr lang="en-US" dirty="0"/>
          </a:p>
        </p:txBody>
      </p:sp>
      <p:sp>
        <p:nvSpPr>
          <p:cNvPr id="4" name="Rectangle 3"/>
          <p:cNvSpPr/>
          <p:nvPr/>
        </p:nvSpPr>
        <p:spPr>
          <a:xfrm>
            <a:off x="457200" y="912927"/>
            <a:ext cx="8229600" cy="5032147"/>
          </a:xfrm>
          <a:prstGeom prst="rect">
            <a:avLst/>
          </a:prstGeom>
        </p:spPr>
        <p:txBody>
          <a:bodyPr wrap="square">
            <a:spAutoFit/>
          </a:bodyPr>
          <a:lstStyle/>
          <a:p>
            <a:pPr lvl="0">
              <a:lnSpc>
                <a:spcPct val="150000"/>
              </a:lnSpc>
            </a:pPr>
            <a:r>
              <a:rPr lang="en-US" sz="2800" b="1" dirty="0" smtClean="0">
                <a:solidFill>
                  <a:prstClr val="black"/>
                </a:solidFill>
              </a:rPr>
              <a:t>Problem 10</a:t>
            </a:r>
          </a:p>
          <a:p>
            <a:pPr lvl="0">
              <a:lnSpc>
                <a:spcPct val="150000"/>
              </a:lnSpc>
            </a:pPr>
            <a:endParaRPr lang="en-US" dirty="0" smtClean="0">
              <a:solidFill>
                <a:prstClr val="black"/>
              </a:solidFill>
              <a:latin typeface="Times New Roman" pitchFamily="18" charset="0"/>
              <a:cs typeface="Times New Roman" pitchFamily="18" charset="0"/>
            </a:endParaRPr>
          </a:p>
          <a:p>
            <a:pPr lvl="0">
              <a:lnSpc>
                <a:spcPct val="150000"/>
              </a:lnSpc>
            </a:pPr>
            <a:r>
              <a:rPr lang="en-US" sz="2400" dirty="0" smtClean="0">
                <a:solidFill>
                  <a:prstClr val="black"/>
                </a:solidFill>
                <a:latin typeface="Times New Roman" pitchFamily="18" charset="0"/>
                <a:cs typeface="Times New Roman" pitchFamily="18" charset="0"/>
              </a:rPr>
              <a:t>The number, </a:t>
            </a:r>
            <a:r>
              <a:rPr lang="en-US" sz="2400" i="1" dirty="0" smtClean="0">
                <a:solidFill>
                  <a:prstClr val="black"/>
                </a:solidFill>
                <a:latin typeface="Times New Roman" pitchFamily="18" charset="0"/>
                <a:cs typeface="Times New Roman" pitchFamily="18" charset="0"/>
              </a:rPr>
              <a:t>n</a:t>
            </a:r>
            <a:r>
              <a:rPr lang="en-US" sz="2400" dirty="0" smtClean="0">
                <a:solidFill>
                  <a:prstClr val="black"/>
                </a:solidFill>
                <a:latin typeface="Times New Roman" pitchFamily="18" charset="0"/>
                <a:cs typeface="Times New Roman" pitchFamily="18" charset="0"/>
              </a:rPr>
              <a:t>, of new cars sold in a year is a function of the price of new cars, </a:t>
            </a:r>
            <a:r>
              <a:rPr lang="en-US" sz="2400" i="1" dirty="0" smtClean="0">
                <a:solidFill>
                  <a:prstClr val="black"/>
                </a:solidFill>
                <a:latin typeface="Times New Roman" pitchFamily="18" charset="0"/>
                <a:cs typeface="Times New Roman" pitchFamily="18" charset="0"/>
              </a:rPr>
              <a:t>c</a:t>
            </a:r>
            <a:r>
              <a:rPr lang="en-US" sz="2400" dirty="0" smtClean="0">
                <a:solidFill>
                  <a:prstClr val="black"/>
                </a:solidFill>
                <a:latin typeface="Times New Roman" pitchFamily="18" charset="0"/>
                <a:cs typeface="Times New Roman" pitchFamily="18" charset="0"/>
              </a:rPr>
              <a:t>, and the average price of gas, </a:t>
            </a:r>
            <a:r>
              <a:rPr lang="en-US" sz="2400" i="1" dirty="0" smtClean="0">
                <a:solidFill>
                  <a:prstClr val="black"/>
                </a:solidFill>
                <a:latin typeface="Times New Roman" pitchFamily="18" charset="0"/>
                <a:cs typeface="Times New Roman" pitchFamily="18" charset="0"/>
              </a:rPr>
              <a:t>g</a:t>
            </a:r>
            <a:r>
              <a:rPr lang="en-US" sz="2400" dirty="0" smtClean="0">
                <a:solidFill>
                  <a:prstClr val="black"/>
                </a:solidFill>
                <a:latin typeface="Times New Roman" pitchFamily="18" charset="0"/>
                <a:cs typeface="Times New Roman" pitchFamily="18" charset="0"/>
              </a:rPr>
              <a:t>.</a:t>
            </a:r>
          </a:p>
          <a:p>
            <a:pPr marL="514350" lvl="0" indent="-514350">
              <a:lnSpc>
                <a:spcPct val="150000"/>
              </a:lnSpc>
              <a:tabLst>
                <a:tab pos="742950" algn="l"/>
                <a:tab pos="1028700" algn="l"/>
              </a:tabLst>
            </a:pPr>
            <a:r>
              <a:rPr lang="en-US" sz="2400" dirty="0" smtClean="0">
                <a:solidFill>
                  <a:prstClr val="black"/>
                </a:solidFill>
                <a:latin typeface="Times New Roman" pitchFamily="18" charset="0"/>
                <a:cs typeface="Times New Roman" pitchFamily="18" charset="0"/>
              </a:rPr>
              <a:t>(a)  If </a:t>
            </a:r>
            <a:r>
              <a:rPr lang="en-US" sz="2400" i="1" dirty="0" smtClean="0">
                <a:solidFill>
                  <a:prstClr val="black"/>
                </a:solidFill>
                <a:latin typeface="Times New Roman" pitchFamily="18" charset="0"/>
                <a:cs typeface="Times New Roman" pitchFamily="18" charset="0"/>
              </a:rPr>
              <a:t>c</a:t>
            </a:r>
            <a:r>
              <a:rPr lang="en-US" sz="2400" dirty="0" smtClean="0">
                <a:solidFill>
                  <a:prstClr val="black"/>
                </a:solidFill>
                <a:latin typeface="Times New Roman" pitchFamily="18" charset="0"/>
                <a:cs typeface="Times New Roman" pitchFamily="18" charset="0"/>
              </a:rPr>
              <a:t> is held constant, is </a:t>
            </a:r>
            <a:r>
              <a:rPr lang="en-US" sz="2400" i="1" dirty="0" smtClean="0">
                <a:solidFill>
                  <a:prstClr val="black"/>
                </a:solidFill>
                <a:latin typeface="Times New Roman" pitchFamily="18" charset="0"/>
                <a:cs typeface="Times New Roman" pitchFamily="18" charset="0"/>
              </a:rPr>
              <a:t>n</a:t>
            </a:r>
            <a:r>
              <a:rPr lang="en-US" sz="2400" dirty="0" smtClean="0">
                <a:solidFill>
                  <a:prstClr val="black"/>
                </a:solidFill>
                <a:latin typeface="Times New Roman" pitchFamily="18" charset="0"/>
                <a:cs typeface="Times New Roman" pitchFamily="18" charset="0"/>
              </a:rPr>
              <a:t> an increasing or decreasing function of </a:t>
            </a:r>
            <a:r>
              <a:rPr lang="en-US" sz="2400" i="1" dirty="0" smtClean="0">
                <a:solidFill>
                  <a:prstClr val="black"/>
                </a:solidFill>
                <a:latin typeface="Times New Roman" pitchFamily="18" charset="0"/>
                <a:cs typeface="Times New Roman" pitchFamily="18" charset="0"/>
              </a:rPr>
              <a:t>g</a:t>
            </a:r>
            <a:r>
              <a:rPr lang="en-US" sz="2400" dirty="0" smtClean="0">
                <a:solidFill>
                  <a:prstClr val="black"/>
                </a:solidFill>
                <a:latin typeface="Times New Roman" pitchFamily="18" charset="0"/>
                <a:cs typeface="Times New Roman" pitchFamily="18" charset="0"/>
              </a:rPr>
              <a:t>? Why?</a:t>
            </a:r>
          </a:p>
          <a:p>
            <a:pPr marL="514350" lvl="0" indent="-514350">
              <a:lnSpc>
                <a:spcPct val="150000"/>
              </a:lnSpc>
              <a:tabLst>
                <a:tab pos="742950" algn="l"/>
                <a:tab pos="1028700" algn="l"/>
              </a:tabLst>
            </a:pPr>
            <a:r>
              <a:rPr lang="en-US" sz="2400" dirty="0" smtClean="0">
                <a:solidFill>
                  <a:prstClr val="black"/>
                </a:solidFill>
                <a:latin typeface="Times New Roman" pitchFamily="18" charset="0"/>
                <a:cs typeface="Times New Roman" pitchFamily="18" charset="0"/>
              </a:rPr>
              <a:t>(b)  If </a:t>
            </a:r>
            <a:r>
              <a:rPr lang="en-US" sz="2400" i="1" dirty="0" smtClean="0">
                <a:solidFill>
                  <a:prstClr val="black"/>
                </a:solidFill>
                <a:latin typeface="Times New Roman" pitchFamily="18" charset="0"/>
                <a:cs typeface="Times New Roman" pitchFamily="18" charset="0"/>
              </a:rPr>
              <a:t>g</a:t>
            </a:r>
            <a:r>
              <a:rPr lang="en-US" sz="2400" dirty="0" smtClean="0">
                <a:solidFill>
                  <a:prstClr val="black"/>
                </a:solidFill>
                <a:latin typeface="Times New Roman" pitchFamily="18" charset="0"/>
                <a:cs typeface="Times New Roman" pitchFamily="18" charset="0"/>
              </a:rPr>
              <a:t> is held constant, is </a:t>
            </a:r>
            <a:r>
              <a:rPr lang="en-US" sz="2400" i="1" dirty="0" smtClean="0">
                <a:solidFill>
                  <a:prstClr val="black"/>
                </a:solidFill>
                <a:latin typeface="Times New Roman" pitchFamily="18" charset="0"/>
                <a:cs typeface="Times New Roman" pitchFamily="18" charset="0"/>
              </a:rPr>
              <a:t>n</a:t>
            </a:r>
            <a:r>
              <a:rPr lang="en-US" sz="2400" dirty="0" smtClean="0">
                <a:solidFill>
                  <a:prstClr val="black"/>
                </a:solidFill>
                <a:latin typeface="Times New Roman" pitchFamily="18" charset="0"/>
                <a:cs typeface="Times New Roman" pitchFamily="18" charset="0"/>
              </a:rPr>
              <a:t> an increasing or decreasing function of </a:t>
            </a:r>
            <a:r>
              <a:rPr lang="en-US" sz="2400" i="1" dirty="0" smtClean="0">
                <a:solidFill>
                  <a:prstClr val="black"/>
                </a:solidFill>
                <a:latin typeface="Times New Roman" pitchFamily="18" charset="0"/>
                <a:cs typeface="Times New Roman" pitchFamily="18" charset="0"/>
              </a:rPr>
              <a:t>c</a:t>
            </a:r>
            <a:r>
              <a:rPr lang="en-US" sz="2400" dirty="0" smtClean="0">
                <a:solidFill>
                  <a:prstClr val="black"/>
                </a:solidFill>
                <a:latin typeface="Times New Roman" pitchFamily="18" charset="0"/>
                <a:cs typeface="Times New Roman" pitchFamily="18" charset="0"/>
              </a:rPr>
              <a:t>? Why?</a:t>
            </a:r>
          </a:p>
          <a:p>
            <a:pPr lvl="0">
              <a:lnSpc>
                <a:spcPct val="150000"/>
              </a:lnSpc>
            </a:pPr>
            <a:r>
              <a:rPr lang="en-US" sz="2400" b="1" dirty="0" smtClean="0">
                <a:solidFill>
                  <a:prstClr val="black"/>
                </a:solidFill>
                <a:latin typeface="Times New Roman" pitchFamily="18" charset="0"/>
                <a:cs typeface="Times New Roman" pitchFamily="18" charset="0"/>
              </a:rPr>
              <a:t>	</a:t>
            </a:r>
            <a:endParaRPr lang="en-US" sz="2400" dirty="0" smtClean="0">
              <a:solidFill>
                <a:prstClr val="black"/>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876800" y="6492875"/>
            <a:ext cx="4267200" cy="365125"/>
          </a:xfrm>
        </p:spPr>
        <p:txBody>
          <a:bodyPr/>
          <a:lstStyle/>
          <a:p>
            <a:pPr algn="r"/>
            <a:r>
              <a:rPr lang="en-US" dirty="0" smtClean="0"/>
              <a:t>Applied Calculus ,4/E, Deborah Hughes-</a:t>
            </a:r>
            <a:r>
              <a:rPr lang="en-US" dirty="0" err="1" smtClean="0"/>
              <a:t>Hallett</a:t>
            </a:r>
            <a:endParaRPr lang="en-US" dirty="0" smtClean="0"/>
          </a:p>
          <a:p>
            <a:pPr algn="r"/>
            <a:r>
              <a:rPr lang="en-US" dirty="0" smtClean="0"/>
              <a:t>Copyright 2010 by John Wiley and Sons, All Rights Reserved</a:t>
            </a:r>
            <a:endParaRPr lang="en-US" dirty="0"/>
          </a:p>
        </p:txBody>
      </p:sp>
      <p:sp>
        <p:nvSpPr>
          <p:cNvPr id="3" name="Rectangle 2"/>
          <p:cNvSpPr/>
          <p:nvPr/>
        </p:nvSpPr>
        <p:spPr>
          <a:xfrm>
            <a:off x="2286000" y="2659559"/>
            <a:ext cx="4572000" cy="1538883"/>
          </a:xfrm>
          <a:prstGeom prst="rect">
            <a:avLst/>
          </a:prstGeom>
        </p:spPr>
        <p:txBody>
          <a:bodyPr>
            <a:spAutoFit/>
          </a:bodyPr>
          <a:lstStyle/>
          <a:p>
            <a:pPr algn="ctr"/>
            <a:r>
              <a:rPr lang="en-US" sz="3600" b="1" dirty="0" smtClean="0">
                <a:solidFill>
                  <a:schemeClr val="tx2"/>
                </a:solidFill>
              </a:rPr>
              <a:t>Section 9.2</a:t>
            </a:r>
            <a:r>
              <a:rPr lang="en-US" sz="1400" b="1" dirty="0" smtClean="0">
                <a:solidFill>
                  <a:schemeClr val="tx2"/>
                </a:solidFill>
              </a:rPr>
              <a:t/>
            </a:r>
            <a:br>
              <a:rPr lang="en-US" sz="1400" b="1" dirty="0" smtClean="0">
                <a:solidFill>
                  <a:schemeClr val="tx2"/>
                </a:solidFill>
              </a:rPr>
            </a:br>
            <a:r>
              <a:rPr lang="en-US" sz="1400" b="1" dirty="0" smtClean="0">
                <a:solidFill>
                  <a:schemeClr val="tx2"/>
                </a:solidFill>
              </a:rPr>
              <a:t/>
            </a:r>
            <a:br>
              <a:rPr lang="en-US" sz="1400" b="1" dirty="0" smtClean="0">
                <a:solidFill>
                  <a:schemeClr val="tx2"/>
                </a:solidFill>
              </a:rPr>
            </a:br>
            <a:r>
              <a:rPr lang="en-US" sz="4400" b="1" dirty="0" smtClean="0">
                <a:solidFill>
                  <a:schemeClr val="tx2"/>
                </a:solidFill>
              </a:rPr>
              <a:t>Contour Diagrams</a:t>
            </a:r>
            <a:endParaRPr lang="en-US" sz="4400" dirty="0">
              <a:solidFill>
                <a:schemeClr val="tx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257800" y="6492875"/>
            <a:ext cx="38862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7" name="TextBox 6"/>
          <p:cNvSpPr txBox="1"/>
          <p:nvPr/>
        </p:nvSpPr>
        <p:spPr>
          <a:xfrm>
            <a:off x="627747" y="5867400"/>
            <a:ext cx="7888506" cy="369332"/>
          </a:xfrm>
          <a:prstGeom prst="rect">
            <a:avLst/>
          </a:prstGeom>
          <a:noFill/>
        </p:spPr>
        <p:txBody>
          <a:bodyPr wrap="none" rtlCol="0">
            <a:spAutoFit/>
          </a:bodyPr>
          <a:lstStyle/>
          <a:p>
            <a:r>
              <a:rPr lang="en-US" b="1" dirty="0" smtClean="0"/>
              <a:t>Figure 9.5</a:t>
            </a:r>
            <a:r>
              <a:rPr lang="en-US" dirty="0" smtClean="0"/>
              <a:t>:  </a:t>
            </a:r>
            <a:r>
              <a:rPr lang="en-US" dirty="0" smtClean="0">
                <a:latin typeface="Times New Roman" pitchFamily="18" charset="0"/>
                <a:cs typeface="Times New Roman" pitchFamily="18" charset="0"/>
              </a:rPr>
              <a:t>Weather map showing predicted high temperatures, </a:t>
            </a:r>
            <a:r>
              <a:rPr lang="en-US" i="1"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 on a summer day</a:t>
            </a:r>
            <a:endParaRPr lang="en-US" b="1" i="1" dirty="0" smtClean="0"/>
          </a:p>
        </p:txBody>
      </p:sp>
      <p:pic>
        <p:nvPicPr>
          <p:cNvPr id="8" name="Picture 4"/>
          <p:cNvPicPr>
            <a:picLocks noChangeAspect="1" noChangeArrowheads="1"/>
          </p:cNvPicPr>
          <p:nvPr/>
        </p:nvPicPr>
        <p:blipFill>
          <a:blip r:embed="rId2" cstate="print"/>
          <a:srcRect/>
          <a:stretch>
            <a:fillRect/>
          </a:stretch>
        </p:blipFill>
        <p:spPr>
          <a:xfrm>
            <a:off x="533400" y="0"/>
            <a:ext cx="8077200" cy="5514975"/>
          </a:xfrm>
          <a:prstGeom prst="rect">
            <a:avLst/>
          </a:prstGeom>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1770</Words>
  <Application>Microsoft Office PowerPoint</Application>
  <PresentationFormat>On-screen Show (4:3)</PresentationFormat>
  <Paragraphs>259</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Section 9.1  Understanding Functions  of Two Variables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Section 9.3  Partial Derivatives </vt:lpstr>
      <vt:lpstr>Slide 16</vt:lpstr>
      <vt:lpstr>Slide 17</vt:lpstr>
      <vt:lpstr>Slide 18</vt:lpstr>
      <vt:lpstr>Slide 19</vt:lpstr>
      <vt:lpstr>Slide 20</vt:lpstr>
      <vt:lpstr>Section 9.4  Computing Partial Derivatives Algebraically</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1.1  What Is a Function? </dc:title>
  <dc:creator>mvanisko</dc:creator>
  <cp:lastModifiedBy>WileyService</cp:lastModifiedBy>
  <cp:revision>145</cp:revision>
  <dcterms:created xsi:type="dcterms:W3CDTF">2010-02-09T16:42:58Z</dcterms:created>
  <dcterms:modified xsi:type="dcterms:W3CDTF">2012-01-06T19:15:12Z</dcterms:modified>
</cp:coreProperties>
</file>