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314" r:id="rId5"/>
    <p:sldId id="261" r:id="rId6"/>
    <p:sldId id="260" r:id="rId7"/>
    <p:sldId id="319" r:id="rId8"/>
    <p:sldId id="320" r:id="rId9"/>
    <p:sldId id="268" r:id="rId10"/>
    <p:sldId id="269" r:id="rId11"/>
    <p:sldId id="272" r:id="rId12"/>
    <p:sldId id="321" r:id="rId13"/>
    <p:sldId id="322" r:id="rId14"/>
    <p:sldId id="323" r:id="rId15"/>
    <p:sldId id="324" r:id="rId16"/>
    <p:sldId id="274" r:id="rId17"/>
    <p:sldId id="275" r:id="rId18"/>
    <p:sldId id="276" r:id="rId19"/>
    <p:sldId id="279" r:id="rId20"/>
    <p:sldId id="280" r:id="rId21"/>
    <p:sldId id="325" r:id="rId22"/>
    <p:sldId id="281" r:id="rId23"/>
    <p:sldId id="326" r:id="rId24"/>
    <p:sldId id="327" r:id="rId25"/>
    <p:sldId id="286" r:id="rId26"/>
    <p:sldId id="287" r:id="rId27"/>
    <p:sldId id="328" r:id="rId28"/>
    <p:sldId id="329" r:id="rId29"/>
    <p:sldId id="288" r:id="rId30"/>
    <p:sldId id="289" r:id="rId31"/>
    <p:sldId id="290" r:id="rId32"/>
    <p:sldId id="291" r:id="rId33"/>
    <p:sldId id="292" r:id="rId34"/>
    <p:sldId id="316" r:id="rId35"/>
    <p:sldId id="3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C85C3-E444-4270-AEA6-7415B571D880}" type="datetimeFigureOut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38DC7-DCFF-4F33-A82F-D0370D7913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964B-FBD8-45B3-840F-94B5FCB6B69D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448E-0258-4CE9-9980-61C01091EDA4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27C50-2FBF-4815-ABD8-214A72B114A3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34DBF-AEC9-4EB0-9D45-3ABB73680582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25726-3083-404A-A644-8A6A02EC7AF3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FE6FE-CAF3-4565-8FBC-3463D838F0FE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45652-CA8A-4A95-B86F-6B30832BDE68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2FEB4-7EA5-4163-B2C2-96248CAE0EE6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D7BC4-BC70-4D22-B829-BCC4ACD3ADF8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D756C-6902-4646-9379-30FE63E11953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28C2-3E07-4070-A04D-A093F00470C5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D6C76-F253-49D9-8AFC-EF4F8D4841AC}" type="datetime1">
              <a:rPr lang="en-US" smtClean="0"/>
              <a:pPr/>
              <a:t>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Applied Calculus ,4/E, Deborah Hughes-Hallet Copyright 2010 by John Wiley and Sons, All Rights Reserved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0DE0F-2453-42D2-BC6B-87C1F17A5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4619"/>
            <a:ext cx="8229600" cy="4068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Section 10.1</a:t>
            </a: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Mathematical Modeling: </a:t>
            </a:r>
            <a:br>
              <a:rPr lang="en-US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Setting Up A Differential Equation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886200" cy="365125"/>
          </a:xfrm>
        </p:spPr>
        <p:txBody>
          <a:bodyPr/>
          <a:lstStyle/>
          <a:p>
            <a:pPr algn="r"/>
            <a:r>
              <a:rPr lang="en-US" i="1" dirty="0" smtClean="0"/>
              <a:t>Applied Calculus ,4/E</a:t>
            </a:r>
            <a:r>
              <a:rPr lang="en-US" dirty="0" smtClean="0"/>
              <a:t>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33700" y="5638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10.7: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Solution to</a:t>
            </a:r>
          </a:p>
          <a:p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1752600" cy="1144058"/>
          </a:xfrm>
          <a:prstGeom prst="rect">
            <a:avLst/>
          </a:prstGeom>
          <a:ln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066800" y="1447800"/>
            <a:ext cx="7010400" cy="4002057"/>
          </a:xfrm>
          <a:prstGeom prst="rect">
            <a:avLst/>
          </a:prstGeom>
          <a:noFill/>
          <a:ln/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638800"/>
            <a:ext cx="533400" cy="39116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5943600"/>
            <a:ext cx="4528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10.8</a:t>
            </a:r>
            <a:r>
              <a:rPr lang="en-US" dirty="0" smtClean="0"/>
              <a:t>: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Visualizing the slope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if         </a:t>
            </a:r>
          </a:p>
          <a:p>
            <a:endParaRPr lang="en-US" b="1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28700" y="228600"/>
            <a:ext cx="7086600" cy="5287963"/>
          </a:xfrm>
          <a:prstGeom prst="rect">
            <a:avLst/>
          </a:prstGeom>
          <a:noFill/>
          <a:ln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943600"/>
            <a:ext cx="533400" cy="391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4816" y="5943600"/>
            <a:ext cx="3314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Figure 10.9</a:t>
            </a:r>
            <a:r>
              <a:rPr lang="en-US" dirty="0" smtClean="0"/>
              <a:t>:  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lope field for         </a:t>
            </a:r>
          </a:p>
          <a:p>
            <a:endParaRPr lang="en-US" b="1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5867400"/>
            <a:ext cx="533400" cy="391160"/>
          </a:xfrm>
          <a:prstGeom prst="rect">
            <a:avLst/>
          </a:prstGeom>
          <a:noFill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76200"/>
            <a:ext cx="5486400" cy="541020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HH_Applied_4e_Ch10_Figure10.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380" y="3429000"/>
            <a:ext cx="5685640" cy="2464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62100" y="5867400"/>
            <a:ext cx="6019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10.13</a:t>
            </a:r>
            <a:r>
              <a:rPr lang="en-US" sz="1600" dirty="0" smtClean="0"/>
              <a:t>:  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lope fields for	             and            . Which is which?          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686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3 a</a:t>
            </a:r>
          </a:p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slope fields for		     and		are shown in Figure 10.13.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slope field corresponds to which differential equation?  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(a)  Consider the slopes at different points for the two differential equations. In particular, look at the line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2 in Figure 10.12. The equation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has slope 0 along this line, whereas the equation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has slope ½.. Since slope field (l) looks horizontal at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2, it corresponds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– 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slopefield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corresponds to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 1/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y 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943600"/>
            <a:ext cx="428625" cy="3429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762000"/>
            <a:ext cx="609600" cy="487680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762000"/>
            <a:ext cx="969818" cy="45720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5867400"/>
            <a:ext cx="666750" cy="314325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HH_Applied_4e_Ch10_Figure10.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0793" y="3276600"/>
            <a:ext cx="3075829" cy="2514600"/>
          </a:xfrm>
          <a:prstGeom prst="rect">
            <a:avLst/>
          </a:prstGeom>
        </p:spPr>
      </p:pic>
      <p:pic>
        <p:nvPicPr>
          <p:cNvPr id="23" name="Picture 22" descr="HH_Applied_4e_Ch10_Figure10.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352800"/>
            <a:ext cx="2743200" cy="247425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229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10.14:  Solution curves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	 		</a:t>
            </a:r>
            <a:r>
              <a:rPr lang="en-US" sz="1600" dirty="0" smtClean="0">
                <a:cs typeface="Times New Roman" pitchFamily="18" charset="0"/>
              </a:rPr>
              <a:t>Figure 10.15:  </a:t>
            </a:r>
            <a:r>
              <a:rPr lang="en-US" sz="1600" dirty="0" smtClean="0"/>
              <a:t>Solution curves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686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Example 3 b</a:t>
            </a: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slope fields for		     and		are shown in Figure 10.13.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  Sketch solution curves on each slope field with initial conditions</a:t>
            </a: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 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	(ii)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3 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	(iii)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 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1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(b)  The initial conditions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and (ii) give the value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when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0, that is,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-intercept. To draw the solution curve satisfying the condition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draw the solution curve with y-intercept 1. For (ii), draw the solution curve with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-intercept 3. For (iii), the solution curve goes through the point (1, 0), so draw this solution curve as in Figures 10.14-10.15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33400"/>
            <a:ext cx="685800" cy="548640"/>
          </a:xfrm>
          <a:prstGeom prst="rect">
            <a:avLst/>
          </a:prstGeom>
          <a:noFill/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867400"/>
            <a:ext cx="428625" cy="342900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533400"/>
            <a:ext cx="969819" cy="457200"/>
          </a:xfrm>
          <a:prstGeom prst="rect">
            <a:avLst/>
          </a:prstGeom>
          <a:noFill/>
        </p:spPr>
      </p:pic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5867400"/>
            <a:ext cx="666750" cy="314325"/>
          </a:xfrm>
          <a:prstGeom prst="rect">
            <a:avLst/>
          </a:prstGeom>
          <a:noFill/>
        </p:spPr>
      </p:pic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HH_Applied_4e_Ch10_Figure10.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990600"/>
            <a:ext cx="3075829" cy="25146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8674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Example 3 c</a:t>
            </a:r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slope fields and solution curves for		     and		are shown below.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/>
              <a:t>Figure 10.14:  Solution curves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	 	</a:t>
            </a:r>
            <a:r>
              <a:rPr lang="en-US" dirty="0" smtClean="0">
                <a:cs typeface="Times New Roman" pitchFamily="18" charset="0"/>
              </a:rPr>
              <a:t>Figure 10.15:  </a:t>
            </a:r>
            <a:r>
              <a:rPr lang="en-US" dirty="0" smtClean="0"/>
              <a:t>Solution curves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</a:p>
          <a:p>
            <a:pPr marL="342900" indent="-34290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(c)  For each solution curve, can you say anything about the long-run behavior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In particular, as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 → ∞,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happens to the value of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Solution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 cstate="print"/>
          <a:srcRect t="4897"/>
          <a:stretch>
            <a:fillRect/>
          </a:stretch>
        </p:blipFill>
        <p:spPr>
          <a:xfrm>
            <a:off x="304800" y="5308567"/>
            <a:ext cx="8534400" cy="985871"/>
          </a:xfrm>
          <a:prstGeom prst="rect">
            <a:avLst/>
          </a:prstGeom>
          <a:ln/>
        </p:spPr>
      </p:pic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2150" y="533400"/>
            <a:ext cx="628650" cy="50292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3657600"/>
            <a:ext cx="428625" cy="342900"/>
          </a:xfrm>
          <a:prstGeom prst="rect">
            <a:avLst/>
          </a:prstGeom>
          <a:noFill/>
        </p:spPr>
      </p:pic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33400"/>
            <a:ext cx="914401" cy="431074"/>
          </a:xfrm>
          <a:prstGeom prst="rect">
            <a:avLst/>
          </a:prstGeom>
          <a:noFill/>
        </p:spPr>
      </p:pic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3657600"/>
            <a:ext cx="762000" cy="359229"/>
          </a:xfrm>
          <a:prstGeom prst="rect">
            <a:avLst/>
          </a:prstGeom>
          <a:noFill/>
        </p:spPr>
      </p:pic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4" name="Picture 23" descr="HH_Applied_4e_Ch10_Figure10.1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990600"/>
            <a:ext cx="2971800" cy="2680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62150"/>
            <a:ext cx="8229600" cy="29337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Section 10.4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Exponential Growth and Decay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715000"/>
            <a:ext cx="6858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/>
              <a:t>Figure 10.25:  </a:t>
            </a:r>
            <a:r>
              <a:rPr lang="en-US" sz="1600" b="1" i="1" dirty="0" smtClean="0"/>
              <a:t>k &gt; 0				</a:t>
            </a:r>
            <a:r>
              <a:rPr lang="en-US" sz="1600" b="1" dirty="0" smtClean="0"/>
              <a:t>Figure 10.26:  </a:t>
            </a:r>
            <a:r>
              <a:rPr lang="en-US" sz="1600" b="1" i="1" dirty="0" smtClean="0"/>
              <a:t>k &lt; 0	</a:t>
            </a:r>
            <a:endParaRPr lang="en-US" sz="1600" b="1" dirty="0" smtClean="0"/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 Graphs of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y = C e </a:t>
            </a:r>
            <a:r>
              <a:rPr lang="en-US" sz="1600" i="1" baseline="30000" dirty="0" err="1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which are solutions to                for some fixed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29654" y="76200"/>
            <a:ext cx="6684693" cy="1905000"/>
          </a:xfrm>
          <a:prstGeom prst="rect">
            <a:avLst/>
          </a:prstGeom>
          <a:ln w="38100">
            <a:solidFill>
              <a:srgbClr val="333399"/>
            </a:solidFill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42925" y="2057159"/>
            <a:ext cx="8058150" cy="3686019"/>
          </a:xfrm>
          <a:prstGeom prst="rect">
            <a:avLst/>
          </a:prstGeom>
          <a:noFill/>
          <a:ln/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6019800"/>
            <a:ext cx="611909" cy="381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29200" y="6492875"/>
            <a:ext cx="41148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1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Problem 6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Find the solution to the differential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equation,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subject to the given initial condition.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667000"/>
            <a:ext cx="86868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Problem  14</a:t>
            </a:r>
          </a:p>
          <a:p>
            <a:endParaRPr lang="en-US" dirty="0" smtClean="0"/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Oil is pumped continuously from a well at a rate proportional to the amount of oil left in the well. Initially there were 1 million barrels of oil in the well; six years later 500,000 barrels remain.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what rate was the amount of oil in the well decreasing when there were 600,000 barrels remaining?</a:t>
            </a:r>
          </a:p>
          <a:p>
            <a:pPr marL="342900" indent="-342900">
              <a:buAutoNum type="alphaLcParenBoth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Both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will there be 50,000 barrels remaining?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H_Applied_4e_Ch10_Section10.4_Problem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447800"/>
            <a:ext cx="3067478" cy="724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10000" y="6492875"/>
            <a:ext cx="5334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33500" y="2659559"/>
            <a:ext cx="64770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Section 10.5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Applications and Modeling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886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524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Marine Harvesting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9144000" cy="1128713"/>
          </a:xfrm>
          <a:prstGeom prst="rect">
            <a:avLst/>
          </a:prstGeom>
          <a:ln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" y="2057400"/>
            <a:ext cx="8001000" cy="936625"/>
          </a:xfrm>
          <a:prstGeom prst="rect">
            <a:avLst/>
          </a:prstGeom>
          <a:noFill/>
          <a:ln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23900" y="3581400"/>
            <a:ext cx="7696200" cy="931863"/>
          </a:xfrm>
          <a:prstGeom prst="rect">
            <a:avLst/>
          </a:prstGeom>
          <a:noFill/>
          <a:ln/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00100" y="4648200"/>
            <a:ext cx="7543800" cy="592138"/>
          </a:xfrm>
          <a:prstGeom prst="rect">
            <a:avLst/>
          </a:prstGeom>
          <a:noFill/>
          <a:ln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9900" y="5334000"/>
            <a:ext cx="3124200" cy="90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676400"/>
            <a:ext cx="8839200" cy="844550"/>
          </a:xfrm>
          <a:prstGeom prst="rect">
            <a:avLst/>
          </a:prstGeom>
          <a:ln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2895600"/>
            <a:ext cx="8839200" cy="798513"/>
          </a:xfrm>
          <a:prstGeom prst="rect">
            <a:avLst/>
          </a:prstGeom>
          <a:noFill/>
          <a:ln/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4191000"/>
            <a:ext cx="8839200" cy="847725"/>
          </a:xfrm>
          <a:prstGeom prst="rect">
            <a:avLst/>
          </a:prstGeom>
          <a:noFill/>
          <a:ln/>
        </p:spPr>
      </p:pic>
      <p:sp>
        <p:nvSpPr>
          <p:cNvPr id="12" name="TextBox 11"/>
          <p:cNvSpPr txBox="1"/>
          <p:nvPr/>
        </p:nvSpPr>
        <p:spPr>
          <a:xfrm>
            <a:off x="381000" y="304800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4572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95300" y="2226469"/>
            <a:ext cx="8153400" cy="2405063"/>
          </a:xfrm>
          <a:prstGeom prst="rect">
            <a:avLst/>
          </a:prstGeom>
          <a:ln w="38100">
            <a:solidFill>
              <a:srgbClr val="33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" y="1219200"/>
            <a:ext cx="7620000" cy="441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equilibrium solution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constant for all values of the independent variable. The graph is a horizontal line. Equilibrium solutions can be identified by setting the derivative of the function to zero.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An equilibrium solution is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if a small change in the initial conditions gives a solution which tends toward the equilibrium as the independent variable tends to positive infinity.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An equilibrium solution is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unstable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if a small change in the initial conditions gives a solution curve which veers sway from the equilibrium as the independent variable tends to positive infinity.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153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4 a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8686800" cy="576317"/>
          </a:xfrm>
          <a:prstGeom prst="rect">
            <a:avLst/>
          </a:prstGeom>
          <a:ln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43399" y="990600"/>
            <a:ext cx="2512697" cy="609600"/>
          </a:xfrm>
          <a:prstGeom prst="rect">
            <a:avLst/>
          </a:prstGeom>
          <a:noFill/>
          <a:ln/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676400"/>
            <a:ext cx="7901885" cy="990599"/>
          </a:xfrm>
          <a:prstGeom prst="rect">
            <a:avLst/>
          </a:prstGeom>
          <a:ln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81000" y="2590800"/>
            <a:ext cx="8153400" cy="801403"/>
          </a:xfrm>
          <a:prstGeom prst="rect">
            <a:avLst/>
          </a:prstGeom>
          <a:noFill/>
          <a:ln/>
        </p:spPr>
      </p:pic>
      <p:sp>
        <p:nvSpPr>
          <p:cNvPr id="10" name="TextBox 9"/>
          <p:cNvSpPr txBox="1"/>
          <p:nvPr/>
        </p:nvSpPr>
        <p:spPr>
          <a:xfrm>
            <a:off x="152400" y="13716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pic>
        <p:nvPicPr>
          <p:cNvPr id="12" name="Picture 11" descr="HH_Applied_4e_Ch10_Figure10.3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3505200"/>
            <a:ext cx="5105400" cy="280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95800" y="6492875"/>
            <a:ext cx="4648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04800"/>
            <a:ext cx="1537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Example 4 b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8686800" cy="576317"/>
          </a:xfrm>
          <a:prstGeom prst="rect">
            <a:avLst/>
          </a:prstGeom>
          <a:ln/>
        </p:spPr>
      </p:pic>
      <p:sp>
        <p:nvSpPr>
          <p:cNvPr id="10" name="TextBox 9"/>
          <p:cNvSpPr txBox="1"/>
          <p:nvPr/>
        </p:nvSpPr>
        <p:spPr>
          <a:xfrm>
            <a:off x="152400" y="14478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990600"/>
            <a:ext cx="1981200" cy="595736"/>
          </a:xfrm>
          <a:prstGeom prst="rect">
            <a:avLst/>
          </a:prstGeom>
          <a:noFill/>
          <a:ln/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752600"/>
            <a:ext cx="8229600" cy="1680210"/>
          </a:xfrm>
          <a:prstGeom prst="rect">
            <a:avLst/>
          </a:prstGeom>
          <a:noFill/>
          <a:ln/>
        </p:spPr>
      </p:pic>
      <p:pic>
        <p:nvPicPr>
          <p:cNvPr id="9" name="Picture 8" descr="HH_Applied_4e_Ch10_Figure10.3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429000"/>
            <a:ext cx="4953000" cy="3020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00600" y="6492875"/>
            <a:ext cx="4343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66800" y="2321005"/>
            <a:ext cx="7010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Section 10.6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Modeling the Interaction of Two Populations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05400" y="6492875"/>
            <a:ext cx="4038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4294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 Predator-Prey Model: Robins and Worms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38201" y="533400"/>
            <a:ext cx="7245928" cy="1385586"/>
          </a:xfrm>
          <a:prstGeom prst="rect">
            <a:avLst/>
          </a:prstGeom>
          <a:ln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838200" y="1905000"/>
            <a:ext cx="7216849" cy="914400"/>
          </a:xfrm>
          <a:prstGeom prst="rect">
            <a:avLst/>
          </a:prstGeom>
          <a:noFill/>
          <a:ln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838200" y="2895600"/>
            <a:ext cx="7113815" cy="876300"/>
          </a:xfrm>
          <a:prstGeom prst="rect">
            <a:avLst/>
          </a:prstGeom>
          <a:noFill/>
          <a:ln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38200" y="3810000"/>
            <a:ext cx="5149850" cy="705559"/>
          </a:xfrm>
          <a:prstGeom prst="rect">
            <a:avLst/>
          </a:prstGeom>
          <a:noFill/>
          <a:ln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954" y="4572000"/>
            <a:ext cx="7528092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05400" y="6492875"/>
            <a:ext cx="4038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 Predator-Prey Model: Robins and Worms – The </a:t>
            </a:r>
            <a:r>
              <a:rPr lang="en-US" b="1" i="1" dirty="0" smtClean="0"/>
              <a:t>w-r </a:t>
            </a:r>
            <a:r>
              <a:rPr lang="en-US" b="1" dirty="0" smtClean="0"/>
              <a:t>Phase Plane</a:t>
            </a: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718978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0" y="1752600"/>
            <a:ext cx="5378374" cy="4504070"/>
          </a:xfrm>
          <a:prstGeom prst="rect">
            <a:avLst/>
          </a:prstGeom>
          <a:noFill/>
          <a:ln/>
        </p:spPr>
      </p:pic>
      <p:sp>
        <p:nvSpPr>
          <p:cNvPr id="16" name="TextBox 15"/>
          <p:cNvSpPr txBox="1"/>
          <p:nvPr/>
        </p:nvSpPr>
        <p:spPr>
          <a:xfrm>
            <a:off x="685800" y="6172200"/>
            <a:ext cx="2618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Figure 10.37: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Slope field for 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3716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 can eliminate the independent variable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write these equations as 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1219200"/>
            <a:ext cx="1856509" cy="6096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6172200"/>
            <a:ext cx="1219200" cy="419100"/>
          </a:xfrm>
          <a:prstGeom prst="rect">
            <a:avLst/>
          </a:prstGeom>
          <a:noFill/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05400" y="6492875"/>
            <a:ext cx="4038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68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Predator-Prey Model: Robins and Worms – Trajectories in </a:t>
            </a:r>
            <a:r>
              <a:rPr lang="en-US" sz="2000" b="1" i="1" dirty="0" smtClean="0"/>
              <a:t>w-r</a:t>
            </a:r>
            <a:r>
              <a:rPr lang="en-US" sz="2000" b="1" dirty="0" smtClean="0"/>
              <a:t> the Phase Plane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586740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Figure 10.38: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Solution curve is closed		</a:t>
            </a:r>
            <a:r>
              <a:rPr lang="en-US" sz="1600" b="1" dirty="0" smtClean="0">
                <a:cs typeface="Times New Roman" pitchFamily="18" charset="0"/>
              </a:rPr>
              <a:t>Figure 10.39: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trajectory</a:t>
            </a:r>
            <a:endParaRPr lang="en-US" sz="1600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3300" y="609600"/>
            <a:ext cx="1790700" cy="596900"/>
          </a:xfrm>
          <a:prstGeom prst="rect">
            <a:avLst/>
          </a:prstGeom>
          <a:noFill/>
        </p:spPr>
      </p:pic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524000"/>
            <a:ext cx="4305495" cy="4267200"/>
          </a:xfrm>
          <a:prstGeom prst="rect">
            <a:avLst/>
          </a:prstGeom>
          <a:ln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1676400"/>
            <a:ext cx="4211856" cy="40005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105400" y="6492875"/>
            <a:ext cx="40386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90500" y="1600200"/>
            <a:ext cx="8763000" cy="3763963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676400" y="381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Predator-Prey Model: Robins and Worms </a:t>
            </a:r>
          </a:p>
          <a:p>
            <a:pPr algn="ctr"/>
            <a:r>
              <a:rPr lang="en-US" sz="2400" b="1" dirty="0" smtClean="0"/>
              <a:t>The Populations as Functions of Time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6388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Figure 10.40: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Populations of robins (in thousands) and worms (in millions) over time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886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2400" y="228600"/>
            <a:ext cx="1485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Examples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85800"/>
            <a:ext cx="5638800" cy="365641"/>
          </a:xfrm>
          <a:prstGeom prst="rect">
            <a:avLst/>
          </a:prstGeom>
          <a:ln/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219200"/>
            <a:ext cx="8839200" cy="508000"/>
          </a:xfrm>
          <a:prstGeom prst="rect">
            <a:avLst/>
          </a:prstGeom>
          <a:ln/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828800"/>
            <a:ext cx="8763000" cy="285750"/>
          </a:xfrm>
          <a:prstGeom prst="rect">
            <a:avLst/>
          </a:prstGeom>
          <a:ln/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152400" y="2286000"/>
            <a:ext cx="8763000" cy="527050"/>
          </a:xfrm>
          <a:prstGeom prst="rect">
            <a:avLst/>
          </a:prstGeom>
          <a:noFill/>
          <a:ln/>
        </p:spPr>
      </p:pic>
      <p:sp>
        <p:nvSpPr>
          <p:cNvPr id="14" name="TextBox 13"/>
          <p:cNvSpPr txBox="1"/>
          <p:nvPr/>
        </p:nvSpPr>
        <p:spPr>
          <a:xfrm>
            <a:off x="228600" y="289560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Solution</a:t>
            </a:r>
            <a:endParaRPr lang="en-US" sz="2000" dirty="0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581400"/>
            <a:ext cx="1828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343400"/>
            <a:ext cx="52578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5105400"/>
            <a:ext cx="22860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81000"/>
            <a:ext cx="1277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Example 2</a:t>
            </a:r>
            <a:endParaRPr lang="en-US" sz="2000" b="1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 b="3729"/>
          <a:stretch>
            <a:fillRect/>
          </a:stretch>
        </p:blipFill>
        <p:spPr>
          <a:xfrm>
            <a:off x="152400" y="762000"/>
            <a:ext cx="8839200" cy="540173"/>
          </a:xfrm>
          <a:prstGeom prst="rect">
            <a:avLst/>
          </a:prstGeom>
          <a:ln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295400"/>
            <a:ext cx="2057400" cy="854075"/>
          </a:xfrm>
          <a:prstGeom prst="rect">
            <a:avLst/>
          </a:prstGeom>
          <a:noFill/>
          <a:ln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438400" y="1276350"/>
            <a:ext cx="1828800" cy="857250"/>
          </a:xfrm>
          <a:prstGeom prst="rect">
            <a:avLst/>
          </a:prstGeom>
          <a:noFill/>
          <a:ln/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572000" y="1271588"/>
            <a:ext cx="1905000" cy="862439"/>
          </a:xfrm>
          <a:prstGeom prst="rect">
            <a:avLst/>
          </a:prstGeom>
          <a:noFill/>
          <a:ln/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1295400"/>
            <a:ext cx="1905000" cy="808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04800" y="2362200"/>
            <a:ext cx="1071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Solution</a:t>
            </a:r>
            <a:endParaRPr lang="en-US" sz="2000" b="1" dirty="0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743200"/>
            <a:ext cx="8991600" cy="86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733800"/>
            <a:ext cx="8915400" cy="82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724400"/>
            <a:ext cx="8763000" cy="54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86400"/>
            <a:ext cx="8915400" cy="56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76800" y="6492875"/>
            <a:ext cx="4267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57400" y="2321005"/>
            <a:ext cx="5029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Section 10.7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Modeling the Spread of a Disease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648200" y="6492875"/>
            <a:ext cx="44958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52400"/>
            <a:ext cx="85344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2800" b="1" dirty="0" smtClean="0"/>
              <a:t>The S-I-R Model</a:t>
            </a:r>
            <a:endParaRPr lang="en-US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9600" y="685800"/>
            <a:ext cx="7848600" cy="900113"/>
          </a:xfrm>
          <a:prstGeom prst="rect">
            <a:avLst/>
          </a:prstGeom>
          <a:ln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600200"/>
            <a:ext cx="7543800" cy="465138"/>
          </a:xfrm>
          <a:prstGeom prst="rect">
            <a:avLst/>
          </a:prstGeom>
          <a:noFill/>
          <a:ln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85800" y="2133600"/>
            <a:ext cx="7467600" cy="709612"/>
          </a:xfrm>
          <a:prstGeom prst="rect">
            <a:avLst/>
          </a:prstGeom>
          <a:noFill/>
          <a:ln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057400" y="2943225"/>
            <a:ext cx="5029200" cy="1079500"/>
          </a:xfrm>
          <a:prstGeom prst="rect">
            <a:avLst/>
          </a:prstGeom>
          <a:noFill/>
          <a:ln/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24025" y="4249738"/>
            <a:ext cx="569595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5181601"/>
            <a:ext cx="1219200" cy="63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4400" y="5059363"/>
            <a:ext cx="182880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62000" y="6172200"/>
            <a:ext cx="1258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continued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16002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271804" y="0"/>
            <a:ext cx="274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Case of the Flu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" y="533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case of the flu it is reasonable to let a = 0.0026 and b = 0.5.  Thus our equations are:</a:t>
            </a:r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476500" y="1143000"/>
            <a:ext cx="4191000" cy="881734"/>
          </a:xfrm>
          <a:prstGeom prst="rect">
            <a:avLst/>
          </a:prstGeom>
          <a:ln/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2286000"/>
            <a:ext cx="3200400" cy="1711485"/>
          </a:xfrm>
          <a:prstGeom prst="rect">
            <a:avLst/>
          </a:prstGeom>
          <a:ln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410200" y="2286000"/>
            <a:ext cx="2057400" cy="1747413"/>
          </a:xfrm>
          <a:prstGeom prst="rect">
            <a:avLst/>
          </a:prstGeom>
          <a:noFill/>
          <a:ln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85800" y="4495800"/>
            <a:ext cx="3352800" cy="826168"/>
          </a:xfrm>
          <a:prstGeom prst="rect">
            <a:avLst/>
          </a:prstGeom>
          <a:noFill/>
          <a:ln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410200" y="4572000"/>
            <a:ext cx="2590800" cy="78572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419600" y="6492875"/>
            <a:ext cx="47244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5105400"/>
            <a:ext cx="469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Figure 10.44</a:t>
            </a:r>
            <a:r>
              <a:rPr lang="en-US" sz="2000" dirty="0" smtClean="0"/>
              <a:t>: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Slope field and trajectory for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853211" y="152400"/>
            <a:ext cx="566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Phase Plane for the Spread of the Flu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16776" y="1219200"/>
            <a:ext cx="8196348" cy="3886200"/>
          </a:xfrm>
          <a:prstGeom prst="rect">
            <a:avLst/>
          </a:prstGeom>
          <a:noFill/>
          <a:ln/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5029200"/>
            <a:ext cx="1752600" cy="53151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953000" y="6492875"/>
            <a:ext cx="41910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8224" y="5791200"/>
            <a:ext cx="5107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Figure 10.45</a:t>
            </a:r>
            <a:r>
              <a:rPr lang="en-US" sz="2200" dirty="0" smtClean="0"/>
              <a:t>: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Progress of the flu over time</a:t>
            </a:r>
            <a:endParaRPr lang="en-US" sz="22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914400"/>
            <a:ext cx="7162800" cy="4906204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1365802" y="228600"/>
            <a:ext cx="677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People Susceptible and Infected Over Time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876800" y="6492875"/>
            <a:ext cx="4267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endParaRPr lang="en-US" dirty="0" smtClean="0"/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76400" y="2321005"/>
            <a:ext cx="5791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</a:rPr>
              <a:t>Section 10.2</a:t>
            </a: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1400" b="1" dirty="0" smtClean="0">
                <a:solidFill>
                  <a:schemeClr val="tx2"/>
                </a:solidFill>
              </a:rPr>
              <a:t/>
            </a:r>
            <a:br>
              <a:rPr lang="en-US" sz="1400" b="1" dirty="0" smtClean="0">
                <a:solidFill>
                  <a:schemeClr val="tx2"/>
                </a:solidFill>
              </a:rPr>
            </a:br>
            <a:r>
              <a:rPr lang="en-US" sz="4400" b="1" dirty="0" smtClean="0">
                <a:solidFill>
                  <a:schemeClr val="tx2"/>
                </a:solidFill>
              </a:rPr>
              <a:t>Solutions of </a:t>
            </a:r>
          </a:p>
          <a:p>
            <a:pPr algn="ctr"/>
            <a:r>
              <a:rPr lang="en-US" sz="4400" b="1" dirty="0" smtClean="0">
                <a:solidFill>
                  <a:schemeClr val="tx2"/>
                </a:solidFill>
              </a:rPr>
              <a:t>Differential Equations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886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28600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Another Look at Marine Harvesting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38200"/>
            <a:ext cx="8839200" cy="1519238"/>
          </a:xfrm>
          <a:prstGeom prst="rect">
            <a:avLst/>
          </a:prstGeom>
          <a:ln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04800" y="2590800"/>
            <a:ext cx="5867400" cy="381000"/>
          </a:xfrm>
          <a:prstGeom prst="rect">
            <a:avLst/>
          </a:prstGeom>
          <a:noFill/>
          <a:ln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3124200"/>
            <a:ext cx="7315200" cy="663575"/>
          </a:xfrm>
          <a:prstGeom prst="rect">
            <a:avLst/>
          </a:prstGeom>
          <a:noFill/>
          <a:ln/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4800" y="3886200"/>
            <a:ext cx="5105400" cy="485775"/>
          </a:xfrm>
          <a:prstGeom prst="rect">
            <a:avLst/>
          </a:prstGeom>
          <a:noFill/>
          <a:ln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724400"/>
            <a:ext cx="80772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886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2514600"/>
            <a:ext cx="115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Solution</a:t>
            </a:r>
            <a:endParaRPr lang="en-US" sz="2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18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1494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Example 1</a:t>
            </a:r>
            <a:endParaRPr lang="en-US" sz="2400" dirty="0"/>
          </a:p>
        </p:txBody>
      </p:sp>
      <p:pic>
        <p:nvPicPr>
          <p:cNvPr id="10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838200"/>
            <a:ext cx="6781800" cy="1074737"/>
          </a:xfrm>
          <a:prstGeom prst="rect">
            <a:avLst/>
          </a:prstGeom>
          <a:ln/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52400" y="1905000"/>
            <a:ext cx="8839200" cy="496888"/>
          </a:xfrm>
          <a:prstGeom prst="rect">
            <a:avLst/>
          </a:prstGeom>
          <a:ln/>
        </p:spPr>
      </p:pic>
      <p:pic>
        <p:nvPicPr>
          <p:cNvPr id="12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895600"/>
            <a:ext cx="8458200" cy="1646238"/>
          </a:xfrm>
          <a:prstGeom prst="rect">
            <a:avLst/>
          </a:prstGeom>
          <a:ln/>
        </p:spPr>
      </p:pic>
      <p:pic>
        <p:nvPicPr>
          <p:cNvPr id="13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28600" y="4572000"/>
            <a:ext cx="8783637" cy="1463675"/>
          </a:xfrm>
          <a:prstGeom prst="rect">
            <a:avLst/>
          </a:prstGeom>
          <a:ln/>
        </p:spPr>
      </p:pic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6019800"/>
            <a:ext cx="6629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886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18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" y="609600"/>
            <a:ext cx="861060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 14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Fill in the missing values in Table 10.3 given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= 0.5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 Assume the rate of growth, given by 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i="1" dirty="0" err="1" smtClean="0">
                <a:latin typeface="Times New Roman" pitchFamily="18" charset="0"/>
                <a:cs typeface="Times New Roman" pitchFamily="18" charset="0"/>
              </a:rPr>
              <a:t>dt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is approximately constant over each time interval.</a:t>
            </a:r>
            <a:endParaRPr lang="en-US" sz="22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524000" y="36576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en-US" dirty="0" smtClean="0"/>
                        <a:t>Table 10.3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886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419600" y="5181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"/>
            <a:ext cx="85344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Problem 22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Match solutions and differential equations. (Note: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equation may have more than one solution, or no solution.)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(a)				(l) 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 = x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(b)				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 = 3x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(c)				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lll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 = e</a:t>
            </a:r>
            <a:r>
              <a:rPr lang="en-US" sz="2400" i="1" baseline="30000" dirty="0" smtClean="0">
                <a:latin typeface="Times New Roman" pitchFamily="18" charset="0"/>
                <a:cs typeface="Times New Roman" pitchFamily="18" charset="0"/>
              </a:rPr>
              <a:t>3x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(d)				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	y = 3e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(e)				(V)	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y = x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057400"/>
            <a:ext cx="685800" cy="4714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819400"/>
            <a:ext cx="803563" cy="457200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505200"/>
            <a:ext cx="762000" cy="449036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800600"/>
            <a:ext cx="762000" cy="449036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4191000"/>
            <a:ext cx="623455" cy="457200"/>
          </a:xfrm>
          <a:prstGeom prst="rect">
            <a:avLst/>
          </a:prstGeom>
          <a:noFill/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3200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Section 10.3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/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b="1" dirty="0" smtClean="0">
                <a:solidFill>
                  <a:schemeClr val="tx2"/>
                </a:solidFill>
              </a:rPr>
              <a:t>Slope Fields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492875"/>
            <a:ext cx="3886200" cy="365125"/>
          </a:xfrm>
        </p:spPr>
        <p:txBody>
          <a:bodyPr/>
          <a:lstStyle/>
          <a:p>
            <a:pPr algn="r"/>
            <a:r>
              <a:rPr lang="en-US" dirty="0" smtClean="0"/>
              <a:t>Applied Calculus ,4/E, Deborah Hughes-</a:t>
            </a:r>
            <a:r>
              <a:rPr lang="en-US" dirty="0" err="1" smtClean="0"/>
              <a:t>Hallett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Copyright 2010 by John Wiley and Sons, All Rights Reserved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1143</Words>
  <Application>Microsoft Office PowerPoint</Application>
  <PresentationFormat>On-screen Show (4:3)</PresentationFormat>
  <Paragraphs>178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Section 10.1  Mathematical Modeling:  Setting Up A Differential Equation</vt:lpstr>
      <vt:lpstr>Slide 2</vt:lpstr>
      <vt:lpstr>Slide 3</vt:lpstr>
      <vt:lpstr>Slide 4</vt:lpstr>
      <vt:lpstr>Slide 5</vt:lpstr>
      <vt:lpstr>Slide 6</vt:lpstr>
      <vt:lpstr>Slide 7</vt:lpstr>
      <vt:lpstr>Slide 8</vt:lpstr>
      <vt:lpstr>Section 10.3  Slope Fields</vt:lpstr>
      <vt:lpstr>Slide 10</vt:lpstr>
      <vt:lpstr>Slide 11</vt:lpstr>
      <vt:lpstr>Slide 12</vt:lpstr>
      <vt:lpstr>Slide 13</vt:lpstr>
      <vt:lpstr>Slide 14</vt:lpstr>
      <vt:lpstr>Slide 15</vt:lpstr>
      <vt:lpstr>Section 10.4  Exponential Growth and Decay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1.1  What Is a Function? </dc:title>
  <dc:creator>mvanisko</dc:creator>
  <cp:lastModifiedBy>WileyService</cp:lastModifiedBy>
  <cp:revision>155</cp:revision>
  <dcterms:created xsi:type="dcterms:W3CDTF">2010-02-09T16:42:58Z</dcterms:created>
  <dcterms:modified xsi:type="dcterms:W3CDTF">2012-01-06T19:56:25Z</dcterms:modified>
</cp:coreProperties>
</file>