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314" r:id="rId6"/>
    <p:sldId id="261" r:id="rId7"/>
    <p:sldId id="315" r:id="rId8"/>
    <p:sldId id="316" r:id="rId9"/>
    <p:sldId id="268" r:id="rId10"/>
    <p:sldId id="269" r:id="rId11"/>
    <p:sldId id="317" r:id="rId12"/>
    <p:sldId id="318" r:id="rId13"/>
    <p:sldId id="319" r:id="rId14"/>
    <p:sldId id="32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C85C3-E444-4270-AEA6-7415B571D880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38DC7-DCFF-4F33-A82F-D0370D791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F964B-FBD8-45B3-840F-94B5FCB6B69D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E0F-2453-42D2-BC6B-87C1F17A5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B448E-0258-4CE9-9980-61C01091EDA4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E0F-2453-42D2-BC6B-87C1F17A5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C50-2FBF-4815-ABD8-214A72B114A3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E0F-2453-42D2-BC6B-87C1F17A5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4DBF-AEC9-4EB0-9D45-3ABB73680582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E0F-2453-42D2-BC6B-87C1F17A5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5726-3083-404A-A644-8A6A02EC7AF3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E0F-2453-42D2-BC6B-87C1F17A5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E6FE-CAF3-4565-8FBC-3463D838F0FE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E0F-2453-42D2-BC6B-87C1F17A5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5652-CA8A-4A95-B86F-6B30832BDE6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E0F-2453-42D2-BC6B-87C1F17A5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FEB4-7EA5-4163-B2C2-96248CAE0EE6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E0F-2453-42D2-BC6B-87C1F17A5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D7BC4-BC70-4D22-B829-BCC4ACD3ADF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E0F-2453-42D2-BC6B-87C1F17A5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756C-6902-4646-9379-30FE63E11953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E0F-2453-42D2-BC6B-87C1F17A5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28C2-3E07-4070-A04D-A093F00470C5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E0F-2453-42D2-BC6B-87C1F17A5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D6C76-F253-49D9-8AFC-EF4F8D4841AC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Applied Calculus ,4/E, Deborah Hughes-Hallet 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0DE0F-2453-42D2-BC6B-87C1F17A5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4619"/>
            <a:ext cx="8229600" cy="40687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Section 11.1</a:t>
            </a:r>
            <a:r>
              <a:rPr lang="en-US" sz="2800" b="1" dirty="0" smtClean="0">
                <a:solidFill>
                  <a:schemeClr val="tx2"/>
                </a:solidFill>
              </a:rPr>
              <a:t/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/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Geometric Series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886200" cy="365125"/>
          </a:xfrm>
        </p:spPr>
        <p:txBody>
          <a:bodyPr/>
          <a:lstStyle/>
          <a:p>
            <a:pPr algn="r"/>
            <a:r>
              <a:rPr lang="en-US" i="1" dirty="0" smtClean="0"/>
              <a:t>Applied Calculus ,4/E</a:t>
            </a:r>
            <a:r>
              <a:rPr lang="en-US" dirty="0" smtClean="0"/>
              <a:t>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419600" y="6492875"/>
            <a:ext cx="4724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304800"/>
            <a:ext cx="861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Example 1a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762000"/>
            <a:ext cx="8610600" cy="812800"/>
          </a:xfrm>
          <a:prstGeom prst="rect">
            <a:avLst/>
          </a:prstGeom>
          <a:ln/>
        </p:spPr>
      </p:pic>
      <p:sp>
        <p:nvSpPr>
          <p:cNvPr id="14" name="TextBox 13"/>
          <p:cNvSpPr txBox="1"/>
          <p:nvPr/>
        </p:nvSpPr>
        <p:spPr>
          <a:xfrm>
            <a:off x="152400" y="2057400"/>
            <a:ext cx="1071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Solution</a:t>
            </a:r>
            <a:endParaRPr lang="en-US" sz="2000" b="1" dirty="0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52400" y="1524000"/>
            <a:ext cx="3581400" cy="348644"/>
          </a:xfrm>
          <a:prstGeom prst="rect">
            <a:avLst/>
          </a:prstGeom>
          <a:noFill/>
          <a:ln/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0" y="2514600"/>
            <a:ext cx="9129486" cy="1295400"/>
          </a:xfrm>
          <a:prstGeom prst="rect">
            <a:avLst/>
          </a:prstGeom>
          <a:noFill/>
          <a:ln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4191000"/>
            <a:ext cx="7924800" cy="1247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419600" y="6492875"/>
            <a:ext cx="4724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304800"/>
            <a:ext cx="861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Example 1b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762000"/>
            <a:ext cx="8610600" cy="812800"/>
          </a:xfrm>
          <a:prstGeom prst="rect">
            <a:avLst/>
          </a:prstGeom>
          <a:ln/>
        </p:spPr>
      </p:pic>
      <p:sp>
        <p:nvSpPr>
          <p:cNvPr id="14" name="TextBox 13"/>
          <p:cNvSpPr txBox="1"/>
          <p:nvPr/>
        </p:nvSpPr>
        <p:spPr>
          <a:xfrm>
            <a:off x="152400" y="2057400"/>
            <a:ext cx="1071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Solution</a:t>
            </a:r>
            <a:endParaRPr lang="en-US" sz="2000" b="1" dirty="0"/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2514600"/>
            <a:ext cx="9129486" cy="1295400"/>
          </a:xfrm>
          <a:prstGeom prst="rect">
            <a:avLst/>
          </a:prstGeom>
          <a:noFill/>
          <a:ln/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52400" y="1524000"/>
            <a:ext cx="3581400" cy="341086"/>
          </a:xfrm>
          <a:prstGeom prst="rect">
            <a:avLst/>
          </a:prstGeom>
          <a:noFill/>
          <a:ln/>
        </p:spPr>
      </p:pic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4038600"/>
            <a:ext cx="7848600" cy="116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419600" y="6492875"/>
            <a:ext cx="4724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152400"/>
            <a:ext cx="861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Example 1c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533400"/>
            <a:ext cx="8610600" cy="812800"/>
          </a:xfrm>
          <a:prstGeom prst="rect">
            <a:avLst/>
          </a:prstGeom>
          <a:ln/>
        </p:spPr>
      </p:pic>
      <p:sp>
        <p:nvSpPr>
          <p:cNvPr id="14" name="TextBox 13"/>
          <p:cNvSpPr txBox="1"/>
          <p:nvPr/>
        </p:nvSpPr>
        <p:spPr>
          <a:xfrm>
            <a:off x="228600" y="1676400"/>
            <a:ext cx="1071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Solution</a:t>
            </a:r>
            <a:endParaRPr lang="en-US" sz="2000" b="1" dirty="0"/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4514" y="1981200"/>
            <a:ext cx="9129486" cy="1295400"/>
          </a:xfrm>
          <a:prstGeom prst="rect">
            <a:avLst/>
          </a:prstGeom>
          <a:noFill/>
          <a:ln/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295400"/>
            <a:ext cx="6477000" cy="386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533400" y="3276600"/>
            <a:ext cx="8382000" cy="1066800"/>
          </a:xfrm>
          <a:prstGeom prst="rect">
            <a:avLst/>
          </a:prstGeom>
          <a:noFill/>
          <a:ln/>
        </p:spPr>
      </p:pic>
      <p:pic>
        <p:nvPicPr>
          <p:cNvPr id="11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533400" y="4267200"/>
            <a:ext cx="8476144" cy="2133600"/>
          </a:xfrm>
          <a:prstGeom prst="rect">
            <a:avLst/>
          </a:prstGeom>
          <a:noFill/>
          <a:ln/>
        </p:spPr>
      </p:pic>
      <p:sp>
        <p:nvSpPr>
          <p:cNvPr id="18" name="TextBox 17"/>
          <p:cNvSpPr txBox="1"/>
          <p:nvPr/>
        </p:nvSpPr>
        <p:spPr>
          <a:xfrm>
            <a:off x="304800" y="32766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6334780"/>
            <a:ext cx="4054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Problem 4 shows how this can be used to calculate Q,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 long-run quantity of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ampicillin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right after a dose.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419600" y="6492875"/>
            <a:ext cx="4724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152400"/>
            <a:ext cx="861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Example 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600" y="1143000"/>
            <a:ext cx="1071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Solution</a:t>
            </a:r>
            <a:endParaRPr lang="en-US" sz="2000" b="1" dirty="0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52400" y="533400"/>
            <a:ext cx="8686800" cy="628650"/>
          </a:xfrm>
          <a:prstGeom prst="rect">
            <a:avLst/>
          </a:prstGeom>
          <a:ln/>
        </p:spPr>
      </p:pic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28600" y="1524000"/>
            <a:ext cx="7331137" cy="1524000"/>
          </a:xfrm>
          <a:prstGeom prst="rect">
            <a:avLst/>
          </a:prstGeom>
          <a:ln/>
        </p:spPr>
      </p:pic>
      <p:pic>
        <p:nvPicPr>
          <p:cNvPr id="20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04800" y="2971800"/>
            <a:ext cx="7364461" cy="990600"/>
          </a:xfrm>
          <a:prstGeom prst="rect">
            <a:avLst/>
          </a:prstGeom>
          <a:noFill/>
          <a:ln/>
        </p:spPr>
      </p:pic>
      <p:pic>
        <p:nvPicPr>
          <p:cNvPr id="21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304800" y="3886200"/>
            <a:ext cx="6934200" cy="947934"/>
          </a:xfrm>
          <a:prstGeom prst="rect">
            <a:avLst/>
          </a:prstGeom>
          <a:noFill/>
          <a:ln/>
        </p:spPr>
      </p:pic>
      <p:pic>
        <p:nvPicPr>
          <p:cNvPr id="22" name="Picture 1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4876800"/>
            <a:ext cx="7422954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6096000"/>
            <a:ext cx="7200900" cy="342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419600" y="6492875"/>
            <a:ext cx="4724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152400"/>
            <a:ext cx="861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Example 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600" y="1371600"/>
            <a:ext cx="1071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Solution</a:t>
            </a:r>
            <a:endParaRPr lang="en-US" sz="2000" b="1" dirty="0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609600"/>
            <a:ext cx="8686800" cy="673100"/>
          </a:xfrm>
          <a:prstGeom prst="rect">
            <a:avLst/>
          </a:prstGeom>
          <a:ln/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28600" y="1905000"/>
            <a:ext cx="8610600" cy="1404938"/>
          </a:xfrm>
          <a:prstGeom prst="rect">
            <a:avLst/>
          </a:prstGeom>
          <a:ln/>
        </p:spPr>
      </p:pic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228600" y="3425825"/>
            <a:ext cx="8382000" cy="1298575"/>
          </a:xfrm>
          <a:prstGeom prst="rect">
            <a:avLst/>
          </a:prstGeom>
          <a:noFill/>
          <a:ln/>
        </p:spPr>
      </p:pic>
      <p:pic>
        <p:nvPicPr>
          <p:cNvPr id="18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228600" y="4953000"/>
            <a:ext cx="8458200" cy="4318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8862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2286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Example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 t="1791"/>
          <a:stretch>
            <a:fillRect/>
          </a:stretch>
        </p:blipFill>
        <p:spPr>
          <a:xfrm>
            <a:off x="228600" y="811874"/>
            <a:ext cx="8382000" cy="2734601"/>
          </a:xfrm>
          <a:prstGeom prst="rect">
            <a:avLst/>
          </a:prstGeom>
          <a:ln/>
        </p:spPr>
      </p:pic>
      <p:sp>
        <p:nvSpPr>
          <p:cNvPr id="12" name="TextBox 11"/>
          <p:cNvSpPr txBox="1"/>
          <p:nvPr/>
        </p:nvSpPr>
        <p:spPr>
          <a:xfrm>
            <a:off x="4800600" y="4724400"/>
            <a:ext cx="2262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11.1: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Quantity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quinine levels off</a:t>
            </a:r>
            <a:endParaRPr lang="en-US" dirty="0"/>
          </a:p>
        </p:txBody>
      </p:sp>
      <p:pic>
        <p:nvPicPr>
          <p:cNvPr id="9" name="Picture 8" descr="HH_Applied_4e_Ch11_Figure11.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3733800"/>
            <a:ext cx="35814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8862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381000"/>
            <a:ext cx="8686800" cy="1287462"/>
          </a:xfrm>
          <a:prstGeom prst="rect">
            <a:avLst/>
          </a:prstGeom>
          <a:ln w="38100">
            <a:solidFill>
              <a:srgbClr val="333399"/>
            </a:solidFill>
          </a:ln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52400" y="2286000"/>
            <a:ext cx="8683625" cy="1449387"/>
          </a:xfrm>
          <a:prstGeom prst="rect">
            <a:avLst/>
          </a:prstGeom>
          <a:noFill/>
          <a:ln w="38100">
            <a:solidFill>
              <a:srgbClr val="333399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228600" y="41148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Problem </a:t>
            </a:r>
            <a:r>
              <a:rPr lang="en-US" sz="2000" b="1" dirty="0" smtClean="0"/>
              <a:t>2</a:t>
            </a:r>
            <a:endParaRPr lang="en-US" sz="2000" b="1" dirty="0" smtClean="0"/>
          </a:p>
          <a:p>
            <a:endParaRPr lang="en-US" sz="2000" dirty="0" smtClean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Find the sum of the following series in two ways: by adding terms and by using the geometric series formula.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50 + 50 (0.9) + 50 (0.9)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+ 50 (0.9)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81600" y="6492875"/>
            <a:ext cx="3962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4038600"/>
            <a:ext cx="381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000"/>
              </a:lnSpc>
              <a:spcAft>
                <a:spcPts val="1200"/>
              </a:spcAft>
            </a:pPr>
            <a:r>
              <a:rPr lang="en-US" sz="2800" b="1" dirty="0" smtClean="0">
                <a:solidFill>
                  <a:prstClr val="black"/>
                </a:solidFill>
              </a:rPr>
              <a:t>Problem 14</a:t>
            </a:r>
          </a:p>
          <a:p>
            <a:pPr lvl="0">
              <a:lnSpc>
                <a:spcPts val="3000"/>
              </a:lnSpc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Find the sum if it exists.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381000"/>
            <a:ext cx="8686800" cy="1365250"/>
          </a:xfrm>
          <a:prstGeom prst="rect">
            <a:avLst/>
          </a:prstGeom>
          <a:ln w="38100">
            <a:solidFill>
              <a:srgbClr val="333399"/>
            </a:solidFill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28600" y="2209800"/>
            <a:ext cx="8686800" cy="1465263"/>
          </a:xfrm>
          <a:prstGeom prst="rect">
            <a:avLst/>
          </a:prstGeom>
          <a:noFill/>
          <a:ln w="38100">
            <a:solidFill>
              <a:srgbClr val="333399"/>
            </a:solidFill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788279" y="5029200"/>
            <a:ext cx="5567442" cy="864825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876800" y="6492875"/>
            <a:ext cx="42672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95400" y="2321005"/>
            <a:ext cx="65532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Section 11.2</a:t>
            </a: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4400" b="1" dirty="0" smtClean="0">
                <a:solidFill>
                  <a:schemeClr val="tx2"/>
                </a:solidFill>
              </a:rPr>
              <a:t>Applications to </a:t>
            </a:r>
          </a:p>
          <a:p>
            <a:pPr algn="ctr"/>
            <a:r>
              <a:rPr lang="en-US" sz="4400" b="1" dirty="0" smtClean="0">
                <a:solidFill>
                  <a:schemeClr val="tx2"/>
                </a:solidFill>
              </a:rPr>
              <a:t>Business and Economics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8862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81000"/>
            <a:ext cx="13857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Example 1</a:t>
            </a:r>
            <a:endParaRPr lang="en-US" sz="2200" b="1" i="1" dirty="0" smtClean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990600"/>
            <a:ext cx="8610600" cy="589417"/>
          </a:xfrm>
          <a:prstGeom prst="rect">
            <a:avLst/>
          </a:prstGeom>
          <a:ln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 b="55978"/>
          <a:stretch>
            <a:fillRect/>
          </a:stretch>
        </p:blipFill>
        <p:spPr>
          <a:xfrm>
            <a:off x="304800" y="2286000"/>
            <a:ext cx="8382000" cy="1412875"/>
          </a:xfrm>
          <a:prstGeom prst="rect">
            <a:avLst/>
          </a:prstGeom>
          <a:noFill/>
          <a:ln/>
        </p:spPr>
      </p:pic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4" cstate="print"/>
          <a:srcRect t="44104" b="16963"/>
          <a:stretch>
            <a:fillRect/>
          </a:stretch>
        </p:blipFill>
        <p:spPr>
          <a:xfrm>
            <a:off x="304800" y="3810000"/>
            <a:ext cx="8763000" cy="1120556"/>
          </a:xfrm>
          <a:prstGeom prst="rect">
            <a:avLst/>
          </a:prstGeom>
          <a:noFill/>
          <a:ln/>
        </p:spPr>
      </p:pic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4" cstate="print"/>
          <a:srcRect t="88210"/>
          <a:stretch>
            <a:fillRect/>
          </a:stretch>
        </p:blipFill>
        <p:spPr>
          <a:xfrm>
            <a:off x="304800" y="5410200"/>
            <a:ext cx="8534400" cy="385763"/>
          </a:xfrm>
          <a:prstGeom prst="rect">
            <a:avLst/>
          </a:prstGeom>
          <a:noFill/>
          <a:ln/>
        </p:spPr>
      </p:pic>
      <p:sp>
        <p:nvSpPr>
          <p:cNvPr id="12" name="TextBox 11"/>
          <p:cNvSpPr txBox="1"/>
          <p:nvPr/>
        </p:nvSpPr>
        <p:spPr>
          <a:xfrm>
            <a:off x="228600" y="1752600"/>
            <a:ext cx="1071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Solution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8862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04800"/>
            <a:ext cx="86105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b="1" dirty="0" smtClean="0"/>
              <a:t>Example 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1676400"/>
            <a:ext cx="8382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Solution</a:t>
            </a:r>
          </a:p>
          <a:p>
            <a:endParaRPr lang="en-US" sz="2000" b="1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present value of the payment to be made immediately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$10,000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The present value of next year’s payment is $10,000 (1.08)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Since the 20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payment is made 19 years in the future, the present value of the 20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payment is $10,000 (1.08)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The present value,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of the entire annuity, in dollars, is the sum</a:t>
            </a:r>
          </a:p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10,000 + 10,000 (1.08)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+ 10,000 (1.08)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… + 10,000 (1.08)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-19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Rewriting (1.08)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(1.08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etc. shows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sum of the finite geometric series</a:t>
            </a:r>
          </a:p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10,000 + 10,000 (1.08)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+ 10,000 (1.08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… + 10,000 (1.08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19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use the formula for the sum with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10,000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(1.08)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20, giving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 $106,035.99 must be deposited now to cover the payments for this annuity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Notice that the annuity pays out a total of 20∙$10,000 = $200,000, so the present value is considerably less than the amount eventually paid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04800" y="762000"/>
            <a:ext cx="8382000" cy="839425"/>
          </a:xfrm>
          <a:prstGeom prst="rect">
            <a:avLst/>
          </a:prstGeom>
          <a:ln/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6998" y="4724399"/>
            <a:ext cx="5330005" cy="457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8862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81000"/>
            <a:ext cx="13857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Example 4</a:t>
            </a:r>
            <a:endParaRPr lang="en-US" sz="2200" b="1" i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228600" y="1371600"/>
            <a:ext cx="86868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 smtClean="0"/>
              <a:t>Solution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additional spending refers to all the additional money spent by consumers as a result of this tax rebate. The recipients of the 3 billion dollars spend 75% of what they receive, that is 3(0.75) = 2.25 billion dollars. The recipients of this 2.25 billion dollars spend 75% of that, or 2.25 (0.75) = 1.6875 billion dollars. The recipients of this money spend 75% of this amount and so on.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Thus,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Total additional spending = 2.25 + 2.25 (0.75) + 2.25 (1.75)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+ …   billion dollars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(Notice that the initial amount spent was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2.25,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3 billion dollars.) This is an infinite geometric series with a = 2.25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abd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 = 0.75. Since |r| &lt; 1, this series converges to a finite sum: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3 billion dollar tax rebate generates 9 billion dollars of additional spending.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04800" y="762000"/>
            <a:ext cx="8610600" cy="590658"/>
          </a:xfrm>
          <a:prstGeom prst="rect">
            <a:avLst/>
          </a:prstGeom>
          <a:ln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2700" y="4572000"/>
            <a:ext cx="6578600" cy="53340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3200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Section 11.3</a:t>
            </a:r>
            <a:br>
              <a:rPr lang="en-US" sz="3600" b="1" dirty="0" smtClean="0">
                <a:solidFill>
                  <a:schemeClr val="tx2"/>
                </a:solidFill>
              </a:rPr>
            </a:br>
            <a:r>
              <a:rPr lang="en-US" sz="3600" b="1" dirty="0" smtClean="0">
                <a:solidFill>
                  <a:schemeClr val="tx2"/>
                </a:solidFill>
              </a:rPr>
              <a:t/>
            </a:r>
            <a:br>
              <a:rPr lang="en-US" sz="3600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Applications to 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the Natural Sciences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8862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733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Section 11.1  Geometric Series</vt:lpstr>
      <vt:lpstr>Slide 2</vt:lpstr>
      <vt:lpstr>Slide 3</vt:lpstr>
      <vt:lpstr>Slide 4</vt:lpstr>
      <vt:lpstr>Slide 5</vt:lpstr>
      <vt:lpstr>Slide 6</vt:lpstr>
      <vt:lpstr>Slide 7</vt:lpstr>
      <vt:lpstr>Slide 8</vt:lpstr>
      <vt:lpstr>Section 11.3  Applications to  the Natural Sciences</vt:lpstr>
      <vt:lpstr>Slide 10</vt:lpstr>
      <vt:lpstr>Slide 11</vt:lpstr>
      <vt:lpstr>Slide 12</vt:lpstr>
      <vt:lpstr>Slide 13</vt:lpstr>
      <vt:lpstr>Slide 14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1.1  What Is a Function? </dc:title>
  <dc:creator>mvanisko</dc:creator>
  <cp:lastModifiedBy>WileyService</cp:lastModifiedBy>
  <cp:revision>129</cp:revision>
  <dcterms:created xsi:type="dcterms:W3CDTF">2010-02-09T16:42:58Z</dcterms:created>
  <dcterms:modified xsi:type="dcterms:W3CDTF">2012-01-06T20:13:11Z</dcterms:modified>
</cp:coreProperties>
</file>