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5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Chapter 3 Slides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Maurice </a:t>
            </a:r>
            <a:r>
              <a:rPr lang="en-US" dirty="0" err="1"/>
              <a:t>Geraghty</a:t>
            </a:r>
            <a:r>
              <a:rPr lang="en-US" dirty="0"/>
              <a:t>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7E6B34B-C8E5-4B78-B264-1AF657AD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Math 10 - Chapter 1 &amp; 2 Slides</a:t>
            </a:r>
          </a:p>
        </p:txBody>
      </p:sp>
      <p:sp>
        <p:nvSpPr>
          <p:cNvPr id="5017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5018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6B8EBC5B-C465-4083-BD6A-32D7EF5AC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AA209F3-6940-4F68-A4D9-3E34762C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48F6-5EEF-4364-B3CA-D1755A37A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0185-9EE3-4597-9077-519D0322D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15A5-D3D3-4B15-97E9-466FB258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08C80-9424-4FF6-B9E6-42F9A6E56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5639A-964F-4F9C-A126-9A188AE28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36FF-C39A-4B92-A8BA-172B1315F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8A85-FB98-4656-9ABA-C93525B2C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C5C0D-E91E-4329-967E-11B5FD401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B0B49-805E-4B02-978B-C5707F973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F14B-F59F-4636-97C9-06C3A148C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3352-321C-4E20-AE57-0A4CFD6F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19D48-40C7-4061-B30A-ADBC8C07D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725A9-ED82-4DF0-AD23-8B5FBBE9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7450-DF01-4A2C-9C8A-DED66A723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5377E42-CBE1-415D-95FA-3CEBDFAB3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  <p:sldLayoutId id="214748419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Inferential Statistics and Probability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Chapter 3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Populations and Sampling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This Course Material by Maurice Geraghty is licensed under a Creative Commons Attribution-</a:t>
            </a:r>
            <a:r>
              <a:rPr lang="en-US" sz="1200" dirty="0" err="1" smtClean="0"/>
              <a:t>ShareAlike</a:t>
            </a:r>
            <a:r>
              <a:rPr lang="en-US" sz="1200" dirty="0" smtClean="0"/>
              <a:t> 4.0 International License. </a:t>
            </a:r>
            <a:br>
              <a:rPr lang="en-US" sz="1200" dirty="0" smtClean="0"/>
            </a:br>
            <a:r>
              <a:rPr lang="en-US" sz="1200" dirty="0" smtClean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Variables in an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Explanatory Variable:</a:t>
            </a:r>
            <a:r>
              <a:rPr lang="en-US" sz="2400" smtClean="0"/>
              <a:t> The variable that is controlled or manipulated by the researcher.</a:t>
            </a:r>
          </a:p>
          <a:p>
            <a:r>
              <a:rPr lang="en-US" sz="2400" b="1" smtClean="0"/>
              <a:t>Response Variable:</a:t>
            </a:r>
            <a:r>
              <a:rPr lang="en-US" sz="2400" smtClean="0"/>
              <a:t> The variable which is being measured and is the focus of the study. </a:t>
            </a:r>
          </a:p>
          <a:p>
            <a:r>
              <a:rPr lang="en-US" sz="2400" smtClean="0"/>
              <a:t>The researcher tries to answer the question: "Does the explanatory variable (cause) affect the response variable (effect)?</a:t>
            </a:r>
          </a:p>
          <a:p>
            <a:r>
              <a:rPr lang="en-US" sz="2400" smtClean="0"/>
              <a:t>In the prior gambling example, the explanatory variable was the speed of the machine, and the response variable was the bet size.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A0FAD-6019-490C-9497-D4F2ADA9A0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Placebos and Blinding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</a:t>
            </a:r>
            <a:r>
              <a:rPr lang="en-US" sz="2400" b="1" smtClean="0"/>
              <a:t> placebo effect </a:t>
            </a:r>
            <a:r>
              <a:rPr lang="en-US" sz="2400" smtClean="0"/>
              <a:t>is when participant will respond in a positive way to a treatment with no active ingredients. </a:t>
            </a:r>
          </a:p>
          <a:p>
            <a:r>
              <a:rPr lang="en-US" sz="2400" smtClean="0"/>
              <a:t>This treatment with no active ingredients is called a </a:t>
            </a:r>
            <a:r>
              <a:rPr lang="en-US" sz="2400" b="1" smtClean="0"/>
              <a:t>placebo</a:t>
            </a:r>
            <a:r>
              <a:rPr lang="en-US" sz="2400" smtClean="0"/>
              <a:t>.</a:t>
            </a:r>
            <a:endParaRPr lang="en-US" smtClean="0"/>
          </a:p>
          <a:p>
            <a:r>
              <a:rPr lang="en-US" sz="2400" smtClean="0"/>
              <a:t>A </a:t>
            </a:r>
            <a:r>
              <a:rPr lang="en-US" sz="2400" b="1" smtClean="0"/>
              <a:t>single blind study</a:t>
            </a:r>
            <a:r>
              <a:rPr lang="en-US" sz="2400" smtClean="0"/>
              <a:t> is where the participant does not know whether the treatment is real or a placebo.</a:t>
            </a:r>
          </a:p>
          <a:p>
            <a:r>
              <a:rPr lang="en-US" sz="2400" smtClean="0"/>
              <a:t>A </a:t>
            </a:r>
            <a:r>
              <a:rPr lang="en-US" sz="2400" b="1" smtClean="0"/>
              <a:t>double blind study</a:t>
            </a:r>
            <a:r>
              <a:rPr lang="en-US" sz="2400" smtClean="0"/>
              <a:t> is where neither the administrator of the treatment nor the participant knows whether the treatment is real or a placebo.</a:t>
            </a:r>
          </a:p>
          <a:p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81EEB-C207-44CA-83D9-A4EF7E8FB5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An researcher for a pharmaceutical company is conducting research on an experimental drug to reduce the pain from migraine headaches. </a:t>
            </a:r>
          </a:p>
          <a:p>
            <a:r>
              <a:rPr lang="en-US" sz="2000" smtClean="0"/>
              <a:t>Participants with migraine headaches are randomly split into 3 groups. The first group gets the experimental drug (</a:t>
            </a:r>
            <a:r>
              <a:rPr lang="en-US" sz="2000" b="1" smtClean="0"/>
              <a:t>Treatment Group</a:t>
            </a:r>
            <a:r>
              <a:rPr lang="en-US" sz="2000" smtClean="0"/>
              <a:t>). The second group gets a placebo, a fake drug (</a:t>
            </a:r>
            <a:r>
              <a:rPr lang="en-US" sz="2000" b="1" smtClean="0"/>
              <a:t>Placebo Group</a:t>
            </a:r>
            <a:r>
              <a:rPr lang="en-US" sz="2000" smtClean="0"/>
              <a:t>). The third group gets nothing (</a:t>
            </a:r>
            <a:r>
              <a:rPr lang="en-US" sz="2000" b="1" smtClean="0"/>
              <a:t>Control Group</a:t>
            </a:r>
            <a:r>
              <a:rPr lang="en-US" sz="2000" smtClean="0"/>
              <a:t>).</a:t>
            </a:r>
            <a:r>
              <a:rPr lang="en-US" sz="1400" smtClean="0"/>
              <a:t> </a:t>
            </a:r>
          </a:p>
          <a:p>
            <a:r>
              <a:rPr lang="en-US" sz="2000" smtClean="0"/>
              <a:t>The researcher found that pain was reduced for both the treatment group and the placebo group, establishing a placebo effect. The researcher must then compare the amount of pain reduction in the treatment group to the placebo group to determine if the treatment was effective.</a:t>
            </a:r>
          </a:p>
          <a:p>
            <a:endParaRPr lang="en-US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13A1F-A594-4B87-9ADC-A1DBB7C369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Sampling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Properly done, probability or scientific sampling will produce a representative sample.</a:t>
            </a:r>
          </a:p>
          <a:p>
            <a:pPr lvl="1"/>
            <a:r>
              <a:rPr lang="en-US" smtClean="0"/>
              <a:t>Simple Random Sampling</a:t>
            </a:r>
          </a:p>
          <a:p>
            <a:pPr lvl="1"/>
            <a:r>
              <a:rPr lang="en-US" smtClean="0"/>
              <a:t>Stratified Sampling</a:t>
            </a:r>
          </a:p>
          <a:p>
            <a:pPr lvl="1"/>
            <a:r>
              <a:rPr lang="en-US" smtClean="0"/>
              <a:t>Systematic Sampling</a:t>
            </a:r>
          </a:p>
          <a:p>
            <a:pPr lvl="1"/>
            <a:r>
              <a:rPr lang="en-US" smtClean="0"/>
              <a:t>Cluster Sampling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F06D4-0A44-4CA9-8F82-D24A625221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Non-Probability Sampling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Non-probability sampling methods have immeasurable biases and will usually not produce a representative sample.</a:t>
            </a:r>
          </a:p>
          <a:p>
            <a:pPr lvl="1"/>
            <a:r>
              <a:rPr lang="en-US" smtClean="0"/>
              <a:t>Convenience Sampling</a:t>
            </a:r>
          </a:p>
          <a:p>
            <a:pPr lvl="1"/>
            <a:r>
              <a:rPr lang="en-US" smtClean="0"/>
              <a:t>Self-selected Sampling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5DD44-2A93-46D2-8023-F411E44217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Bias in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Selection bias </a:t>
            </a:r>
            <a:r>
              <a:rPr lang="en-US" sz="2400" smtClean="0"/>
              <a:t>– when the sampling method does not produce a representative sample.</a:t>
            </a:r>
          </a:p>
          <a:p>
            <a:r>
              <a:rPr lang="en-US" sz="2400" b="1" smtClean="0"/>
              <a:t>Self-selection bias </a:t>
            </a:r>
            <a:r>
              <a:rPr lang="en-US" sz="2400" smtClean="0"/>
              <a:t>– when participants who volunteer are not representative of the population.</a:t>
            </a:r>
          </a:p>
          <a:p>
            <a:r>
              <a:rPr lang="en-US" sz="2400" b="1" smtClean="0"/>
              <a:t>Non-response bias </a:t>
            </a:r>
            <a:r>
              <a:rPr lang="en-US" sz="2400" smtClean="0"/>
              <a:t>– when people are intentionally or non-intentionally excluded from participation or choose not to participate in a survey or poll. </a:t>
            </a:r>
          </a:p>
          <a:p>
            <a:r>
              <a:rPr lang="en-US" sz="2400" b="1" smtClean="0"/>
              <a:t>Response bias </a:t>
            </a:r>
            <a:r>
              <a:rPr lang="en-US" sz="2400" smtClean="0"/>
              <a:t>– when the wording of the questions in surveys affect the 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88628-1A98-46E1-996B-B2991BD3F09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Population vs. Sample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</a:t>
            </a:r>
            <a:r>
              <a:rPr lang="en-US" sz="2800" b="1" smtClean="0"/>
              <a:t>population</a:t>
            </a:r>
            <a:r>
              <a:rPr lang="en-US" sz="2800" smtClean="0"/>
              <a:t> is the entire group of individuals or objects of interest to us. </a:t>
            </a:r>
          </a:p>
          <a:p>
            <a:r>
              <a:rPr lang="en-US" sz="2800" smtClean="0"/>
              <a:t>A </a:t>
            </a:r>
            <a:r>
              <a:rPr lang="en-US" sz="2800" b="1" smtClean="0"/>
              <a:t>sample </a:t>
            </a:r>
            <a:r>
              <a:rPr lang="en-US" sz="2800" smtClean="0"/>
              <a:t>is a subset of the population that we can study by collecting or gathering data.</a:t>
            </a:r>
          </a:p>
          <a:p>
            <a:r>
              <a:rPr lang="en-US" sz="2800" smtClean="0"/>
              <a:t>Quantities that describe populations are called </a:t>
            </a:r>
            <a:r>
              <a:rPr lang="en-US" sz="2800" b="1" smtClean="0"/>
              <a:t>parameters.</a:t>
            </a:r>
            <a:r>
              <a:rPr lang="en-US" sz="2800" smtClean="0"/>
              <a:t> </a:t>
            </a:r>
          </a:p>
          <a:p>
            <a:r>
              <a:rPr lang="en-US" sz="2800" smtClean="0"/>
              <a:t>Quantities that describe samples are called</a:t>
            </a:r>
            <a:r>
              <a:rPr lang="en-US" sz="2800" b="1" smtClean="0"/>
              <a:t> statistics.</a:t>
            </a:r>
            <a:endParaRPr lang="en-US" sz="2800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08025-3FCC-4305-A34C-27CA72AC2B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 large community college has about 25,000 students. In a study of 85 students from college, it was determined that about 60 of the students have moderate or high math anxiety.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The </a:t>
            </a:r>
            <a:r>
              <a:rPr lang="en-US" sz="2400" b="1" smtClean="0"/>
              <a:t>population</a:t>
            </a:r>
            <a:r>
              <a:rPr lang="en-US" sz="2400" smtClean="0"/>
              <a:t> is </a:t>
            </a:r>
            <a:r>
              <a:rPr lang="en-US" sz="2400" b="1" smtClean="0"/>
              <a:t>all</a:t>
            </a:r>
            <a:r>
              <a:rPr lang="en-US" sz="2400" smtClean="0"/>
              <a:t> the students at this college.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The </a:t>
            </a:r>
            <a:r>
              <a:rPr lang="en-US" sz="2400" b="1" smtClean="0"/>
              <a:t>sample</a:t>
            </a:r>
            <a:r>
              <a:rPr lang="en-US" sz="2400" smtClean="0"/>
              <a:t> is the 85 students whose math anxiety was measured.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21315-0C53-48BB-9753-0AD2BC5076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of a Statistical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227513"/>
          </a:xfrm>
        </p:spPr>
        <p:txBody>
          <a:bodyPr/>
          <a:lstStyle/>
          <a:p>
            <a:r>
              <a:rPr lang="en-US" sz="2000" b="1" smtClean="0"/>
              <a:t>Step 1 (Problem)</a:t>
            </a:r>
            <a:br>
              <a:rPr lang="en-US" sz="2000" b="1" smtClean="0"/>
            </a:br>
            <a:r>
              <a:rPr lang="en-US" sz="2000" smtClean="0"/>
              <a:t>Ask a question that can be answered with sample data.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b="1" smtClean="0"/>
              <a:t>Step 2 (Plan)</a:t>
            </a:r>
            <a:br>
              <a:rPr lang="en-US" sz="2000" b="1" smtClean="0"/>
            </a:br>
            <a:r>
              <a:rPr lang="en-US" sz="2000" smtClean="0"/>
              <a:t>Determine what information is needed.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b="1" smtClean="0"/>
              <a:t>Step 3 (Data)</a:t>
            </a:r>
            <a:br>
              <a:rPr lang="en-US" sz="2000" b="1" smtClean="0"/>
            </a:br>
            <a:r>
              <a:rPr lang="en-US" sz="2000" smtClean="0"/>
              <a:t>Collect sample data that is representative of the population.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b="1" smtClean="0"/>
              <a:t>Step 4 (Analysis)</a:t>
            </a:r>
            <a:br>
              <a:rPr lang="en-US" sz="2000" b="1" smtClean="0"/>
            </a:br>
            <a:r>
              <a:rPr lang="en-US" sz="2000" smtClean="0"/>
              <a:t>Summarize, interpret and analyze the sample data.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b="1" smtClean="0"/>
              <a:t>Step 5 (Conclusion)</a:t>
            </a:r>
            <a:br>
              <a:rPr lang="en-US" sz="2000" b="1" smtClean="0"/>
            </a:br>
            <a:r>
              <a:rPr lang="en-US" sz="2000" smtClean="0"/>
              <a:t>State the results and conclusion of the study.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3763B-2E48-41B7-B603-B26FBF603C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Representative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smtClean="0"/>
              <a:t>representative sample</a:t>
            </a:r>
            <a:r>
              <a:rPr lang="en-US" smtClean="0"/>
              <a:t> has characteristics, behaviors and attitudes similar to the population from which the sample is selected.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A sample that is not representative is a </a:t>
            </a:r>
            <a:r>
              <a:rPr lang="en-US" b="1" smtClean="0"/>
              <a:t>biased sample</a:t>
            </a:r>
            <a:r>
              <a:rPr lang="en-US" smtClean="0"/>
              <a:t>.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BAE15-FD06-416F-AB29-87B055B64A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Observational Study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An </a:t>
            </a:r>
            <a:r>
              <a:rPr lang="en-US" sz="2400" b="1" smtClean="0"/>
              <a:t>observational study</a:t>
            </a:r>
            <a:r>
              <a:rPr lang="en-US" sz="2400" smtClean="0"/>
              <a:t> starts with selecting a representative sample from a population. </a:t>
            </a:r>
          </a:p>
          <a:p>
            <a:r>
              <a:rPr lang="en-US" sz="2400" smtClean="0"/>
              <a:t>The researcher then takes measurements from the sample, but does not manipulate any of the variables with treatments. </a:t>
            </a:r>
          </a:p>
          <a:p>
            <a:r>
              <a:rPr lang="en-US" sz="2400" smtClean="0"/>
              <a:t>The goal of an observational study is to interpret and analyze the measured variables, but it is not possible to show a cause and effect relationship.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DEE9-DD67-402F-BE14-503077BC16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 of Observational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3465512" cy="4114800"/>
          </a:xfrm>
        </p:spPr>
        <p:txBody>
          <a:bodyPr/>
          <a:lstStyle/>
          <a:p>
            <a:r>
              <a:rPr lang="en-US" sz="2000" smtClean="0"/>
              <a:t>A group of students at Georgia College conducted a survey asking random students various questions about their scholastic profile.  </a:t>
            </a:r>
          </a:p>
          <a:p>
            <a:r>
              <a:rPr lang="en-US" sz="2000" smtClean="0"/>
              <a:t>One part of their study was to see if there is any correlation between various students’ GPA and classes missed.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F34BC-F4D3-4B24-8C3F-9A604056DF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50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An </a:t>
            </a:r>
            <a:r>
              <a:rPr lang="en-US" sz="2000" b="1" smtClean="0"/>
              <a:t>experiment</a:t>
            </a:r>
            <a:r>
              <a:rPr lang="en-US" sz="2000" smtClean="0"/>
              <a:t> starts with a representative sample from a population. </a:t>
            </a:r>
          </a:p>
          <a:p>
            <a:r>
              <a:rPr lang="en-US" sz="2000" smtClean="0"/>
              <a:t>The researcher will them randomly break this sample into groups and then apply treatments in order to manipulate a variable of interest. </a:t>
            </a:r>
          </a:p>
          <a:p>
            <a:r>
              <a:rPr lang="en-US" sz="2000" smtClean="0"/>
              <a:t>The goal of an experiment is to find a cause and effect relationship between a random variable in the population and the variable manipulated by the researcher. </a:t>
            </a:r>
          </a:p>
          <a:p>
            <a:r>
              <a:rPr lang="en-US" sz="2000" smtClean="0"/>
              <a:t>If an experiment is conducted properly, the researcher can control for confounding or lurking variables and test for a </a:t>
            </a:r>
            <a:r>
              <a:rPr lang="en-US" sz="2000" b="1" smtClean="0"/>
              <a:t>placebo effect</a:t>
            </a:r>
            <a:r>
              <a:rPr lang="en-US" sz="2400" smtClean="0"/>
              <a:t>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73D0E-B125-4664-AEC3-032B34CED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Researchers were studying gambling addiction by speed of play using electronic gaming machines.</a:t>
            </a:r>
          </a:p>
          <a:p>
            <a:r>
              <a:rPr lang="en-US" sz="2000" smtClean="0"/>
              <a:t>62 participants played a computerized slot machine with either fast, medium, or slow play. </a:t>
            </a:r>
          </a:p>
          <a:p>
            <a:r>
              <a:rPr lang="en-US" sz="2000" smtClean="0"/>
              <a:t>Gambling speed had no overall effect on either mean bet size, game evaluations or illusion of control, but in the fast machines, at-risk gamblers employed higher bet sizes compared to no-risk gamblers.</a:t>
            </a:r>
          </a:p>
          <a:p>
            <a:r>
              <a:rPr lang="en-US" sz="2000" smtClean="0"/>
              <a:t>The findings corroborate and elaborate on previous studies and indicate that restrictions on gambling speed may serve as a harm reducing effort for at-risk gamblers.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E2A8E-71E5-4F37-8194-2B8CA777C0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1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2654</TotalTime>
  <Words>784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Blends</vt:lpstr>
      <vt:lpstr>Inferential Statistics and Probability a Holistic Approach</vt:lpstr>
      <vt:lpstr>Population vs. Sample </vt:lpstr>
      <vt:lpstr>Example</vt:lpstr>
      <vt:lpstr>Steps of a Statistical Process</vt:lpstr>
      <vt:lpstr>Representative Sample</vt:lpstr>
      <vt:lpstr>Observational Study</vt:lpstr>
      <vt:lpstr>Example of Observational Study</vt:lpstr>
      <vt:lpstr>Experiment</vt:lpstr>
      <vt:lpstr>Example of Experiment</vt:lpstr>
      <vt:lpstr>Variables in an Experiment</vt:lpstr>
      <vt:lpstr>Placebos and Blinding</vt:lpstr>
      <vt:lpstr>Example</vt:lpstr>
      <vt:lpstr>Probability Sampling Methods</vt:lpstr>
      <vt:lpstr>Non-Probability Sampling Methods</vt:lpstr>
      <vt:lpstr>Sources of Bias in Sampling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part1</dc:title>
  <dc:creator>Mo Geraghty</dc:creator>
  <cp:lastModifiedBy>HP</cp:lastModifiedBy>
  <cp:revision>247</cp:revision>
  <dcterms:created xsi:type="dcterms:W3CDTF">2000-03-28T01:20:54Z</dcterms:created>
  <dcterms:modified xsi:type="dcterms:W3CDTF">2017-12-29T22:04:11Z</dcterms:modified>
</cp:coreProperties>
</file>