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3"/>
  </p:notesMasterIdLst>
  <p:handoutMasterIdLst>
    <p:handoutMasterId r:id="rId44"/>
  </p:handoutMasterIdLst>
  <p:sldIdLst>
    <p:sldId id="407" r:id="rId2"/>
    <p:sldId id="380" r:id="rId3"/>
    <p:sldId id="399" r:id="rId4"/>
    <p:sldId id="400" r:id="rId5"/>
    <p:sldId id="312" r:id="rId6"/>
    <p:sldId id="382" r:id="rId7"/>
    <p:sldId id="383" r:id="rId8"/>
    <p:sldId id="386" r:id="rId9"/>
    <p:sldId id="387" r:id="rId10"/>
    <p:sldId id="388" r:id="rId11"/>
    <p:sldId id="389" r:id="rId12"/>
    <p:sldId id="398" r:id="rId13"/>
    <p:sldId id="313" r:id="rId14"/>
    <p:sldId id="314" r:id="rId15"/>
    <p:sldId id="315" r:id="rId16"/>
    <p:sldId id="316" r:id="rId17"/>
    <p:sldId id="317" r:id="rId18"/>
    <p:sldId id="318" r:id="rId19"/>
    <p:sldId id="374" r:id="rId20"/>
    <p:sldId id="408" r:id="rId21"/>
    <p:sldId id="409" r:id="rId22"/>
    <p:sldId id="319" r:id="rId23"/>
    <p:sldId id="320" r:id="rId24"/>
    <p:sldId id="321" r:id="rId25"/>
    <p:sldId id="322" r:id="rId26"/>
    <p:sldId id="323" r:id="rId27"/>
    <p:sldId id="324" r:id="rId28"/>
    <p:sldId id="377" r:id="rId29"/>
    <p:sldId id="396" r:id="rId30"/>
    <p:sldId id="390" r:id="rId31"/>
    <p:sldId id="391" r:id="rId32"/>
    <p:sldId id="392" r:id="rId33"/>
    <p:sldId id="393" r:id="rId34"/>
    <p:sldId id="394" r:id="rId35"/>
    <p:sldId id="395" r:id="rId36"/>
    <p:sldId id="401" r:id="rId37"/>
    <p:sldId id="402" r:id="rId38"/>
    <p:sldId id="403" r:id="rId39"/>
    <p:sldId id="404" r:id="rId40"/>
    <p:sldId id="405" r:id="rId41"/>
    <p:sldId id="406" r:id="rId42"/>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6" autoAdjust="0"/>
    <p:restoredTop sz="86356" autoAdjust="0"/>
  </p:normalViewPr>
  <p:slideViewPr>
    <p:cSldViewPr>
      <p:cViewPr varScale="1">
        <p:scale>
          <a:sx n="63" d="100"/>
          <a:sy n="63" d="100"/>
        </p:scale>
        <p:origin x="-13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826"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4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4114800" cy="479425"/>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lvl1pPr>
              <a:defRPr sz="1300">
                <a:latin typeface="Times New Roman" pitchFamily="18" charset="0"/>
              </a:defRPr>
            </a:lvl1pPr>
          </a:lstStyle>
          <a:p>
            <a:pPr>
              <a:defRPr/>
            </a:pPr>
            <a:r>
              <a:rPr lang="en-US" dirty="0" smtClean="0"/>
              <a:t>Chapter 10 Slides</a:t>
            </a:r>
            <a:endParaRPr lang="en-US" dirty="0"/>
          </a:p>
        </p:txBody>
      </p:sp>
      <p:sp>
        <p:nvSpPr>
          <p:cNvPr id="43012"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defRPr sz="1300" dirty="0">
                <a:latin typeface="Times New Roman" pitchFamily="18" charset="0"/>
              </a:defRPr>
            </a:lvl1pPr>
          </a:lstStyle>
          <a:p>
            <a:pPr>
              <a:defRPr/>
            </a:pPr>
            <a:r>
              <a:rPr lang="en-US" dirty="0" smtClean="0"/>
              <a:t>Maurice </a:t>
            </a:r>
            <a:r>
              <a:rPr lang="en-US" dirty="0" err="1"/>
              <a:t>Geraghty</a:t>
            </a:r>
            <a:r>
              <a:rPr lang="en-US" dirty="0"/>
              <a:t> </a:t>
            </a:r>
            <a:r>
              <a:rPr lang="en-US" dirty="0" smtClean="0"/>
              <a:t>2019</a:t>
            </a:r>
            <a:endParaRPr lang="en-US" dirty="0"/>
          </a:p>
        </p:txBody>
      </p:sp>
      <p:sp>
        <p:nvSpPr>
          <p:cNvPr id="43013"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lgn="r">
              <a:defRPr sz="1300">
                <a:latin typeface="Times New Roman" pitchFamily="18" charset="0"/>
              </a:defRPr>
            </a:lvl1pPr>
          </a:lstStyle>
          <a:p>
            <a:pPr>
              <a:defRPr/>
            </a:pPr>
            <a:fld id="{A7FFFCEB-AE54-446D-917E-11A411182820}" type="slidenum">
              <a:rPr lang="en-US"/>
              <a:pPr>
                <a:defRPr/>
              </a:pPr>
              <a:t>‹#›</a:t>
            </a:fld>
            <a:endParaRPr lang="en-US"/>
          </a:p>
        </p:txBody>
      </p:sp>
    </p:spTree>
    <p:extLst>
      <p:ext uri="{BB962C8B-B14F-4D97-AF65-F5344CB8AC3E}">
        <p14:creationId xmlns:p14="http://schemas.microsoft.com/office/powerpoint/2010/main" val="1715134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3170238" cy="487363"/>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lvl1pPr>
              <a:defRPr sz="1300">
                <a:latin typeface="Times New Roman" pitchFamily="18" charset="0"/>
              </a:defRPr>
            </a:lvl1pPr>
          </a:lstStyle>
          <a:p>
            <a:pPr>
              <a:defRPr/>
            </a:pPr>
            <a:r>
              <a:rPr lang="en-US"/>
              <a:t>Math 10 - Chapter 8 Handouts</a:t>
            </a:r>
          </a:p>
        </p:txBody>
      </p:sp>
      <p:sp>
        <p:nvSpPr>
          <p:cNvPr id="135171" name="Rectangle 3"/>
          <p:cNvSpPr>
            <a:spLocks noGrp="1" noChangeArrowheads="1"/>
          </p:cNvSpPr>
          <p:nvPr>
            <p:ph type="dt" idx="1"/>
          </p:nvPr>
        </p:nvSpPr>
        <p:spPr bwMode="auto">
          <a:xfrm>
            <a:off x="4144963" y="0"/>
            <a:ext cx="3170237" cy="487363"/>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lvl1pPr algn="r">
              <a:defRPr sz="1300">
                <a:latin typeface="Times New Roman" pitchFamily="18"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282700" y="730250"/>
            <a:ext cx="4754563" cy="3565525"/>
          </a:xfrm>
          <a:prstGeom prst="rect">
            <a:avLst/>
          </a:prstGeom>
          <a:noFill/>
          <a:ln w="9525">
            <a:solidFill>
              <a:srgbClr val="000000"/>
            </a:solidFill>
            <a:miter lim="800000"/>
            <a:headEnd/>
            <a:tailEnd/>
          </a:ln>
        </p:spPr>
      </p:sp>
      <p:sp>
        <p:nvSpPr>
          <p:cNvPr id="135173" name="Rectangle 5"/>
          <p:cNvSpPr>
            <a:spLocks noGrp="1" noChangeArrowheads="1"/>
          </p:cNvSpPr>
          <p:nvPr>
            <p:ph type="body" sz="quarter" idx="3"/>
          </p:nvPr>
        </p:nvSpPr>
        <p:spPr bwMode="auto">
          <a:xfrm>
            <a:off x="974725" y="4538663"/>
            <a:ext cx="5365750" cy="4375150"/>
          </a:xfrm>
          <a:prstGeom prst="rect">
            <a:avLst/>
          </a:prstGeom>
          <a:noFill/>
          <a:ln w="9525">
            <a:noFill/>
            <a:miter lim="800000"/>
            <a:headEnd/>
            <a:tailEnd/>
          </a:ln>
          <a:effectLst/>
        </p:spPr>
        <p:txBody>
          <a:bodyPr vert="horz" wrap="square" lIns="96643" tIns="48322" rIns="96643" bIns="483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5174" name="Rectangle 6"/>
          <p:cNvSpPr>
            <a:spLocks noGrp="1" noChangeArrowheads="1"/>
          </p:cNvSpPr>
          <p:nvPr>
            <p:ph type="ftr" sz="quarter" idx="4"/>
          </p:nvPr>
        </p:nvSpPr>
        <p:spPr bwMode="auto">
          <a:xfrm>
            <a:off x="0" y="9158288"/>
            <a:ext cx="3170238" cy="404812"/>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defRPr sz="1300">
                <a:latin typeface="Times New Roman" pitchFamily="18" charset="0"/>
              </a:defRPr>
            </a:lvl1pPr>
          </a:lstStyle>
          <a:p>
            <a:pPr>
              <a:defRPr/>
            </a:pPr>
            <a:r>
              <a:rPr lang="en-US"/>
              <a:t>© Maurice Geraghty 2008</a:t>
            </a:r>
          </a:p>
        </p:txBody>
      </p:sp>
      <p:sp>
        <p:nvSpPr>
          <p:cNvPr id="135175" name="Rectangle 7"/>
          <p:cNvSpPr>
            <a:spLocks noGrp="1" noChangeArrowheads="1"/>
          </p:cNvSpPr>
          <p:nvPr>
            <p:ph type="sldNum" sz="quarter" idx="5"/>
          </p:nvPr>
        </p:nvSpPr>
        <p:spPr bwMode="auto">
          <a:xfrm>
            <a:off x="4144963" y="9158288"/>
            <a:ext cx="3170237" cy="404812"/>
          </a:xfrm>
          <a:prstGeom prst="rect">
            <a:avLst/>
          </a:prstGeom>
          <a:noFill/>
          <a:ln w="9525">
            <a:noFill/>
            <a:miter lim="800000"/>
            <a:headEnd/>
            <a:tailEnd/>
          </a:ln>
          <a:effectLst/>
        </p:spPr>
        <p:txBody>
          <a:bodyPr vert="horz" wrap="square" lIns="96643" tIns="48322" rIns="96643" bIns="48322" numCol="1" anchor="b" anchorCtr="0" compatLnSpc="1">
            <a:prstTxWarp prst="textNoShape">
              <a:avLst/>
            </a:prstTxWarp>
          </a:bodyPr>
          <a:lstStyle>
            <a:lvl1pPr algn="r">
              <a:defRPr sz="1300">
                <a:latin typeface="Times New Roman" pitchFamily="18" charset="0"/>
              </a:defRPr>
            </a:lvl1pPr>
          </a:lstStyle>
          <a:p>
            <a:pPr>
              <a:defRPr/>
            </a:pPr>
            <a:fld id="{9E37EA5C-0F59-4620-BDC9-D07EC84931A3}" type="slidenum">
              <a:rPr lang="en-US"/>
              <a:pPr>
                <a:defRPr/>
              </a:pPr>
              <a:t>‹#›</a:t>
            </a:fld>
            <a:endParaRPr lang="en-US"/>
          </a:p>
        </p:txBody>
      </p:sp>
    </p:spTree>
    <p:extLst>
      <p:ext uri="{BB962C8B-B14F-4D97-AF65-F5344CB8AC3E}">
        <p14:creationId xmlns:p14="http://schemas.microsoft.com/office/powerpoint/2010/main" val="32067479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050"/>
          <p:cNvSpPr>
            <a:spLocks noGrp="1" noChangeArrowheads="1"/>
          </p:cNvSpPr>
          <p:nvPr>
            <p:ph type="hdr" sz="quarter"/>
          </p:nvPr>
        </p:nvSpPr>
        <p:spPr/>
        <p:txBody>
          <a:bodyPr/>
          <a:lstStyle/>
          <a:p>
            <a:pPr>
              <a:defRPr/>
            </a:pPr>
            <a:r>
              <a:rPr lang="en-US" smtClean="0"/>
              <a:t>Math 10 - Chapter 1 &amp; 2 Slides</a:t>
            </a:r>
          </a:p>
        </p:txBody>
      </p:sp>
      <p:sp>
        <p:nvSpPr>
          <p:cNvPr id="86019" name="Rectangle 2054"/>
          <p:cNvSpPr>
            <a:spLocks noGrp="1" noChangeArrowheads="1"/>
          </p:cNvSpPr>
          <p:nvPr>
            <p:ph type="ftr" sz="quarter" idx="4"/>
          </p:nvPr>
        </p:nvSpPr>
        <p:spPr/>
        <p:txBody>
          <a:bodyPr/>
          <a:lstStyle/>
          <a:p>
            <a:pPr>
              <a:defRPr/>
            </a:pPr>
            <a:r>
              <a:rPr lang="en-US" smtClean="0"/>
              <a:t>© Maurice Geraghty 2008</a:t>
            </a:r>
          </a:p>
        </p:txBody>
      </p:sp>
      <p:sp>
        <p:nvSpPr>
          <p:cNvPr id="86020" name="Rectangle 2055"/>
          <p:cNvSpPr>
            <a:spLocks noGrp="1" noChangeArrowheads="1"/>
          </p:cNvSpPr>
          <p:nvPr>
            <p:ph type="sldNum" sz="quarter" idx="5"/>
          </p:nvPr>
        </p:nvSpPr>
        <p:spPr/>
        <p:txBody>
          <a:bodyPr/>
          <a:lstStyle/>
          <a:p>
            <a:pPr>
              <a:defRPr/>
            </a:pPr>
            <a:fld id="{C320F985-7867-4BA5-8EDA-FBE4CBEC8A1A}" type="slidenum">
              <a:rPr lang="en-US" smtClean="0"/>
              <a:pPr>
                <a:defRPr/>
              </a:pPr>
              <a:t>1</a:t>
            </a:fld>
            <a:endParaRPr lang="en-US" smtClean="0"/>
          </a:p>
        </p:txBody>
      </p:sp>
      <p:sp>
        <p:nvSpPr>
          <p:cNvPr id="46085" name="Rectangle 2"/>
          <p:cNvSpPr>
            <a:spLocks noGrp="1" noRot="1" noChangeAspect="1" noChangeArrowheads="1" noTextEdit="1"/>
          </p:cNvSpPr>
          <p:nvPr>
            <p:ph type="sldImg"/>
          </p:nvPr>
        </p:nvSpPr>
        <p:spPr>
          <a:ln/>
        </p:spPr>
      </p:sp>
      <p:sp>
        <p:nvSpPr>
          <p:cNvPr id="460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en-US" smtClean="0"/>
              <a:t>Math 10 - Chapter 8 Handouts</a:t>
            </a:r>
          </a:p>
        </p:txBody>
      </p:sp>
      <p:sp>
        <p:nvSpPr>
          <p:cNvPr id="50179" name="Rectangle 6"/>
          <p:cNvSpPr>
            <a:spLocks noGrp="1" noChangeArrowheads="1"/>
          </p:cNvSpPr>
          <p:nvPr>
            <p:ph type="ftr" sz="quarter" idx="4"/>
          </p:nvPr>
        </p:nvSpPr>
        <p:spPr>
          <a:noFill/>
        </p:spPr>
        <p:txBody>
          <a:bodyPr/>
          <a:lstStyle/>
          <a:p>
            <a:r>
              <a:rPr lang="en-US" smtClean="0"/>
              <a:t>© Maurice Geraghty 2008</a:t>
            </a:r>
          </a:p>
        </p:txBody>
      </p:sp>
      <p:sp>
        <p:nvSpPr>
          <p:cNvPr id="50180" name="Rectangle 7"/>
          <p:cNvSpPr>
            <a:spLocks noGrp="1" noChangeArrowheads="1"/>
          </p:cNvSpPr>
          <p:nvPr>
            <p:ph type="sldNum" sz="quarter" idx="5"/>
          </p:nvPr>
        </p:nvSpPr>
        <p:spPr>
          <a:noFill/>
        </p:spPr>
        <p:txBody>
          <a:bodyPr/>
          <a:lstStyle/>
          <a:p>
            <a:fld id="{1C6A09FE-026E-4434-AFC9-6CA7C3814644}" type="slidenum">
              <a:rPr lang="en-US" smtClean="0"/>
              <a:pPr/>
              <a:t>10</a:t>
            </a:fld>
            <a:endParaRPr lang="en-US" smtClean="0"/>
          </a:p>
        </p:txBody>
      </p:sp>
      <p:sp>
        <p:nvSpPr>
          <p:cNvPr id="50181" name="Rectangle 2"/>
          <p:cNvSpPr>
            <a:spLocks noGrp="1" noRot="1" noChangeAspect="1" noChangeArrowheads="1" noTextEdit="1"/>
          </p:cNvSpPr>
          <p:nvPr>
            <p:ph type="sldImg"/>
          </p:nvPr>
        </p:nvSpPr>
        <p:spPr>
          <a:ln/>
        </p:spPr>
      </p:sp>
      <p:sp>
        <p:nvSpPr>
          <p:cNvPr id="5018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en-US" smtClean="0"/>
              <a:t>Math 10 - Chapter 8 Handouts</a:t>
            </a:r>
          </a:p>
        </p:txBody>
      </p:sp>
      <p:sp>
        <p:nvSpPr>
          <p:cNvPr id="51203" name="Rectangle 6"/>
          <p:cNvSpPr>
            <a:spLocks noGrp="1" noChangeArrowheads="1"/>
          </p:cNvSpPr>
          <p:nvPr>
            <p:ph type="ftr" sz="quarter" idx="4"/>
          </p:nvPr>
        </p:nvSpPr>
        <p:spPr>
          <a:noFill/>
        </p:spPr>
        <p:txBody>
          <a:bodyPr/>
          <a:lstStyle/>
          <a:p>
            <a:r>
              <a:rPr lang="en-US" smtClean="0"/>
              <a:t>© Maurice Geraghty 2008</a:t>
            </a:r>
          </a:p>
        </p:txBody>
      </p:sp>
      <p:sp>
        <p:nvSpPr>
          <p:cNvPr id="51204" name="Rectangle 7"/>
          <p:cNvSpPr>
            <a:spLocks noGrp="1" noChangeArrowheads="1"/>
          </p:cNvSpPr>
          <p:nvPr>
            <p:ph type="sldNum" sz="quarter" idx="5"/>
          </p:nvPr>
        </p:nvSpPr>
        <p:spPr>
          <a:noFill/>
        </p:spPr>
        <p:txBody>
          <a:bodyPr/>
          <a:lstStyle/>
          <a:p>
            <a:fld id="{1AC082CA-197C-4AA3-A805-98ED7DC2E51C}" type="slidenum">
              <a:rPr lang="en-US" smtClean="0"/>
              <a:pPr/>
              <a:t>11</a:t>
            </a:fld>
            <a:endParaRPr lang="en-US" smtClean="0"/>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Header Placeholder 3"/>
          <p:cNvSpPr>
            <a:spLocks noGrp="1"/>
          </p:cNvSpPr>
          <p:nvPr>
            <p:ph type="hdr" sz="quarter"/>
          </p:nvPr>
        </p:nvSpPr>
        <p:spPr>
          <a:noFill/>
        </p:spPr>
        <p:txBody>
          <a:bodyPr/>
          <a:lstStyle/>
          <a:p>
            <a:r>
              <a:rPr lang="en-US" smtClean="0"/>
              <a:t>Math 10 - Chapter 8 Handouts</a:t>
            </a:r>
          </a:p>
        </p:txBody>
      </p:sp>
      <p:sp>
        <p:nvSpPr>
          <p:cNvPr id="52229" name="Footer Placeholder 4"/>
          <p:cNvSpPr>
            <a:spLocks noGrp="1"/>
          </p:cNvSpPr>
          <p:nvPr>
            <p:ph type="ftr" sz="quarter" idx="4"/>
          </p:nvPr>
        </p:nvSpPr>
        <p:spPr>
          <a:noFill/>
        </p:spPr>
        <p:txBody>
          <a:bodyPr/>
          <a:lstStyle/>
          <a:p>
            <a:r>
              <a:rPr lang="en-US" smtClean="0"/>
              <a:t>© Maurice Geraghty 2008</a:t>
            </a:r>
          </a:p>
        </p:txBody>
      </p:sp>
      <p:sp>
        <p:nvSpPr>
          <p:cNvPr id="52230" name="Slide Number Placeholder 5"/>
          <p:cNvSpPr>
            <a:spLocks noGrp="1"/>
          </p:cNvSpPr>
          <p:nvPr>
            <p:ph type="sldNum" sz="quarter" idx="5"/>
          </p:nvPr>
        </p:nvSpPr>
        <p:spPr>
          <a:noFill/>
        </p:spPr>
        <p:txBody>
          <a:bodyPr/>
          <a:lstStyle/>
          <a:p>
            <a:fld id="{3FD33C90-7753-464B-B91F-3BC4998DF74E}"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p:spPr>
        <p:txBody>
          <a:bodyPr/>
          <a:lstStyle/>
          <a:p>
            <a:r>
              <a:rPr lang="en-US" smtClean="0"/>
              <a:t>Math 10 - Chapter 8 Handouts</a:t>
            </a:r>
          </a:p>
        </p:txBody>
      </p:sp>
      <p:sp>
        <p:nvSpPr>
          <p:cNvPr id="53251" name="Rectangle 6"/>
          <p:cNvSpPr>
            <a:spLocks noGrp="1" noChangeArrowheads="1"/>
          </p:cNvSpPr>
          <p:nvPr>
            <p:ph type="ftr" sz="quarter" idx="4"/>
          </p:nvPr>
        </p:nvSpPr>
        <p:spPr>
          <a:noFill/>
        </p:spPr>
        <p:txBody>
          <a:bodyPr/>
          <a:lstStyle/>
          <a:p>
            <a:r>
              <a:rPr lang="en-US" smtClean="0"/>
              <a:t>© Maurice Geraghty 2008</a:t>
            </a:r>
          </a:p>
        </p:txBody>
      </p:sp>
      <p:sp>
        <p:nvSpPr>
          <p:cNvPr id="53252" name="Rectangle 7"/>
          <p:cNvSpPr>
            <a:spLocks noGrp="1" noChangeArrowheads="1"/>
          </p:cNvSpPr>
          <p:nvPr>
            <p:ph type="sldNum" sz="quarter" idx="5"/>
          </p:nvPr>
        </p:nvSpPr>
        <p:spPr>
          <a:noFill/>
        </p:spPr>
        <p:txBody>
          <a:bodyPr/>
          <a:lstStyle/>
          <a:p>
            <a:fld id="{F8C764A5-EE96-4F86-BCEF-F18BE8CD7EA6}" type="slidenum">
              <a:rPr lang="en-US" smtClean="0"/>
              <a:pPr/>
              <a:t>13</a:t>
            </a:fld>
            <a:endParaRPr lang="en-US" smtClean="0"/>
          </a:p>
        </p:txBody>
      </p:sp>
      <p:sp>
        <p:nvSpPr>
          <p:cNvPr id="53253" name="Rectangle 2"/>
          <p:cNvSpPr>
            <a:spLocks noGrp="1" noRot="1" noChangeAspect="1" noChangeArrowheads="1" noTextEdit="1"/>
          </p:cNvSpPr>
          <p:nvPr>
            <p:ph type="sldImg"/>
          </p:nvPr>
        </p:nvSpPr>
        <p:spPr>
          <a:solidFill>
            <a:srgbClr val="FFFFFF"/>
          </a:solidFill>
          <a:ln/>
        </p:spPr>
      </p:sp>
      <p:sp>
        <p:nvSpPr>
          <p:cNvPr id="5325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en-US" smtClean="0"/>
              <a:t>Math 10 - Chapter 8 Handouts</a:t>
            </a:r>
          </a:p>
        </p:txBody>
      </p:sp>
      <p:sp>
        <p:nvSpPr>
          <p:cNvPr id="54275" name="Rectangle 6"/>
          <p:cNvSpPr>
            <a:spLocks noGrp="1" noChangeArrowheads="1"/>
          </p:cNvSpPr>
          <p:nvPr>
            <p:ph type="ftr" sz="quarter" idx="4"/>
          </p:nvPr>
        </p:nvSpPr>
        <p:spPr>
          <a:noFill/>
        </p:spPr>
        <p:txBody>
          <a:bodyPr/>
          <a:lstStyle/>
          <a:p>
            <a:r>
              <a:rPr lang="en-US" smtClean="0"/>
              <a:t>© Maurice Geraghty 2008</a:t>
            </a:r>
          </a:p>
        </p:txBody>
      </p:sp>
      <p:sp>
        <p:nvSpPr>
          <p:cNvPr id="54276" name="Rectangle 7"/>
          <p:cNvSpPr>
            <a:spLocks noGrp="1" noChangeArrowheads="1"/>
          </p:cNvSpPr>
          <p:nvPr>
            <p:ph type="sldNum" sz="quarter" idx="5"/>
          </p:nvPr>
        </p:nvSpPr>
        <p:spPr>
          <a:noFill/>
        </p:spPr>
        <p:txBody>
          <a:bodyPr/>
          <a:lstStyle/>
          <a:p>
            <a:fld id="{8D4C7E6B-775A-4C51-9513-86A90232A5FB}" type="slidenum">
              <a:rPr lang="en-US" smtClean="0"/>
              <a:pPr/>
              <a:t>14</a:t>
            </a:fld>
            <a:endParaRPr lang="en-US" smtClean="0"/>
          </a:p>
        </p:txBody>
      </p:sp>
      <p:sp>
        <p:nvSpPr>
          <p:cNvPr id="54277" name="Rectangle 1026"/>
          <p:cNvSpPr>
            <a:spLocks noGrp="1" noRot="1" noChangeAspect="1" noChangeArrowheads="1" noTextEdit="1"/>
          </p:cNvSpPr>
          <p:nvPr>
            <p:ph type="sldImg"/>
          </p:nvPr>
        </p:nvSpPr>
        <p:spPr>
          <a:solidFill>
            <a:srgbClr val="FFFFFF"/>
          </a:solidFill>
          <a:ln/>
        </p:spPr>
      </p:sp>
      <p:sp>
        <p:nvSpPr>
          <p:cNvPr id="54278"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p:spPr>
        <p:txBody>
          <a:bodyPr/>
          <a:lstStyle/>
          <a:p>
            <a:r>
              <a:rPr lang="en-US" smtClean="0"/>
              <a:t>Math 10 - Chapter 8 Handouts</a:t>
            </a:r>
          </a:p>
        </p:txBody>
      </p:sp>
      <p:sp>
        <p:nvSpPr>
          <p:cNvPr id="55299" name="Rectangle 6"/>
          <p:cNvSpPr>
            <a:spLocks noGrp="1" noChangeArrowheads="1"/>
          </p:cNvSpPr>
          <p:nvPr>
            <p:ph type="ftr" sz="quarter" idx="4"/>
          </p:nvPr>
        </p:nvSpPr>
        <p:spPr>
          <a:noFill/>
        </p:spPr>
        <p:txBody>
          <a:bodyPr/>
          <a:lstStyle/>
          <a:p>
            <a:r>
              <a:rPr lang="en-US" smtClean="0"/>
              <a:t>© Maurice Geraghty 2008</a:t>
            </a:r>
          </a:p>
        </p:txBody>
      </p:sp>
      <p:sp>
        <p:nvSpPr>
          <p:cNvPr id="55300" name="Rectangle 7"/>
          <p:cNvSpPr>
            <a:spLocks noGrp="1" noChangeArrowheads="1"/>
          </p:cNvSpPr>
          <p:nvPr>
            <p:ph type="sldNum" sz="quarter" idx="5"/>
          </p:nvPr>
        </p:nvSpPr>
        <p:spPr>
          <a:noFill/>
        </p:spPr>
        <p:txBody>
          <a:bodyPr/>
          <a:lstStyle/>
          <a:p>
            <a:fld id="{BCA9A00B-4F8A-4684-88F8-4B82332A2A38}" type="slidenum">
              <a:rPr lang="en-US" smtClean="0"/>
              <a:pPr/>
              <a:t>15</a:t>
            </a:fld>
            <a:endParaRPr lang="en-US" smtClean="0"/>
          </a:p>
        </p:txBody>
      </p:sp>
      <p:sp>
        <p:nvSpPr>
          <p:cNvPr id="55301" name="Rectangle 2"/>
          <p:cNvSpPr>
            <a:spLocks noGrp="1" noRot="1" noChangeAspect="1" noChangeArrowheads="1" noTextEdit="1"/>
          </p:cNvSpPr>
          <p:nvPr>
            <p:ph type="sldImg"/>
          </p:nvPr>
        </p:nvSpPr>
        <p:spPr>
          <a:solidFill>
            <a:srgbClr val="FFFFFF"/>
          </a:solidFill>
          <a:ln/>
        </p:spPr>
      </p:sp>
      <p:sp>
        <p:nvSpPr>
          <p:cNvPr id="5530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a:noFill/>
        </p:spPr>
        <p:txBody>
          <a:bodyPr/>
          <a:lstStyle/>
          <a:p>
            <a:r>
              <a:rPr lang="en-US" smtClean="0"/>
              <a:t>Math 10 - Chapter 8 Handouts</a:t>
            </a:r>
          </a:p>
        </p:txBody>
      </p:sp>
      <p:sp>
        <p:nvSpPr>
          <p:cNvPr id="56323" name="Rectangle 6"/>
          <p:cNvSpPr>
            <a:spLocks noGrp="1" noChangeArrowheads="1"/>
          </p:cNvSpPr>
          <p:nvPr>
            <p:ph type="ftr" sz="quarter" idx="4"/>
          </p:nvPr>
        </p:nvSpPr>
        <p:spPr>
          <a:noFill/>
        </p:spPr>
        <p:txBody>
          <a:bodyPr/>
          <a:lstStyle/>
          <a:p>
            <a:r>
              <a:rPr lang="en-US" smtClean="0"/>
              <a:t>© Maurice Geraghty 2008</a:t>
            </a:r>
          </a:p>
        </p:txBody>
      </p:sp>
      <p:sp>
        <p:nvSpPr>
          <p:cNvPr id="56324" name="Rectangle 7"/>
          <p:cNvSpPr>
            <a:spLocks noGrp="1" noChangeArrowheads="1"/>
          </p:cNvSpPr>
          <p:nvPr>
            <p:ph type="sldNum" sz="quarter" idx="5"/>
          </p:nvPr>
        </p:nvSpPr>
        <p:spPr>
          <a:noFill/>
        </p:spPr>
        <p:txBody>
          <a:bodyPr/>
          <a:lstStyle/>
          <a:p>
            <a:fld id="{C5CD071A-B277-4C1D-BAB4-F5D77E582124}" type="slidenum">
              <a:rPr lang="en-US" smtClean="0"/>
              <a:pPr/>
              <a:t>16</a:t>
            </a:fld>
            <a:endParaRPr lang="en-US" smtClean="0"/>
          </a:p>
        </p:txBody>
      </p:sp>
      <p:sp>
        <p:nvSpPr>
          <p:cNvPr id="56325" name="Rectangle 2"/>
          <p:cNvSpPr>
            <a:spLocks noGrp="1" noRot="1" noChangeAspect="1" noChangeArrowheads="1" noTextEdit="1"/>
          </p:cNvSpPr>
          <p:nvPr>
            <p:ph type="sldImg"/>
          </p:nvPr>
        </p:nvSpPr>
        <p:spPr>
          <a:solidFill>
            <a:srgbClr val="FFFFFF"/>
          </a:solidFill>
          <a:ln/>
        </p:spPr>
      </p:sp>
      <p:sp>
        <p:nvSpPr>
          <p:cNvPr id="5632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p:spPr>
        <p:txBody>
          <a:bodyPr/>
          <a:lstStyle/>
          <a:p>
            <a:r>
              <a:rPr lang="en-US" smtClean="0"/>
              <a:t>Math 10 - Chapter 8 Handouts</a:t>
            </a:r>
          </a:p>
        </p:txBody>
      </p:sp>
      <p:sp>
        <p:nvSpPr>
          <p:cNvPr id="57347" name="Rectangle 6"/>
          <p:cNvSpPr>
            <a:spLocks noGrp="1" noChangeArrowheads="1"/>
          </p:cNvSpPr>
          <p:nvPr>
            <p:ph type="ftr" sz="quarter" idx="4"/>
          </p:nvPr>
        </p:nvSpPr>
        <p:spPr>
          <a:noFill/>
        </p:spPr>
        <p:txBody>
          <a:bodyPr/>
          <a:lstStyle/>
          <a:p>
            <a:r>
              <a:rPr lang="en-US" smtClean="0"/>
              <a:t>© Maurice Geraghty 2008</a:t>
            </a:r>
          </a:p>
        </p:txBody>
      </p:sp>
      <p:sp>
        <p:nvSpPr>
          <p:cNvPr id="57348" name="Rectangle 7"/>
          <p:cNvSpPr>
            <a:spLocks noGrp="1" noChangeArrowheads="1"/>
          </p:cNvSpPr>
          <p:nvPr>
            <p:ph type="sldNum" sz="quarter" idx="5"/>
          </p:nvPr>
        </p:nvSpPr>
        <p:spPr>
          <a:noFill/>
        </p:spPr>
        <p:txBody>
          <a:bodyPr/>
          <a:lstStyle/>
          <a:p>
            <a:fld id="{15F70A8F-471D-48A2-A2FB-F8A8F15B656C}" type="slidenum">
              <a:rPr lang="en-US" smtClean="0"/>
              <a:pPr/>
              <a:t>17</a:t>
            </a:fld>
            <a:endParaRPr lang="en-US" smtClean="0"/>
          </a:p>
        </p:txBody>
      </p:sp>
      <p:sp>
        <p:nvSpPr>
          <p:cNvPr id="57349" name="Rectangle 2"/>
          <p:cNvSpPr>
            <a:spLocks noGrp="1" noRot="1" noChangeAspect="1" noChangeArrowheads="1" noTextEdit="1"/>
          </p:cNvSpPr>
          <p:nvPr>
            <p:ph type="sldImg"/>
          </p:nvPr>
        </p:nvSpPr>
        <p:spPr>
          <a:solidFill>
            <a:srgbClr val="FFFFFF"/>
          </a:solidFill>
          <a:ln/>
        </p:spPr>
      </p:sp>
      <p:sp>
        <p:nvSpPr>
          <p:cNvPr id="5735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p:spPr>
        <p:txBody>
          <a:bodyPr/>
          <a:lstStyle/>
          <a:p>
            <a:r>
              <a:rPr lang="en-US" smtClean="0"/>
              <a:t>Math 10 - Chapter 8 Handouts</a:t>
            </a:r>
          </a:p>
        </p:txBody>
      </p:sp>
      <p:sp>
        <p:nvSpPr>
          <p:cNvPr id="58371" name="Rectangle 6"/>
          <p:cNvSpPr>
            <a:spLocks noGrp="1" noChangeArrowheads="1"/>
          </p:cNvSpPr>
          <p:nvPr>
            <p:ph type="ftr" sz="quarter" idx="4"/>
          </p:nvPr>
        </p:nvSpPr>
        <p:spPr>
          <a:noFill/>
        </p:spPr>
        <p:txBody>
          <a:bodyPr/>
          <a:lstStyle/>
          <a:p>
            <a:r>
              <a:rPr lang="en-US" smtClean="0"/>
              <a:t>© Maurice Geraghty 2008</a:t>
            </a:r>
          </a:p>
        </p:txBody>
      </p:sp>
      <p:sp>
        <p:nvSpPr>
          <p:cNvPr id="58372" name="Rectangle 7"/>
          <p:cNvSpPr>
            <a:spLocks noGrp="1" noChangeArrowheads="1"/>
          </p:cNvSpPr>
          <p:nvPr>
            <p:ph type="sldNum" sz="quarter" idx="5"/>
          </p:nvPr>
        </p:nvSpPr>
        <p:spPr>
          <a:noFill/>
        </p:spPr>
        <p:txBody>
          <a:bodyPr/>
          <a:lstStyle/>
          <a:p>
            <a:fld id="{27E2A359-7451-4FE0-8896-7218A637A9D3}" type="slidenum">
              <a:rPr lang="en-US" smtClean="0"/>
              <a:pPr/>
              <a:t>18</a:t>
            </a:fld>
            <a:endParaRPr lang="en-US" smtClean="0"/>
          </a:p>
        </p:txBody>
      </p:sp>
      <p:sp>
        <p:nvSpPr>
          <p:cNvPr id="58373" name="Rectangle 2"/>
          <p:cNvSpPr>
            <a:spLocks noGrp="1" noRot="1" noChangeAspect="1" noChangeArrowheads="1" noTextEdit="1"/>
          </p:cNvSpPr>
          <p:nvPr>
            <p:ph type="sldImg"/>
          </p:nvPr>
        </p:nvSpPr>
        <p:spPr>
          <a:solidFill>
            <a:srgbClr val="FFFFFF"/>
          </a:solidFill>
          <a:ln/>
        </p:spPr>
      </p:sp>
      <p:sp>
        <p:nvSpPr>
          <p:cNvPr id="5837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p:spPr>
        <p:txBody>
          <a:bodyPr/>
          <a:lstStyle/>
          <a:p>
            <a:r>
              <a:rPr lang="en-US" smtClean="0"/>
              <a:t>Math 10 - Chapter 8 Handouts</a:t>
            </a:r>
          </a:p>
        </p:txBody>
      </p:sp>
      <p:sp>
        <p:nvSpPr>
          <p:cNvPr id="59395" name="Rectangle 6"/>
          <p:cNvSpPr>
            <a:spLocks noGrp="1" noChangeArrowheads="1"/>
          </p:cNvSpPr>
          <p:nvPr>
            <p:ph type="ftr" sz="quarter" idx="4"/>
          </p:nvPr>
        </p:nvSpPr>
        <p:spPr>
          <a:noFill/>
        </p:spPr>
        <p:txBody>
          <a:bodyPr/>
          <a:lstStyle/>
          <a:p>
            <a:r>
              <a:rPr lang="en-US" smtClean="0"/>
              <a:t>© Maurice Geraghty 2008</a:t>
            </a:r>
          </a:p>
        </p:txBody>
      </p:sp>
      <p:sp>
        <p:nvSpPr>
          <p:cNvPr id="59396" name="Rectangle 7"/>
          <p:cNvSpPr>
            <a:spLocks noGrp="1" noChangeArrowheads="1"/>
          </p:cNvSpPr>
          <p:nvPr>
            <p:ph type="sldNum" sz="quarter" idx="5"/>
          </p:nvPr>
        </p:nvSpPr>
        <p:spPr>
          <a:noFill/>
        </p:spPr>
        <p:txBody>
          <a:bodyPr/>
          <a:lstStyle/>
          <a:p>
            <a:fld id="{0F12C1C4-8558-4AAC-A80A-8908D6EBA128}" type="slidenum">
              <a:rPr lang="en-US" smtClean="0"/>
              <a:pPr/>
              <a:t>19</a:t>
            </a:fld>
            <a:endParaRPr lang="en-US" smtClean="0"/>
          </a:p>
        </p:txBody>
      </p:sp>
      <p:sp>
        <p:nvSpPr>
          <p:cNvPr id="59397" name="Rectangle 2"/>
          <p:cNvSpPr>
            <a:spLocks noGrp="1" noRot="1" noChangeAspect="1" noChangeArrowheads="1" noTextEdit="1"/>
          </p:cNvSpPr>
          <p:nvPr>
            <p:ph type="sldImg"/>
          </p:nvPr>
        </p:nvSpPr>
        <p:spPr>
          <a:ln/>
        </p:spPr>
      </p:sp>
      <p:sp>
        <p:nvSpPr>
          <p:cNvPr id="5939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Math 10 - Chapter 8 Handouts</a:t>
            </a:r>
          </a:p>
        </p:txBody>
      </p:sp>
      <p:sp>
        <p:nvSpPr>
          <p:cNvPr id="41987" name="Rectangle 6"/>
          <p:cNvSpPr>
            <a:spLocks noGrp="1" noChangeArrowheads="1"/>
          </p:cNvSpPr>
          <p:nvPr>
            <p:ph type="ftr" sz="quarter" idx="4"/>
          </p:nvPr>
        </p:nvSpPr>
        <p:spPr>
          <a:noFill/>
        </p:spPr>
        <p:txBody>
          <a:bodyPr/>
          <a:lstStyle/>
          <a:p>
            <a:r>
              <a:rPr lang="en-US" smtClean="0"/>
              <a:t>© Maurice Geraghty 2008</a:t>
            </a:r>
          </a:p>
        </p:txBody>
      </p:sp>
      <p:sp>
        <p:nvSpPr>
          <p:cNvPr id="41988" name="Rectangle 7"/>
          <p:cNvSpPr>
            <a:spLocks noGrp="1" noChangeArrowheads="1"/>
          </p:cNvSpPr>
          <p:nvPr>
            <p:ph type="sldNum" sz="quarter" idx="5"/>
          </p:nvPr>
        </p:nvSpPr>
        <p:spPr>
          <a:noFill/>
        </p:spPr>
        <p:txBody>
          <a:bodyPr/>
          <a:lstStyle/>
          <a:p>
            <a:fld id="{DE619D50-2974-4309-96C5-C62258191764}" type="slidenum">
              <a:rPr lang="en-US" smtClean="0"/>
              <a:pPr/>
              <a:t>2</a:t>
            </a:fld>
            <a:endParaRPr lang="en-US" smtClean="0"/>
          </a:p>
        </p:txBody>
      </p:sp>
      <p:sp>
        <p:nvSpPr>
          <p:cNvPr id="41989" name="Rectangle 2"/>
          <p:cNvSpPr>
            <a:spLocks noGrp="1" noRot="1" noChangeAspect="1" noChangeArrowheads="1" noTextEdit="1"/>
          </p:cNvSpPr>
          <p:nvPr>
            <p:ph type="sldImg"/>
          </p:nvPr>
        </p:nvSpPr>
        <p:spPr>
          <a:ln/>
        </p:spPr>
      </p:sp>
      <p:sp>
        <p:nvSpPr>
          <p:cNvPr id="4199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p:spPr>
        <p:txBody>
          <a:bodyPr/>
          <a:lstStyle/>
          <a:p>
            <a:r>
              <a:rPr lang="en-US" smtClean="0"/>
              <a:t>Math 10 - Chapter 8 Handouts</a:t>
            </a:r>
          </a:p>
        </p:txBody>
      </p:sp>
      <p:sp>
        <p:nvSpPr>
          <p:cNvPr id="62467" name="Rectangle 6"/>
          <p:cNvSpPr>
            <a:spLocks noGrp="1" noChangeArrowheads="1"/>
          </p:cNvSpPr>
          <p:nvPr>
            <p:ph type="ftr" sz="quarter" idx="4"/>
          </p:nvPr>
        </p:nvSpPr>
        <p:spPr>
          <a:noFill/>
        </p:spPr>
        <p:txBody>
          <a:bodyPr/>
          <a:lstStyle/>
          <a:p>
            <a:r>
              <a:rPr lang="en-US" smtClean="0"/>
              <a:t>© Maurice Geraghty 2008</a:t>
            </a:r>
          </a:p>
        </p:txBody>
      </p:sp>
      <p:sp>
        <p:nvSpPr>
          <p:cNvPr id="62468" name="Rectangle 7"/>
          <p:cNvSpPr>
            <a:spLocks noGrp="1" noChangeArrowheads="1"/>
          </p:cNvSpPr>
          <p:nvPr>
            <p:ph type="sldNum" sz="quarter" idx="5"/>
          </p:nvPr>
        </p:nvSpPr>
        <p:spPr>
          <a:noFill/>
        </p:spPr>
        <p:txBody>
          <a:bodyPr/>
          <a:lstStyle/>
          <a:p>
            <a:fld id="{5166A619-C068-4F11-B1CE-DA5CA32571F7}" type="slidenum">
              <a:rPr lang="en-US" smtClean="0"/>
              <a:pPr/>
              <a:t>22</a:t>
            </a:fld>
            <a:endParaRPr lang="en-US" smtClean="0"/>
          </a:p>
        </p:txBody>
      </p:sp>
      <p:sp>
        <p:nvSpPr>
          <p:cNvPr id="62469" name="Rectangle 2"/>
          <p:cNvSpPr>
            <a:spLocks noGrp="1" noRot="1" noChangeAspect="1" noChangeArrowheads="1" noTextEdit="1"/>
          </p:cNvSpPr>
          <p:nvPr>
            <p:ph type="sldImg"/>
          </p:nvPr>
        </p:nvSpPr>
        <p:spPr>
          <a:solidFill>
            <a:srgbClr val="FFFFFF"/>
          </a:solidFill>
          <a:ln/>
        </p:spPr>
      </p:sp>
      <p:sp>
        <p:nvSpPr>
          <p:cNvPr id="6247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p:spPr>
        <p:txBody>
          <a:bodyPr/>
          <a:lstStyle/>
          <a:p>
            <a:r>
              <a:rPr lang="en-US" smtClean="0"/>
              <a:t>Math 10 - Chapter 8 Handouts</a:t>
            </a:r>
          </a:p>
        </p:txBody>
      </p:sp>
      <p:sp>
        <p:nvSpPr>
          <p:cNvPr id="63491" name="Rectangle 6"/>
          <p:cNvSpPr>
            <a:spLocks noGrp="1" noChangeArrowheads="1"/>
          </p:cNvSpPr>
          <p:nvPr>
            <p:ph type="ftr" sz="quarter" idx="4"/>
          </p:nvPr>
        </p:nvSpPr>
        <p:spPr>
          <a:noFill/>
        </p:spPr>
        <p:txBody>
          <a:bodyPr/>
          <a:lstStyle/>
          <a:p>
            <a:r>
              <a:rPr lang="en-US" smtClean="0"/>
              <a:t>© Maurice Geraghty 2008</a:t>
            </a:r>
          </a:p>
        </p:txBody>
      </p:sp>
      <p:sp>
        <p:nvSpPr>
          <p:cNvPr id="63492" name="Rectangle 7"/>
          <p:cNvSpPr>
            <a:spLocks noGrp="1" noChangeArrowheads="1"/>
          </p:cNvSpPr>
          <p:nvPr>
            <p:ph type="sldNum" sz="quarter" idx="5"/>
          </p:nvPr>
        </p:nvSpPr>
        <p:spPr>
          <a:noFill/>
        </p:spPr>
        <p:txBody>
          <a:bodyPr/>
          <a:lstStyle/>
          <a:p>
            <a:fld id="{49A6F794-D3AF-43F0-9F08-6A9DD39E794F}" type="slidenum">
              <a:rPr lang="en-US" smtClean="0"/>
              <a:pPr/>
              <a:t>23</a:t>
            </a:fld>
            <a:endParaRPr lang="en-US" smtClean="0"/>
          </a:p>
        </p:txBody>
      </p:sp>
      <p:sp>
        <p:nvSpPr>
          <p:cNvPr id="63493" name="Rectangle 2"/>
          <p:cNvSpPr>
            <a:spLocks noGrp="1" noRot="1" noChangeAspect="1" noChangeArrowheads="1" noTextEdit="1"/>
          </p:cNvSpPr>
          <p:nvPr>
            <p:ph type="sldImg"/>
          </p:nvPr>
        </p:nvSpPr>
        <p:spPr>
          <a:solidFill>
            <a:srgbClr val="FFFFFF"/>
          </a:solidFill>
          <a:ln/>
        </p:spPr>
      </p:sp>
      <p:sp>
        <p:nvSpPr>
          <p:cNvPr id="6349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p:spPr>
        <p:txBody>
          <a:bodyPr/>
          <a:lstStyle/>
          <a:p>
            <a:r>
              <a:rPr lang="en-US" smtClean="0"/>
              <a:t>Math 10 - Chapter 8 Handouts</a:t>
            </a:r>
          </a:p>
        </p:txBody>
      </p:sp>
      <p:sp>
        <p:nvSpPr>
          <p:cNvPr id="64515" name="Rectangle 6"/>
          <p:cNvSpPr>
            <a:spLocks noGrp="1" noChangeArrowheads="1"/>
          </p:cNvSpPr>
          <p:nvPr>
            <p:ph type="ftr" sz="quarter" idx="4"/>
          </p:nvPr>
        </p:nvSpPr>
        <p:spPr>
          <a:noFill/>
        </p:spPr>
        <p:txBody>
          <a:bodyPr/>
          <a:lstStyle/>
          <a:p>
            <a:r>
              <a:rPr lang="en-US" smtClean="0"/>
              <a:t>© Maurice Geraghty 2008</a:t>
            </a:r>
          </a:p>
        </p:txBody>
      </p:sp>
      <p:sp>
        <p:nvSpPr>
          <p:cNvPr id="64516" name="Rectangle 7"/>
          <p:cNvSpPr>
            <a:spLocks noGrp="1" noChangeArrowheads="1"/>
          </p:cNvSpPr>
          <p:nvPr>
            <p:ph type="sldNum" sz="quarter" idx="5"/>
          </p:nvPr>
        </p:nvSpPr>
        <p:spPr>
          <a:noFill/>
        </p:spPr>
        <p:txBody>
          <a:bodyPr/>
          <a:lstStyle/>
          <a:p>
            <a:fld id="{2CA2C862-2C0B-41F0-9A8F-EE4165E42CE1}" type="slidenum">
              <a:rPr lang="en-US" smtClean="0"/>
              <a:pPr/>
              <a:t>24</a:t>
            </a:fld>
            <a:endParaRPr lang="en-US" smtClean="0"/>
          </a:p>
        </p:txBody>
      </p:sp>
      <p:sp>
        <p:nvSpPr>
          <p:cNvPr id="64517" name="Rectangle 2"/>
          <p:cNvSpPr>
            <a:spLocks noGrp="1" noRot="1" noChangeAspect="1" noChangeArrowheads="1" noTextEdit="1"/>
          </p:cNvSpPr>
          <p:nvPr>
            <p:ph type="sldImg"/>
          </p:nvPr>
        </p:nvSpPr>
        <p:spPr>
          <a:solidFill>
            <a:srgbClr val="FFFFFF"/>
          </a:solidFill>
          <a:ln/>
        </p:spPr>
      </p:sp>
      <p:sp>
        <p:nvSpPr>
          <p:cNvPr id="6451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p:spPr>
        <p:txBody>
          <a:bodyPr/>
          <a:lstStyle/>
          <a:p>
            <a:r>
              <a:rPr lang="en-US" smtClean="0"/>
              <a:t>Math 10 - Chapter 8 Handouts</a:t>
            </a:r>
          </a:p>
        </p:txBody>
      </p:sp>
      <p:sp>
        <p:nvSpPr>
          <p:cNvPr id="65539" name="Rectangle 6"/>
          <p:cNvSpPr>
            <a:spLocks noGrp="1" noChangeArrowheads="1"/>
          </p:cNvSpPr>
          <p:nvPr>
            <p:ph type="ftr" sz="quarter" idx="4"/>
          </p:nvPr>
        </p:nvSpPr>
        <p:spPr>
          <a:noFill/>
        </p:spPr>
        <p:txBody>
          <a:bodyPr/>
          <a:lstStyle/>
          <a:p>
            <a:r>
              <a:rPr lang="en-US" smtClean="0"/>
              <a:t>© Maurice Geraghty 2008</a:t>
            </a:r>
          </a:p>
        </p:txBody>
      </p:sp>
      <p:sp>
        <p:nvSpPr>
          <p:cNvPr id="65540" name="Rectangle 7"/>
          <p:cNvSpPr>
            <a:spLocks noGrp="1" noChangeArrowheads="1"/>
          </p:cNvSpPr>
          <p:nvPr>
            <p:ph type="sldNum" sz="quarter" idx="5"/>
          </p:nvPr>
        </p:nvSpPr>
        <p:spPr>
          <a:noFill/>
        </p:spPr>
        <p:txBody>
          <a:bodyPr/>
          <a:lstStyle/>
          <a:p>
            <a:fld id="{F944C2F9-F7C5-4075-9B3C-DD614A7B457A}" type="slidenum">
              <a:rPr lang="en-US" smtClean="0"/>
              <a:pPr/>
              <a:t>25</a:t>
            </a:fld>
            <a:endParaRPr lang="en-US" smtClean="0"/>
          </a:p>
        </p:txBody>
      </p:sp>
      <p:sp>
        <p:nvSpPr>
          <p:cNvPr id="65541" name="Rectangle 2"/>
          <p:cNvSpPr>
            <a:spLocks noGrp="1" noRot="1" noChangeAspect="1" noChangeArrowheads="1" noTextEdit="1"/>
          </p:cNvSpPr>
          <p:nvPr>
            <p:ph type="sldImg"/>
          </p:nvPr>
        </p:nvSpPr>
        <p:spPr>
          <a:solidFill>
            <a:srgbClr val="FFFFFF"/>
          </a:solidFill>
          <a:ln/>
        </p:spPr>
      </p:sp>
      <p:sp>
        <p:nvSpPr>
          <p:cNvPr id="6554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p:spPr>
        <p:txBody>
          <a:bodyPr/>
          <a:lstStyle/>
          <a:p>
            <a:r>
              <a:rPr lang="en-US" smtClean="0"/>
              <a:t>Math 10 - Chapter 8 Handouts</a:t>
            </a:r>
          </a:p>
        </p:txBody>
      </p:sp>
      <p:sp>
        <p:nvSpPr>
          <p:cNvPr id="66563" name="Rectangle 6"/>
          <p:cNvSpPr>
            <a:spLocks noGrp="1" noChangeArrowheads="1"/>
          </p:cNvSpPr>
          <p:nvPr>
            <p:ph type="ftr" sz="quarter" idx="4"/>
          </p:nvPr>
        </p:nvSpPr>
        <p:spPr>
          <a:noFill/>
        </p:spPr>
        <p:txBody>
          <a:bodyPr/>
          <a:lstStyle/>
          <a:p>
            <a:r>
              <a:rPr lang="en-US" smtClean="0"/>
              <a:t>© Maurice Geraghty 2008</a:t>
            </a:r>
          </a:p>
        </p:txBody>
      </p:sp>
      <p:sp>
        <p:nvSpPr>
          <p:cNvPr id="66564" name="Rectangle 7"/>
          <p:cNvSpPr>
            <a:spLocks noGrp="1" noChangeArrowheads="1"/>
          </p:cNvSpPr>
          <p:nvPr>
            <p:ph type="sldNum" sz="quarter" idx="5"/>
          </p:nvPr>
        </p:nvSpPr>
        <p:spPr>
          <a:noFill/>
        </p:spPr>
        <p:txBody>
          <a:bodyPr/>
          <a:lstStyle/>
          <a:p>
            <a:fld id="{6FF1AF6F-59E6-4C7F-84F8-1AB6A71D019C}" type="slidenum">
              <a:rPr lang="en-US" smtClean="0"/>
              <a:pPr/>
              <a:t>26</a:t>
            </a:fld>
            <a:endParaRPr lang="en-US" smtClean="0"/>
          </a:p>
        </p:txBody>
      </p:sp>
      <p:sp>
        <p:nvSpPr>
          <p:cNvPr id="66565" name="Rectangle 2"/>
          <p:cNvSpPr>
            <a:spLocks noGrp="1" noRot="1" noChangeAspect="1" noChangeArrowheads="1" noTextEdit="1"/>
          </p:cNvSpPr>
          <p:nvPr>
            <p:ph type="sldImg"/>
          </p:nvPr>
        </p:nvSpPr>
        <p:spPr>
          <a:solidFill>
            <a:srgbClr val="FFFFFF"/>
          </a:solidFill>
          <a:ln/>
        </p:spPr>
      </p:sp>
      <p:sp>
        <p:nvSpPr>
          <p:cNvPr id="6656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p:spPr>
        <p:txBody>
          <a:bodyPr/>
          <a:lstStyle/>
          <a:p>
            <a:r>
              <a:rPr lang="en-US" smtClean="0"/>
              <a:t>Math 10 - Chapter 8 Handouts</a:t>
            </a:r>
          </a:p>
        </p:txBody>
      </p:sp>
      <p:sp>
        <p:nvSpPr>
          <p:cNvPr id="67587" name="Rectangle 6"/>
          <p:cNvSpPr>
            <a:spLocks noGrp="1" noChangeArrowheads="1"/>
          </p:cNvSpPr>
          <p:nvPr>
            <p:ph type="ftr" sz="quarter" idx="4"/>
          </p:nvPr>
        </p:nvSpPr>
        <p:spPr>
          <a:noFill/>
        </p:spPr>
        <p:txBody>
          <a:bodyPr/>
          <a:lstStyle/>
          <a:p>
            <a:r>
              <a:rPr lang="en-US" smtClean="0"/>
              <a:t>© Maurice Geraghty 2008</a:t>
            </a:r>
          </a:p>
        </p:txBody>
      </p:sp>
      <p:sp>
        <p:nvSpPr>
          <p:cNvPr id="67588" name="Rectangle 7"/>
          <p:cNvSpPr>
            <a:spLocks noGrp="1" noChangeArrowheads="1"/>
          </p:cNvSpPr>
          <p:nvPr>
            <p:ph type="sldNum" sz="quarter" idx="5"/>
          </p:nvPr>
        </p:nvSpPr>
        <p:spPr>
          <a:noFill/>
        </p:spPr>
        <p:txBody>
          <a:bodyPr/>
          <a:lstStyle/>
          <a:p>
            <a:fld id="{7E0ECA83-9B15-49E9-A34A-F7AF57E40C90}" type="slidenum">
              <a:rPr lang="en-US" smtClean="0"/>
              <a:pPr/>
              <a:t>27</a:t>
            </a:fld>
            <a:endParaRPr lang="en-US" smtClean="0"/>
          </a:p>
        </p:txBody>
      </p:sp>
      <p:sp>
        <p:nvSpPr>
          <p:cNvPr id="67589" name="Rectangle 2"/>
          <p:cNvSpPr>
            <a:spLocks noGrp="1" noRot="1" noChangeAspect="1" noChangeArrowheads="1" noTextEdit="1"/>
          </p:cNvSpPr>
          <p:nvPr>
            <p:ph type="sldImg"/>
          </p:nvPr>
        </p:nvSpPr>
        <p:spPr>
          <a:solidFill>
            <a:srgbClr val="FFFFFF"/>
          </a:solidFill>
          <a:ln/>
        </p:spPr>
      </p:sp>
      <p:sp>
        <p:nvSpPr>
          <p:cNvPr id="6759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p:spPr>
        <p:txBody>
          <a:bodyPr/>
          <a:lstStyle/>
          <a:p>
            <a:r>
              <a:rPr lang="en-US" smtClean="0"/>
              <a:t>Math 10 - Chapter 8 Handouts</a:t>
            </a:r>
          </a:p>
        </p:txBody>
      </p:sp>
      <p:sp>
        <p:nvSpPr>
          <p:cNvPr id="68611" name="Rectangle 6"/>
          <p:cNvSpPr>
            <a:spLocks noGrp="1" noChangeArrowheads="1"/>
          </p:cNvSpPr>
          <p:nvPr>
            <p:ph type="ftr" sz="quarter" idx="4"/>
          </p:nvPr>
        </p:nvSpPr>
        <p:spPr>
          <a:noFill/>
        </p:spPr>
        <p:txBody>
          <a:bodyPr/>
          <a:lstStyle/>
          <a:p>
            <a:r>
              <a:rPr lang="en-US" smtClean="0"/>
              <a:t>© Maurice Geraghty 2008</a:t>
            </a:r>
          </a:p>
        </p:txBody>
      </p:sp>
      <p:sp>
        <p:nvSpPr>
          <p:cNvPr id="68612" name="Rectangle 7"/>
          <p:cNvSpPr>
            <a:spLocks noGrp="1" noChangeArrowheads="1"/>
          </p:cNvSpPr>
          <p:nvPr>
            <p:ph type="sldNum" sz="quarter" idx="5"/>
          </p:nvPr>
        </p:nvSpPr>
        <p:spPr>
          <a:noFill/>
        </p:spPr>
        <p:txBody>
          <a:bodyPr/>
          <a:lstStyle/>
          <a:p>
            <a:fld id="{6DC8E432-989C-4C2F-8E77-032745B666D2}" type="slidenum">
              <a:rPr lang="en-US" smtClean="0"/>
              <a:pPr/>
              <a:t>28</a:t>
            </a:fld>
            <a:endParaRPr lang="en-US" smtClean="0"/>
          </a:p>
        </p:txBody>
      </p:sp>
      <p:sp>
        <p:nvSpPr>
          <p:cNvPr id="68613" name="Rectangle 2"/>
          <p:cNvSpPr>
            <a:spLocks noGrp="1" noRot="1" noChangeAspect="1" noChangeArrowheads="1" noTextEdit="1"/>
          </p:cNvSpPr>
          <p:nvPr>
            <p:ph type="sldImg"/>
          </p:nvPr>
        </p:nvSpPr>
        <p:spPr>
          <a:ln/>
        </p:spPr>
      </p:sp>
      <p:sp>
        <p:nvSpPr>
          <p:cNvPr id="686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p:spPr>
        <p:txBody>
          <a:bodyPr/>
          <a:lstStyle/>
          <a:p>
            <a:r>
              <a:rPr lang="en-US" smtClean="0"/>
              <a:t>Math 10 - Chapter 10 Notes</a:t>
            </a:r>
          </a:p>
        </p:txBody>
      </p:sp>
      <p:sp>
        <p:nvSpPr>
          <p:cNvPr id="69635" name="Rectangle 6"/>
          <p:cNvSpPr>
            <a:spLocks noGrp="1" noChangeArrowheads="1"/>
          </p:cNvSpPr>
          <p:nvPr>
            <p:ph type="ftr" sz="quarter" idx="4"/>
          </p:nvPr>
        </p:nvSpPr>
        <p:spPr>
          <a:noFill/>
        </p:spPr>
        <p:txBody>
          <a:bodyPr/>
          <a:lstStyle/>
          <a:p>
            <a:r>
              <a:rPr lang="en-US" smtClean="0"/>
              <a:t>© Maurice Geraghty 2008</a:t>
            </a:r>
          </a:p>
        </p:txBody>
      </p:sp>
      <p:sp>
        <p:nvSpPr>
          <p:cNvPr id="69636" name="Rectangle 7"/>
          <p:cNvSpPr>
            <a:spLocks noGrp="1" noChangeArrowheads="1"/>
          </p:cNvSpPr>
          <p:nvPr>
            <p:ph type="sldNum" sz="quarter" idx="5"/>
          </p:nvPr>
        </p:nvSpPr>
        <p:spPr>
          <a:noFill/>
        </p:spPr>
        <p:txBody>
          <a:bodyPr/>
          <a:lstStyle/>
          <a:p>
            <a:fld id="{49D418B0-DD77-48C4-BB18-7FBBC34B2CCC}" type="slidenum">
              <a:rPr lang="en-US" smtClean="0"/>
              <a:pPr/>
              <a:t>29</a:t>
            </a:fld>
            <a:endParaRPr lang="en-US" smtClean="0"/>
          </a:p>
        </p:txBody>
      </p:sp>
      <p:sp>
        <p:nvSpPr>
          <p:cNvPr id="69637" name="Rectangle 2"/>
          <p:cNvSpPr>
            <a:spLocks noGrp="1" noRot="1" noChangeAspect="1" noChangeArrowheads="1" noTextEdit="1"/>
          </p:cNvSpPr>
          <p:nvPr>
            <p:ph type="sldImg"/>
          </p:nvPr>
        </p:nvSpPr>
        <p:spPr>
          <a:xfrm>
            <a:off x="1284288" y="730250"/>
            <a:ext cx="4752975" cy="3565525"/>
          </a:xfrm>
          <a:ln/>
        </p:spPr>
      </p:sp>
      <p:sp>
        <p:nvSpPr>
          <p:cNvPr id="6963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a:noFill/>
        </p:spPr>
        <p:txBody>
          <a:bodyPr/>
          <a:lstStyle/>
          <a:p>
            <a:r>
              <a:rPr lang="en-US" smtClean="0"/>
              <a:t>Math 10 - Chapter 10 Notes</a:t>
            </a:r>
          </a:p>
        </p:txBody>
      </p:sp>
      <p:sp>
        <p:nvSpPr>
          <p:cNvPr id="70659" name="Rectangle 6"/>
          <p:cNvSpPr>
            <a:spLocks noGrp="1" noChangeArrowheads="1"/>
          </p:cNvSpPr>
          <p:nvPr>
            <p:ph type="ftr" sz="quarter" idx="4"/>
          </p:nvPr>
        </p:nvSpPr>
        <p:spPr>
          <a:noFill/>
        </p:spPr>
        <p:txBody>
          <a:bodyPr/>
          <a:lstStyle/>
          <a:p>
            <a:r>
              <a:rPr lang="en-US" smtClean="0"/>
              <a:t>© Maurice Geraghty 2008</a:t>
            </a:r>
          </a:p>
        </p:txBody>
      </p:sp>
      <p:sp>
        <p:nvSpPr>
          <p:cNvPr id="70660" name="Rectangle 7"/>
          <p:cNvSpPr>
            <a:spLocks noGrp="1" noChangeArrowheads="1"/>
          </p:cNvSpPr>
          <p:nvPr>
            <p:ph type="sldNum" sz="quarter" idx="5"/>
          </p:nvPr>
        </p:nvSpPr>
        <p:spPr>
          <a:noFill/>
        </p:spPr>
        <p:txBody>
          <a:bodyPr/>
          <a:lstStyle/>
          <a:p>
            <a:fld id="{9670295B-E005-4383-844A-A85A328623D4}" type="slidenum">
              <a:rPr lang="en-US" smtClean="0"/>
              <a:pPr/>
              <a:t>30</a:t>
            </a:fld>
            <a:endParaRPr lang="en-US" smtClean="0"/>
          </a:p>
        </p:txBody>
      </p:sp>
      <p:sp>
        <p:nvSpPr>
          <p:cNvPr id="70661" name="Rectangle 2"/>
          <p:cNvSpPr>
            <a:spLocks noGrp="1" noRot="1" noChangeAspect="1" noChangeArrowheads="1" noTextEdit="1"/>
          </p:cNvSpPr>
          <p:nvPr>
            <p:ph type="sldImg"/>
          </p:nvPr>
        </p:nvSpPr>
        <p:spPr>
          <a:xfrm>
            <a:off x="1284288" y="730250"/>
            <a:ext cx="4752975" cy="3565525"/>
          </a:xfrm>
          <a:ln/>
        </p:spPr>
      </p:sp>
      <p:sp>
        <p:nvSpPr>
          <p:cNvPr id="7066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smtClean="0"/>
              <a:t>Math 10 - Chapter 10 Notes</a:t>
            </a:r>
          </a:p>
        </p:txBody>
      </p:sp>
      <p:sp>
        <p:nvSpPr>
          <p:cNvPr id="71683" name="Rectangle 6"/>
          <p:cNvSpPr>
            <a:spLocks noGrp="1" noChangeArrowheads="1"/>
          </p:cNvSpPr>
          <p:nvPr>
            <p:ph type="ftr" sz="quarter" idx="4"/>
          </p:nvPr>
        </p:nvSpPr>
        <p:spPr>
          <a:noFill/>
        </p:spPr>
        <p:txBody>
          <a:bodyPr/>
          <a:lstStyle/>
          <a:p>
            <a:r>
              <a:rPr lang="en-US" smtClean="0"/>
              <a:t>© Maurice Geraghty 2008</a:t>
            </a:r>
          </a:p>
        </p:txBody>
      </p:sp>
      <p:sp>
        <p:nvSpPr>
          <p:cNvPr id="71684" name="Rectangle 7"/>
          <p:cNvSpPr>
            <a:spLocks noGrp="1" noChangeArrowheads="1"/>
          </p:cNvSpPr>
          <p:nvPr>
            <p:ph type="sldNum" sz="quarter" idx="5"/>
          </p:nvPr>
        </p:nvSpPr>
        <p:spPr>
          <a:noFill/>
        </p:spPr>
        <p:txBody>
          <a:bodyPr/>
          <a:lstStyle/>
          <a:p>
            <a:fld id="{86B3CCF7-542F-47F0-BEE2-43815F8C4657}" type="slidenum">
              <a:rPr lang="en-US" smtClean="0"/>
              <a:pPr/>
              <a:t>31</a:t>
            </a:fld>
            <a:endParaRPr lang="en-US" smtClean="0"/>
          </a:p>
        </p:txBody>
      </p:sp>
      <p:sp>
        <p:nvSpPr>
          <p:cNvPr id="71685" name="Rectangle 2"/>
          <p:cNvSpPr>
            <a:spLocks noGrp="1" noRot="1" noChangeAspect="1" noChangeArrowheads="1" noTextEdit="1"/>
          </p:cNvSpPr>
          <p:nvPr>
            <p:ph type="sldImg"/>
          </p:nvPr>
        </p:nvSpPr>
        <p:spPr>
          <a:xfrm>
            <a:off x="1284288" y="730250"/>
            <a:ext cx="4752975" cy="3565525"/>
          </a:xfrm>
          <a:ln/>
        </p:spPr>
      </p:sp>
      <p:sp>
        <p:nvSpPr>
          <p:cNvPr id="716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Header Placeholder 3"/>
          <p:cNvSpPr>
            <a:spLocks noGrp="1"/>
          </p:cNvSpPr>
          <p:nvPr>
            <p:ph type="hdr" sz="quarter"/>
          </p:nvPr>
        </p:nvSpPr>
        <p:spPr>
          <a:noFill/>
        </p:spPr>
        <p:txBody>
          <a:bodyPr/>
          <a:lstStyle/>
          <a:p>
            <a:r>
              <a:rPr lang="en-US" smtClean="0"/>
              <a:t>Math 10 - Chapter 8 Handouts</a:t>
            </a:r>
          </a:p>
        </p:txBody>
      </p:sp>
      <p:sp>
        <p:nvSpPr>
          <p:cNvPr id="43013" name="Footer Placeholder 4"/>
          <p:cNvSpPr>
            <a:spLocks noGrp="1"/>
          </p:cNvSpPr>
          <p:nvPr>
            <p:ph type="ftr" sz="quarter" idx="4"/>
          </p:nvPr>
        </p:nvSpPr>
        <p:spPr>
          <a:noFill/>
        </p:spPr>
        <p:txBody>
          <a:bodyPr/>
          <a:lstStyle/>
          <a:p>
            <a:r>
              <a:rPr lang="en-US" smtClean="0"/>
              <a:t>© Maurice Geraghty 2008</a:t>
            </a:r>
          </a:p>
        </p:txBody>
      </p:sp>
      <p:sp>
        <p:nvSpPr>
          <p:cNvPr id="43014" name="Slide Number Placeholder 5"/>
          <p:cNvSpPr>
            <a:spLocks noGrp="1"/>
          </p:cNvSpPr>
          <p:nvPr>
            <p:ph type="sldNum" sz="quarter" idx="5"/>
          </p:nvPr>
        </p:nvSpPr>
        <p:spPr>
          <a:noFill/>
        </p:spPr>
        <p:txBody>
          <a:bodyPr/>
          <a:lstStyle/>
          <a:p>
            <a:fld id="{6656DFD6-51C5-4FBC-9381-BB6C2557E0AC}"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a:noFill/>
        </p:spPr>
        <p:txBody>
          <a:bodyPr/>
          <a:lstStyle/>
          <a:p>
            <a:r>
              <a:rPr lang="en-US" smtClean="0"/>
              <a:t>Math 10 - Chapter 10 Notes</a:t>
            </a:r>
          </a:p>
        </p:txBody>
      </p:sp>
      <p:sp>
        <p:nvSpPr>
          <p:cNvPr id="72707" name="Rectangle 6"/>
          <p:cNvSpPr>
            <a:spLocks noGrp="1" noChangeArrowheads="1"/>
          </p:cNvSpPr>
          <p:nvPr>
            <p:ph type="ftr" sz="quarter" idx="4"/>
          </p:nvPr>
        </p:nvSpPr>
        <p:spPr>
          <a:noFill/>
        </p:spPr>
        <p:txBody>
          <a:bodyPr/>
          <a:lstStyle/>
          <a:p>
            <a:r>
              <a:rPr lang="en-US" smtClean="0"/>
              <a:t>© Maurice Geraghty 2008</a:t>
            </a:r>
          </a:p>
        </p:txBody>
      </p:sp>
      <p:sp>
        <p:nvSpPr>
          <p:cNvPr id="72708" name="Rectangle 7"/>
          <p:cNvSpPr>
            <a:spLocks noGrp="1" noChangeArrowheads="1"/>
          </p:cNvSpPr>
          <p:nvPr>
            <p:ph type="sldNum" sz="quarter" idx="5"/>
          </p:nvPr>
        </p:nvSpPr>
        <p:spPr>
          <a:noFill/>
        </p:spPr>
        <p:txBody>
          <a:bodyPr/>
          <a:lstStyle/>
          <a:p>
            <a:fld id="{985F26A6-ACEE-4A52-8589-5797E5E84934}" type="slidenum">
              <a:rPr lang="en-US" smtClean="0"/>
              <a:pPr/>
              <a:t>32</a:t>
            </a:fld>
            <a:endParaRPr lang="en-US" smtClean="0"/>
          </a:p>
        </p:txBody>
      </p:sp>
      <p:sp>
        <p:nvSpPr>
          <p:cNvPr id="72709" name="Rectangle 2"/>
          <p:cNvSpPr>
            <a:spLocks noGrp="1" noRot="1" noChangeAspect="1" noChangeArrowheads="1" noTextEdit="1"/>
          </p:cNvSpPr>
          <p:nvPr>
            <p:ph type="sldImg"/>
          </p:nvPr>
        </p:nvSpPr>
        <p:spPr>
          <a:xfrm>
            <a:off x="1284288" y="730250"/>
            <a:ext cx="4752975" cy="3565525"/>
          </a:xfrm>
          <a:ln/>
        </p:spPr>
      </p:sp>
      <p:sp>
        <p:nvSpPr>
          <p:cNvPr id="7271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a:noFill/>
        </p:spPr>
        <p:txBody>
          <a:bodyPr/>
          <a:lstStyle/>
          <a:p>
            <a:r>
              <a:rPr lang="en-US" smtClean="0"/>
              <a:t>Math 10 - Chapter 10 Notes</a:t>
            </a:r>
          </a:p>
        </p:txBody>
      </p:sp>
      <p:sp>
        <p:nvSpPr>
          <p:cNvPr id="73731" name="Rectangle 6"/>
          <p:cNvSpPr>
            <a:spLocks noGrp="1" noChangeArrowheads="1"/>
          </p:cNvSpPr>
          <p:nvPr>
            <p:ph type="ftr" sz="quarter" idx="4"/>
          </p:nvPr>
        </p:nvSpPr>
        <p:spPr>
          <a:noFill/>
        </p:spPr>
        <p:txBody>
          <a:bodyPr/>
          <a:lstStyle/>
          <a:p>
            <a:r>
              <a:rPr lang="en-US" smtClean="0"/>
              <a:t>© Maurice Geraghty 2008</a:t>
            </a:r>
          </a:p>
        </p:txBody>
      </p:sp>
      <p:sp>
        <p:nvSpPr>
          <p:cNvPr id="73732" name="Rectangle 7"/>
          <p:cNvSpPr>
            <a:spLocks noGrp="1" noChangeArrowheads="1"/>
          </p:cNvSpPr>
          <p:nvPr>
            <p:ph type="sldNum" sz="quarter" idx="5"/>
          </p:nvPr>
        </p:nvSpPr>
        <p:spPr>
          <a:noFill/>
        </p:spPr>
        <p:txBody>
          <a:bodyPr/>
          <a:lstStyle/>
          <a:p>
            <a:fld id="{66A520A0-D767-4AE7-87B9-9C0107875B9F}" type="slidenum">
              <a:rPr lang="en-US" smtClean="0"/>
              <a:pPr/>
              <a:t>33</a:t>
            </a:fld>
            <a:endParaRPr lang="en-US" smtClean="0"/>
          </a:p>
        </p:txBody>
      </p:sp>
      <p:sp>
        <p:nvSpPr>
          <p:cNvPr id="73733" name="Rectangle 2"/>
          <p:cNvSpPr>
            <a:spLocks noGrp="1" noRot="1" noChangeAspect="1" noChangeArrowheads="1" noTextEdit="1"/>
          </p:cNvSpPr>
          <p:nvPr>
            <p:ph type="sldImg"/>
          </p:nvPr>
        </p:nvSpPr>
        <p:spPr>
          <a:xfrm>
            <a:off x="1284288" y="730250"/>
            <a:ext cx="4752975" cy="3565525"/>
          </a:xfrm>
          <a:ln/>
        </p:spPr>
      </p:sp>
      <p:sp>
        <p:nvSpPr>
          <p:cNvPr id="7373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p:spPr>
        <p:txBody>
          <a:bodyPr/>
          <a:lstStyle/>
          <a:p>
            <a:r>
              <a:rPr lang="en-US" smtClean="0"/>
              <a:t>Math 10 - Chapter 10 Notes</a:t>
            </a:r>
          </a:p>
        </p:txBody>
      </p:sp>
      <p:sp>
        <p:nvSpPr>
          <p:cNvPr id="74755" name="Rectangle 6"/>
          <p:cNvSpPr>
            <a:spLocks noGrp="1" noChangeArrowheads="1"/>
          </p:cNvSpPr>
          <p:nvPr>
            <p:ph type="ftr" sz="quarter" idx="4"/>
          </p:nvPr>
        </p:nvSpPr>
        <p:spPr>
          <a:noFill/>
        </p:spPr>
        <p:txBody>
          <a:bodyPr/>
          <a:lstStyle/>
          <a:p>
            <a:r>
              <a:rPr lang="en-US" smtClean="0"/>
              <a:t>© Maurice Geraghty 2008</a:t>
            </a:r>
          </a:p>
        </p:txBody>
      </p:sp>
      <p:sp>
        <p:nvSpPr>
          <p:cNvPr id="74756" name="Rectangle 7"/>
          <p:cNvSpPr>
            <a:spLocks noGrp="1" noChangeArrowheads="1"/>
          </p:cNvSpPr>
          <p:nvPr>
            <p:ph type="sldNum" sz="quarter" idx="5"/>
          </p:nvPr>
        </p:nvSpPr>
        <p:spPr>
          <a:noFill/>
        </p:spPr>
        <p:txBody>
          <a:bodyPr/>
          <a:lstStyle/>
          <a:p>
            <a:fld id="{7BFA42E8-5629-4FDB-8016-130A58B3E285}" type="slidenum">
              <a:rPr lang="en-US" smtClean="0"/>
              <a:pPr/>
              <a:t>34</a:t>
            </a:fld>
            <a:endParaRPr lang="en-US" smtClean="0"/>
          </a:p>
        </p:txBody>
      </p:sp>
      <p:sp>
        <p:nvSpPr>
          <p:cNvPr id="74757" name="Rectangle 2"/>
          <p:cNvSpPr>
            <a:spLocks noGrp="1" noRot="1" noChangeAspect="1" noChangeArrowheads="1" noTextEdit="1"/>
          </p:cNvSpPr>
          <p:nvPr>
            <p:ph type="sldImg"/>
          </p:nvPr>
        </p:nvSpPr>
        <p:spPr>
          <a:xfrm>
            <a:off x="1284288" y="730250"/>
            <a:ext cx="4752975" cy="3565525"/>
          </a:xfrm>
          <a:ln/>
        </p:spPr>
      </p:sp>
      <p:sp>
        <p:nvSpPr>
          <p:cNvPr id="7475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p:spPr>
        <p:txBody>
          <a:bodyPr/>
          <a:lstStyle/>
          <a:p>
            <a:r>
              <a:rPr lang="en-US" smtClean="0"/>
              <a:t>Math 10 - Chapter 10 Notes</a:t>
            </a:r>
          </a:p>
        </p:txBody>
      </p:sp>
      <p:sp>
        <p:nvSpPr>
          <p:cNvPr id="75779" name="Rectangle 6"/>
          <p:cNvSpPr>
            <a:spLocks noGrp="1" noChangeArrowheads="1"/>
          </p:cNvSpPr>
          <p:nvPr>
            <p:ph type="ftr" sz="quarter" idx="4"/>
          </p:nvPr>
        </p:nvSpPr>
        <p:spPr>
          <a:noFill/>
        </p:spPr>
        <p:txBody>
          <a:bodyPr/>
          <a:lstStyle/>
          <a:p>
            <a:r>
              <a:rPr lang="en-US" smtClean="0"/>
              <a:t>© Maurice Geraghty 2008</a:t>
            </a:r>
          </a:p>
        </p:txBody>
      </p:sp>
      <p:sp>
        <p:nvSpPr>
          <p:cNvPr id="75780" name="Rectangle 7"/>
          <p:cNvSpPr>
            <a:spLocks noGrp="1" noChangeArrowheads="1"/>
          </p:cNvSpPr>
          <p:nvPr>
            <p:ph type="sldNum" sz="quarter" idx="5"/>
          </p:nvPr>
        </p:nvSpPr>
        <p:spPr>
          <a:noFill/>
        </p:spPr>
        <p:txBody>
          <a:bodyPr/>
          <a:lstStyle/>
          <a:p>
            <a:fld id="{EEDB93A5-AABE-488E-8CC7-5FB2EBAFF3EB}" type="slidenum">
              <a:rPr lang="en-US" smtClean="0"/>
              <a:pPr/>
              <a:t>35</a:t>
            </a:fld>
            <a:endParaRPr lang="en-US" smtClean="0"/>
          </a:p>
        </p:txBody>
      </p:sp>
      <p:sp>
        <p:nvSpPr>
          <p:cNvPr id="75781" name="Rectangle 2"/>
          <p:cNvSpPr>
            <a:spLocks noGrp="1" noRot="1" noChangeAspect="1" noChangeArrowheads="1" noTextEdit="1"/>
          </p:cNvSpPr>
          <p:nvPr>
            <p:ph type="sldImg"/>
          </p:nvPr>
        </p:nvSpPr>
        <p:spPr>
          <a:xfrm>
            <a:off x="1284288" y="730250"/>
            <a:ext cx="4752975" cy="3565525"/>
          </a:xfrm>
          <a:ln/>
        </p:spPr>
      </p:sp>
      <p:sp>
        <p:nvSpPr>
          <p:cNvPr id="7578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Header Placeholder 3"/>
          <p:cNvSpPr>
            <a:spLocks noGrp="1"/>
          </p:cNvSpPr>
          <p:nvPr>
            <p:ph type="hdr" sz="quarter"/>
          </p:nvPr>
        </p:nvSpPr>
        <p:spPr>
          <a:noFill/>
        </p:spPr>
        <p:txBody>
          <a:bodyPr/>
          <a:lstStyle/>
          <a:p>
            <a:r>
              <a:rPr lang="en-US" smtClean="0"/>
              <a:t>Math 10 - Chapter 8 Handouts</a:t>
            </a:r>
          </a:p>
        </p:txBody>
      </p:sp>
      <p:sp>
        <p:nvSpPr>
          <p:cNvPr id="44037" name="Footer Placeholder 4"/>
          <p:cNvSpPr>
            <a:spLocks noGrp="1"/>
          </p:cNvSpPr>
          <p:nvPr>
            <p:ph type="ftr" sz="quarter" idx="4"/>
          </p:nvPr>
        </p:nvSpPr>
        <p:spPr>
          <a:noFill/>
        </p:spPr>
        <p:txBody>
          <a:bodyPr/>
          <a:lstStyle/>
          <a:p>
            <a:r>
              <a:rPr lang="en-US" smtClean="0"/>
              <a:t>© Maurice Geraghty 2008</a:t>
            </a:r>
          </a:p>
        </p:txBody>
      </p:sp>
      <p:sp>
        <p:nvSpPr>
          <p:cNvPr id="44038" name="Slide Number Placeholder 5"/>
          <p:cNvSpPr>
            <a:spLocks noGrp="1"/>
          </p:cNvSpPr>
          <p:nvPr>
            <p:ph type="sldNum" sz="quarter" idx="5"/>
          </p:nvPr>
        </p:nvSpPr>
        <p:spPr>
          <a:noFill/>
        </p:spPr>
        <p:txBody>
          <a:bodyPr/>
          <a:lstStyle/>
          <a:p>
            <a:fld id="{14163F5A-E819-4B32-A68F-C6691B941654}"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Math 10 - Chapter 8 Handouts</a:t>
            </a:r>
          </a:p>
        </p:txBody>
      </p:sp>
      <p:sp>
        <p:nvSpPr>
          <p:cNvPr id="45059" name="Rectangle 6"/>
          <p:cNvSpPr>
            <a:spLocks noGrp="1" noChangeArrowheads="1"/>
          </p:cNvSpPr>
          <p:nvPr>
            <p:ph type="ftr" sz="quarter" idx="4"/>
          </p:nvPr>
        </p:nvSpPr>
        <p:spPr>
          <a:noFill/>
        </p:spPr>
        <p:txBody>
          <a:bodyPr/>
          <a:lstStyle/>
          <a:p>
            <a:r>
              <a:rPr lang="en-US" smtClean="0"/>
              <a:t>© Maurice Geraghty 2008</a:t>
            </a:r>
          </a:p>
        </p:txBody>
      </p:sp>
      <p:sp>
        <p:nvSpPr>
          <p:cNvPr id="45060" name="Rectangle 7"/>
          <p:cNvSpPr>
            <a:spLocks noGrp="1" noChangeArrowheads="1"/>
          </p:cNvSpPr>
          <p:nvPr>
            <p:ph type="sldNum" sz="quarter" idx="5"/>
          </p:nvPr>
        </p:nvSpPr>
        <p:spPr>
          <a:noFill/>
        </p:spPr>
        <p:txBody>
          <a:bodyPr/>
          <a:lstStyle/>
          <a:p>
            <a:fld id="{CDD1FF64-E8E9-4F51-B8B6-81DB89E33772}" type="slidenum">
              <a:rPr lang="en-US" smtClean="0"/>
              <a:pPr/>
              <a:t>5</a:t>
            </a:fld>
            <a:endParaRPr lang="en-US" smtClean="0"/>
          </a:p>
        </p:txBody>
      </p:sp>
      <p:sp>
        <p:nvSpPr>
          <p:cNvPr id="45061" name="Rectangle 2"/>
          <p:cNvSpPr>
            <a:spLocks noGrp="1" noRot="1" noChangeAspect="1" noChangeArrowheads="1" noTextEdit="1"/>
          </p:cNvSpPr>
          <p:nvPr>
            <p:ph type="sldImg"/>
          </p:nvPr>
        </p:nvSpPr>
        <p:spPr>
          <a:solidFill>
            <a:srgbClr val="FFFFFF"/>
          </a:solidFill>
          <a:ln/>
        </p:spPr>
      </p:sp>
      <p:sp>
        <p:nvSpPr>
          <p:cNvPr id="4506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Math 10 - Chapter 8 Handouts</a:t>
            </a:r>
          </a:p>
        </p:txBody>
      </p:sp>
      <p:sp>
        <p:nvSpPr>
          <p:cNvPr id="46083" name="Rectangle 6"/>
          <p:cNvSpPr>
            <a:spLocks noGrp="1" noChangeArrowheads="1"/>
          </p:cNvSpPr>
          <p:nvPr>
            <p:ph type="ftr" sz="quarter" idx="4"/>
          </p:nvPr>
        </p:nvSpPr>
        <p:spPr>
          <a:noFill/>
        </p:spPr>
        <p:txBody>
          <a:bodyPr/>
          <a:lstStyle/>
          <a:p>
            <a:r>
              <a:rPr lang="en-US" smtClean="0"/>
              <a:t>© Maurice Geraghty 2008</a:t>
            </a:r>
          </a:p>
        </p:txBody>
      </p:sp>
      <p:sp>
        <p:nvSpPr>
          <p:cNvPr id="46084" name="Rectangle 7"/>
          <p:cNvSpPr>
            <a:spLocks noGrp="1" noChangeArrowheads="1"/>
          </p:cNvSpPr>
          <p:nvPr>
            <p:ph type="sldNum" sz="quarter" idx="5"/>
          </p:nvPr>
        </p:nvSpPr>
        <p:spPr>
          <a:noFill/>
        </p:spPr>
        <p:txBody>
          <a:bodyPr/>
          <a:lstStyle/>
          <a:p>
            <a:fld id="{D739D6CF-7F5E-4D9A-BB31-11C84617E9D0}" type="slidenum">
              <a:rPr lang="en-US" smtClean="0"/>
              <a:pPr/>
              <a:t>6</a:t>
            </a:fld>
            <a:endParaRPr lang="en-US" smtClean="0"/>
          </a:p>
        </p:txBody>
      </p:sp>
      <p:sp>
        <p:nvSpPr>
          <p:cNvPr id="46085" name="Rectangle 2"/>
          <p:cNvSpPr>
            <a:spLocks noGrp="1" noRot="1" noChangeAspect="1" noChangeArrowheads="1" noTextEdit="1"/>
          </p:cNvSpPr>
          <p:nvPr>
            <p:ph type="sldImg"/>
          </p:nvPr>
        </p:nvSpPr>
        <p:spPr>
          <a:ln/>
        </p:spPr>
      </p:sp>
      <p:sp>
        <p:nvSpPr>
          <p:cNvPr id="460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Math 10 - Chapter 8 Handouts</a:t>
            </a:r>
          </a:p>
        </p:txBody>
      </p:sp>
      <p:sp>
        <p:nvSpPr>
          <p:cNvPr id="47107" name="Rectangle 6"/>
          <p:cNvSpPr>
            <a:spLocks noGrp="1" noChangeArrowheads="1"/>
          </p:cNvSpPr>
          <p:nvPr>
            <p:ph type="ftr" sz="quarter" idx="4"/>
          </p:nvPr>
        </p:nvSpPr>
        <p:spPr>
          <a:noFill/>
        </p:spPr>
        <p:txBody>
          <a:bodyPr/>
          <a:lstStyle/>
          <a:p>
            <a:r>
              <a:rPr lang="en-US" smtClean="0"/>
              <a:t>© Maurice Geraghty 2008</a:t>
            </a:r>
          </a:p>
        </p:txBody>
      </p:sp>
      <p:sp>
        <p:nvSpPr>
          <p:cNvPr id="47108" name="Rectangle 7"/>
          <p:cNvSpPr>
            <a:spLocks noGrp="1" noChangeArrowheads="1"/>
          </p:cNvSpPr>
          <p:nvPr>
            <p:ph type="sldNum" sz="quarter" idx="5"/>
          </p:nvPr>
        </p:nvSpPr>
        <p:spPr>
          <a:noFill/>
        </p:spPr>
        <p:txBody>
          <a:bodyPr/>
          <a:lstStyle/>
          <a:p>
            <a:fld id="{372914BC-E840-4FDA-AE74-50B8A25FFC14}" type="slidenum">
              <a:rPr lang="en-US" smtClean="0"/>
              <a:pPr/>
              <a:t>7</a:t>
            </a:fld>
            <a:endParaRPr lang="en-US" smtClean="0"/>
          </a:p>
        </p:txBody>
      </p:sp>
      <p:sp>
        <p:nvSpPr>
          <p:cNvPr id="47109" name="Rectangle 2"/>
          <p:cNvSpPr>
            <a:spLocks noGrp="1" noRot="1" noChangeAspect="1" noChangeArrowheads="1" noTextEdit="1"/>
          </p:cNvSpPr>
          <p:nvPr>
            <p:ph type="sldImg"/>
          </p:nvPr>
        </p:nvSpPr>
        <p:spPr>
          <a:ln/>
        </p:spPr>
      </p:sp>
      <p:sp>
        <p:nvSpPr>
          <p:cNvPr id="4711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Math 10 - Chapter 8 Handouts</a:t>
            </a:r>
          </a:p>
        </p:txBody>
      </p:sp>
      <p:sp>
        <p:nvSpPr>
          <p:cNvPr id="48131" name="Rectangle 6"/>
          <p:cNvSpPr>
            <a:spLocks noGrp="1" noChangeArrowheads="1"/>
          </p:cNvSpPr>
          <p:nvPr>
            <p:ph type="ftr" sz="quarter" idx="4"/>
          </p:nvPr>
        </p:nvSpPr>
        <p:spPr>
          <a:noFill/>
        </p:spPr>
        <p:txBody>
          <a:bodyPr/>
          <a:lstStyle/>
          <a:p>
            <a:r>
              <a:rPr lang="en-US" smtClean="0"/>
              <a:t>© Maurice Geraghty 2008</a:t>
            </a:r>
          </a:p>
        </p:txBody>
      </p:sp>
      <p:sp>
        <p:nvSpPr>
          <p:cNvPr id="48132" name="Rectangle 7"/>
          <p:cNvSpPr>
            <a:spLocks noGrp="1" noChangeArrowheads="1"/>
          </p:cNvSpPr>
          <p:nvPr>
            <p:ph type="sldNum" sz="quarter" idx="5"/>
          </p:nvPr>
        </p:nvSpPr>
        <p:spPr>
          <a:noFill/>
        </p:spPr>
        <p:txBody>
          <a:bodyPr/>
          <a:lstStyle/>
          <a:p>
            <a:fld id="{A802904A-CFA3-45CA-B218-AE7C853745C0}" type="slidenum">
              <a:rPr lang="en-US" smtClean="0"/>
              <a:pPr/>
              <a:t>8</a:t>
            </a:fld>
            <a:endParaRPr lang="en-US" smtClean="0"/>
          </a:p>
        </p:txBody>
      </p:sp>
      <p:sp>
        <p:nvSpPr>
          <p:cNvPr id="48133" name="Rectangle 2"/>
          <p:cNvSpPr>
            <a:spLocks noGrp="1" noRot="1" noChangeAspect="1" noChangeArrowheads="1" noTextEdit="1"/>
          </p:cNvSpPr>
          <p:nvPr>
            <p:ph type="sldImg"/>
          </p:nvPr>
        </p:nvSpPr>
        <p:spPr>
          <a:ln/>
        </p:spPr>
      </p:sp>
      <p:sp>
        <p:nvSpPr>
          <p:cNvPr id="4813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en-US" smtClean="0"/>
              <a:t>Math 10 - Chapter 8 Handouts</a:t>
            </a:r>
          </a:p>
        </p:txBody>
      </p:sp>
      <p:sp>
        <p:nvSpPr>
          <p:cNvPr id="49155" name="Rectangle 6"/>
          <p:cNvSpPr>
            <a:spLocks noGrp="1" noChangeArrowheads="1"/>
          </p:cNvSpPr>
          <p:nvPr>
            <p:ph type="ftr" sz="quarter" idx="4"/>
          </p:nvPr>
        </p:nvSpPr>
        <p:spPr>
          <a:noFill/>
        </p:spPr>
        <p:txBody>
          <a:bodyPr/>
          <a:lstStyle/>
          <a:p>
            <a:r>
              <a:rPr lang="en-US" smtClean="0"/>
              <a:t>© Maurice Geraghty 2008</a:t>
            </a:r>
          </a:p>
        </p:txBody>
      </p:sp>
      <p:sp>
        <p:nvSpPr>
          <p:cNvPr id="49156" name="Rectangle 7"/>
          <p:cNvSpPr>
            <a:spLocks noGrp="1" noChangeArrowheads="1"/>
          </p:cNvSpPr>
          <p:nvPr>
            <p:ph type="sldNum" sz="quarter" idx="5"/>
          </p:nvPr>
        </p:nvSpPr>
        <p:spPr>
          <a:noFill/>
        </p:spPr>
        <p:txBody>
          <a:bodyPr/>
          <a:lstStyle/>
          <a:p>
            <a:fld id="{BEFD208B-04E2-41B4-A65C-99DA33198591}" type="slidenum">
              <a:rPr lang="en-US" smtClean="0"/>
              <a:pPr/>
              <a:t>9</a:t>
            </a:fld>
            <a:endParaRPr lang="en-US" smtClean="0"/>
          </a:p>
        </p:txBody>
      </p:sp>
      <p:sp>
        <p:nvSpPr>
          <p:cNvPr id="49157" name="Rectangle 2"/>
          <p:cNvSpPr>
            <a:spLocks noGrp="1" noRot="1" noChangeAspect="1" noChangeArrowheads="1" noTextEdit="1"/>
          </p:cNvSpPr>
          <p:nvPr>
            <p:ph type="sldImg"/>
          </p:nvPr>
        </p:nvSpPr>
        <p:spPr>
          <a:ln/>
        </p:spPr>
      </p:sp>
      <p:sp>
        <p:nvSpPr>
          <p:cNvPr id="4915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199692"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19969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7E21D204-0B8E-4BE6-A2A0-AE2DFF2F0E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DD5443FB-DCA9-472B-AFD3-253F54C598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EC73C71-485F-46FE-938D-018A0ABBE6B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B5144F7-32A5-48EB-9B38-C2EFE183837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8605F9D-DB02-4491-A223-1D554DE05CB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450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450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dt" sz="half" idx="10"/>
          </p:nvPr>
        </p:nvSpPr>
        <p:spPr>
          <a:ln/>
        </p:spPr>
        <p:txBody>
          <a:bodyPr/>
          <a:lstStyle>
            <a:lvl1pPr>
              <a:defRPr/>
            </a:lvl1pPr>
          </a:lstStyle>
          <a:p>
            <a:pPr>
              <a:defRPr/>
            </a:pPr>
            <a:endParaRPr lang="en-US"/>
          </a:p>
        </p:txBody>
      </p:sp>
      <p:sp>
        <p:nvSpPr>
          <p:cNvPr id="7" name="Rectangle 12"/>
          <p:cNvSpPr>
            <a:spLocks noGrp="1" noChangeArrowheads="1"/>
          </p:cNvSpPr>
          <p:nvPr>
            <p:ph type="ftr" sz="quarter" idx="11"/>
          </p:nvPr>
        </p:nvSpPr>
        <p:spPr>
          <a:ln/>
        </p:spPr>
        <p:txBody>
          <a:bodyPr/>
          <a:lstStyle>
            <a:lvl1pPr>
              <a:defRPr/>
            </a:lvl1pPr>
          </a:lstStyle>
          <a:p>
            <a:pPr>
              <a:defRPr/>
            </a:pPr>
            <a:endParaRPr lang="en-US"/>
          </a:p>
        </p:txBody>
      </p:sp>
      <p:sp>
        <p:nvSpPr>
          <p:cNvPr id="8" name="Rectangle 13"/>
          <p:cNvSpPr>
            <a:spLocks noGrp="1" noChangeArrowheads="1"/>
          </p:cNvSpPr>
          <p:nvPr>
            <p:ph type="sldNum" sz="quarter" idx="12"/>
          </p:nvPr>
        </p:nvSpPr>
        <p:spPr>
          <a:ln/>
        </p:spPr>
        <p:txBody>
          <a:bodyPr/>
          <a:lstStyle>
            <a:lvl1pPr>
              <a:defRPr/>
            </a:lvl1pPr>
          </a:lstStyle>
          <a:p>
            <a:pPr>
              <a:defRPr/>
            </a:pPr>
            <a:fld id="{BF78474D-B9EE-4C30-9CEA-EBCDC2AE4F9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D9FAD3E-66C0-4420-9422-E18D454576F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41FB216-0336-44E9-B732-E8ACB9AB54E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DFC2932-D955-46D0-8C6F-06A9062BD7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D7B796F7-E595-4FFA-AD11-48C54C2362F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B403285E-BFF5-4C71-8939-49B9D5FEC9F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9E689D76-2AEF-4C18-9190-539EAE00493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5B8E0066-7F63-41E0-9DE8-6293DA9FA6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C0C73D4-2F50-4445-B46C-CC4D0697FB3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a:p>
        </p:txBody>
      </p:sp>
      <p:sp>
        <p:nvSpPr>
          <p:cNvPr id="19865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9866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a:p>
        </p:txBody>
      </p:sp>
      <p:sp>
        <p:nvSpPr>
          <p:cNvPr id="19866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9866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a:p>
        </p:txBody>
      </p:sp>
      <p:sp>
        <p:nvSpPr>
          <p:cNvPr id="19866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a:p>
        </p:txBody>
      </p:sp>
      <p:sp>
        <p:nvSpPr>
          <p:cNvPr id="19866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7417"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8"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8667"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198668"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198669"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1B5D13AC-2C3C-46BC-9CF1-BD5CC7EDE2A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91"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 id="2147483988" r:id="rId12"/>
    <p:sldLayoutId id="2147483989" r:id="rId13"/>
    <p:sldLayoutId id="2147483990" r:id="rId14"/>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3.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7.bin"/><Relationship Id="rId5" Type="http://schemas.openxmlformats.org/officeDocument/2006/relationships/image" Target="../media/image18.wmf"/><Relationship Id="rId4" Type="http://schemas.openxmlformats.org/officeDocument/2006/relationships/oleObject" Target="../embeddings/oleObject16.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21.xml"/><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image" Target="../media/image22.wmf"/><Relationship Id="rId4" Type="http://schemas.openxmlformats.org/officeDocument/2006/relationships/oleObject" Target="../embeddings/oleObject18.bin"/><Relationship Id="rId9" Type="http://schemas.openxmlformats.org/officeDocument/2006/relationships/image" Target="../media/image24.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notesSlide" Target="../notesSlides/notesSlide23.xml"/><Relationship Id="rId7"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image" Target="../media/image25.wmf"/><Relationship Id="rId5" Type="http://schemas.openxmlformats.org/officeDocument/2006/relationships/oleObject" Target="../embeddings/oleObject21.bin"/><Relationship Id="rId4" Type="http://schemas.openxmlformats.org/officeDocument/2006/relationships/image" Target="../media/image27.png"/></Relationships>
</file>

<file path=ppt/slides/_rels/slide26.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notesSlide" Target="../notesSlides/notesSlide24.xml"/><Relationship Id="rId7" Type="http://schemas.openxmlformats.org/officeDocument/2006/relationships/image" Target="../media/image29.wmf"/><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oleObject" Target="../embeddings/oleObject24.bin"/><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31.wmf"/><Relationship Id="rId4" Type="http://schemas.openxmlformats.org/officeDocument/2006/relationships/oleObject" Target="../embeddings/oleObject25.bin"/></Relationships>
</file>

<file path=ppt/slides/_rels/slide2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36.wmf"/><Relationship Id="rId2" Type="http://schemas.openxmlformats.org/officeDocument/2006/relationships/slideLayout" Target="../slideLayouts/slideLayout12.xml"/><Relationship Id="rId1" Type="http://schemas.openxmlformats.org/officeDocument/2006/relationships/vmlDrawing" Target="../drawings/vmlDrawing13.vml"/><Relationship Id="rId6" Type="http://schemas.openxmlformats.org/officeDocument/2006/relationships/oleObject" Target="../embeddings/oleObject28.bin"/><Relationship Id="rId5" Type="http://schemas.openxmlformats.org/officeDocument/2006/relationships/image" Target="../media/image35.wmf"/><Relationship Id="rId4" Type="http://schemas.openxmlformats.org/officeDocument/2006/relationships/oleObject" Target="../embeddings/oleObject27.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41.wmf"/><Relationship Id="rId3" Type="http://schemas.openxmlformats.org/officeDocument/2006/relationships/notesSlide" Target="../notesSlides/notesSlide30.xml"/><Relationship Id="rId7" Type="http://schemas.openxmlformats.org/officeDocument/2006/relationships/image" Target="../media/image38.wmf"/><Relationship Id="rId12" Type="http://schemas.openxmlformats.org/officeDocument/2006/relationships/oleObject" Target="../embeddings/oleObject33.bin"/><Relationship Id="rId2" Type="http://schemas.openxmlformats.org/officeDocument/2006/relationships/slideLayout" Target="../slideLayouts/slideLayout14.xml"/><Relationship Id="rId1" Type="http://schemas.openxmlformats.org/officeDocument/2006/relationships/vmlDrawing" Target="../drawings/vmlDrawing14.vml"/><Relationship Id="rId6" Type="http://schemas.openxmlformats.org/officeDocument/2006/relationships/oleObject" Target="../embeddings/oleObject30.bin"/><Relationship Id="rId11" Type="http://schemas.openxmlformats.org/officeDocument/2006/relationships/image" Target="../media/image40.wmf"/><Relationship Id="rId5" Type="http://schemas.openxmlformats.org/officeDocument/2006/relationships/image" Target="../media/image37.wmf"/><Relationship Id="rId15" Type="http://schemas.openxmlformats.org/officeDocument/2006/relationships/image" Target="../media/image42.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39.wmf"/><Relationship Id="rId14" Type="http://schemas.openxmlformats.org/officeDocument/2006/relationships/oleObject" Target="../embeddings/oleObject34.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2.xml"/><Relationship Id="rId1" Type="http://schemas.openxmlformats.org/officeDocument/2006/relationships/vmlDrawing" Target="../drawings/vmlDrawing15.vml"/><Relationship Id="rId5" Type="http://schemas.openxmlformats.org/officeDocument/2006/relationships/image" Target="../media/image43.wmf"/><Relationship Id="rId4" Type="http://schemas.openxmlformats.org/officeDocument/2006/relationships/oleObject" Target="../embeddings/oleObject35.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44.wmf"/><Relationship Id="rId4" Type="http://schemas.openxmlformats.org/officeDocument/2006/relationships/oleObject" Target="../embeddings/oleObject36.bin"/></Relationships>
</file>

<file path=ppt/slides/_rels/slide3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33.xml"/><Relationship Id="rId1" Type="http://schemas.openxmlformats.org/officeDocument/2006/relationships/slideLayout" Target="../slideLayouts/slideLayout4.xml"/><Relationship Id="rId4" Type="http://schemas.openxmlformats.org/officeDocument/2006/relationships/image" Target="../media/image46.png"/></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8.wmf"/><Relationship Id="rId5" Type="http://schemas.openxmlformats.org/officeDocument/2006/relationships/oleObject" Target="../embeddings/oleObject38.bin"/><Relationship Id="rId4" Type="http://schemas.openxmlformats.org/officeDocument/2006/relationships/image" Target="../media/image47.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50.wmf"/><Relationship Id="rId5" Type="http://schemas.openxmlformats.org/officeDocument/2006/relationships/oleObject" Target="../embeddings/oleObject40.bin"/><Relationship Id="rId4" Type="http://schemas.openxmlformats.org/officeDocument/2006/relationships/image" Target="../media/image49.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51.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53.wmf"/><Relationship Id="rId5" Type="http://schemas.openxmlformats.org/officeDocument/2006/relationships/oleObject" Target="../embeddings/oleObject43.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45.bin"/></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5.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8.xml"/><Relationship Id="rId7"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 Id="rId9" Type="http://schemas.openxmlformats.org/officeDocument/2006/relationships/image" Target="../media/image9.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6"/>
          <p:cNvSpPr>
            <a:spLocks noGrp="1" noChangeArrowheads="1"/>
          </p:cNvSpPr>
          <p:nvPr>
            <p:ph type="sldNum" sz="quarter" idx="12"/>
          </p:nvPr>
        </p:nvSpPr>
        <p:spPr/>
        <p:txBody>
          <a:bodyPr/>
          <a:lstStyle/>
          <a:p>
            <a:pPr>
              <a:defRPr/>
            </a:pPr>
            <a:fld id="{60AD200F-6C78-429C-AABF-2D8BAA9E5B8E}" type="slidenum">
              <a:rPr lang="en-US" smtClean="0"/>
              <a:pPr>
                <a:defRPr/>
              </a:pPr>
              <a:t>1</a:t>
            </a:fld>
            <a:endParaRPr lang="en-US" smtClean="0"/>
          </a:p>
        </p:txBody>
      </p:sp>
      <p:sp>
        <p:nvSpPr>
          <p:cNvPr id="4099" name="Rectangle 4"/>
          <p:cNvSpPr>
            <a:spLocks noGrp="1" noChangeArrowheads="1"/>
          </p:cNvSpPr>
          <p:nvPr>
            <p:ph type="ctrTitle"/>
          </p:nvPr>
        </p:nvSpPr>
        <p:spPr/>
        <p:txBody>
          <a:bodyPr/>
          <a:lstStyle/>
          <a:p>
            <a:pPr algn="ctr" eaLnBrk="1" hangingPunct="1"/>
            <a:r>
              <a:rPr lang="en-US" sz="3600" smtClean="0"/>
              <a:t>Inferential Statistics and Probability</a:t>
            </a:r>
            <a:r>
              <a:rPr lang="en-US" smtClean="0"/>
              <a:t/>
            </a:r>
            <a:br>
              <a:rPr lang="en-US" smtClean="0"/>
            </a:br>
            <a:r>
              <a:rPr lang="en-US" sz="3200" smtClean="0"/>
              <a:t>a Holistic Approach</a:t>
            </a:r>
          </a:p>
        </p:txBody>
      </p:sp>
      <p:sp>
        <p:nvSpPr>
          <p:cNvPr id="4100" name="Rectangle 5"/>
          <p:cNvSpPr>
            <a:spLocks noGrp="1" noChangeArrowheads="1"/>
          </p:cNvSpPr>
          <p:nvPr>
            <p:ph type="subTitle" idx="1"/>
          </p:nvPr>
        </p:nvSpPr>
        <p:spPr>
          <a:xfrm>
            <a:off x="1371600" y="3581400"/>
            <a:ext cx="6400800" cy="1600200"/>
          </a:xfrm>
        </p:spPr>
        <p:txBody>
          <a:bodyPr/>
          <a:lstStyle/>
          <a:p>
            <a:pPr eaLnBrk="1" hangingPunct="1">
              <a:lnSpc>
                <a:spcPct val="90000"/>
              </a:lnSpc>
            </a:pPr>
            <a:r>
              <a:rPr lang="en-US" smtClean="0"/>
              <a:t>Chapter 10</a:t>
            </a:r>
            <a:endParaRPr lang="en-US" dirty="0" smtClean="0"/>
          </a:p>
          <a:p>
            <a:pPr eaLnBrk="1" hangingPunct="1"/>
            <a:r>
              <a:rPr lang="en-US" dirty="0" smtClean="0"/>
              <a:t>Two Population Inference</a:t>
            </a:r>
          </a:p>
          <a:p>
            <a:pPr eaLnBrk="1" hangingPunct="1">
              <a:lnSpc>
                <a:spcPct val="90000"/>
              </a:lnSpc>
            </a:pPr>
            <a:endParaRPr lang="en-US" dirty="0" smtClean="0"/>
          </a:p>
          <a:p>
            <a:pPr eaLnBrk="1" hangingPunct="1">
              <a:lnSpc>
                <a:spcPct val="90000"/>
              </a:lnSpc>
            </a:pPr>
            <a:r>
              <a:rPr lang="en-US" dirty="0" smtClean="0"/>
              <a:t/>
            </a:r>
            <a:br>
              <a:rPr lang="en-US" dirty="0" smtClean="0"/>
            </a:br>
            <a:r>
              <a:rPr lang="en-US" sz="1200" dirty="0" smtClean="0"/>
              <a:t>This Course Material by Maurice Geraghty is licensed under a Creative Commons Attribution-</a:t>
            </a:r>
            <a:r>
              <a:rPr lang="en-US" sz="1200" dirty="0" err="1" smtClean="0"/>
              <a:t>ShareAlike</a:t>
            </a:r>
            <a:r>
              <a:rPr lang="en-US" sz="1200" dirty="0" smtClean="0"/>
              <a:t> 4.0 International License. </a:t>
            </a:r>
            <a:br>
              <a:rPr lang="en-US" sz="1200" dirty="0" smtClean="0"/>
            </a:br>
            <a:r>
              <a:rPr lang="en-US" sz="1200" dirty="0" smtClean="0"/>
              <a:t>Conditions for use are shown here: https://creativecommons.org/licenses/by-sa/4.0/</a:t>
            </a:r>
          </a:p>
          <a:p>
            <a:pPr eaLnBrk="1" hangingPunct="1">
              <a:lnSpc>
                <a:spcPct val="90000"/>
              </a:lnSpc>
            </a:pPr>
            <a:endParaRPr lang="en-US" dirty="0" smtClean="0"/>
          </a:p>
          <a:p>
            <a:pPr eaLnBrk="1" hangingPunct="1">
              <a:lnSpc>
                <a:spcPct val="90000"/>
              </a:lnSpc>
            </a:pPr>
            <a:endParaRPr lang="en-US" sz="1400" dirty="0" smtClean="0"/>
          </a:p>
        </p:txBody>
      </p:sp>
      <p:pic>
        <p:nvPicPr>
          <p:cNvPr id="5" name="Picture 4" descr="Creative Commons License">
            <a:hlinkClick r:id="rId3"/>
          </p:cNvPr>
          <p:cNvPicPr/>
          <p:nvPr/>
        </p:nvPicPr>
        <p:blipFill>
          <a:blip r:embed="rId4" cstate="print"/>
          <a:srcRect/>
          <a:stretch>
            <a:fillRect/>
          </a:stretch>
        </p:blipFill>
        <p:spPr bwMode="auto">
          <a:xfrm>
            <a:off x="4114800" y="5257800"/>
            <a:ext cx="838200" cy="29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AE211534-F88C-4EDC-AF0E-456FDFCF4F84}" type="slidenum">
              <a:rPr lang="en-US" smtClean="0"/>
              <a:pPr/>
              <a:t>10</a:t>
            </a:fld>
            <a:endParaRPr lang="en-US" smtClean="0"/>
          </a:p>
        </p:txBody>
      </p:sp>
      <p:sp>
        <p:nvSpPr>
          <p:cNvPr id="4100" name="Rectangle 2"/>
          <p:cNvSpPr>
            <a:spLocks noGrp="1" noChangeArrowheads="1"/>
          </p:cNvSpPr>
          <p:nvPr>
            <p:ph type="title"/>
          </p:nvPr>
        </p:nvSpPr>
        <p:spPr/>
        <p:txBody>
          <a:bodyPr/>
          <a:lstStyle/>
          <a:p>
            <a:pPr eaLnBrk="1" hangingPunct="1"/>
            <a:r>
              <a:rPr lang="en-US" smtClean="0"/>
              <a:t>EXAMPLE 1 </a:t>
            </a:r>
            <a:r>
              <a:rPr lang="en-US" sz="2700" b="1" i="1" smtClean="0"/>
              <a:t>DATA</a:t>
            </a:r>
          </a:p>
        </p:txBody>
      </p:sp>
      <p:sp>
        <p:nvSpPr>
          <p:cNvPr id="441347" name="Rectangle 3"/>
          <p:cNvSpPr>
            <a:spLocks noGrp="1" noChangeArrowheads="1"/>
          </p:cNvSpPr>
          <p:nvPr>
            <p:ph type="body" sz="half" idx="1"/>
          </p:nvPr>
        </p:nvSpPr>
        <p:spPr>
          <a:xfrm>
            <a:off x="1182688" y="2017713"/>
            <a:ext cx="6894512" cy="4114800"/>
          </a:xfrm>
        </p:spPr>
        <p:txBody>
          <a:bodyPr/>
          <a:lstStyle/>
          <a:p>
            <a:pPr eaLnBrk="1" hangingPunct="1"/>
            <a:endParaRPr lang="en-US" sz="2800" smtClean="0">
              <a:solidFill>
                <a:srgbClr val="4DB14B"/>
              </a:solidFill>
            </a:endParaRPr>
          </a:p>
          <a:p>
            <a:pPr eaLnBrk="1" hangingPunct="1"/>
            <a:endParaRPr lang="en-US" sz="2800" smtClean="0">
              <a:solidFill>
                <a:srgbClr val="4DB14B"/>
              </a:solidFill>
            </a:endParaRPr>
          </a:p>
          <a:p>
            <a:pPr eaLnBrk="1" hangingPunct="1"/>
            <a:endParaRPr lang="en-US" sz="2800" smtClean="0">
              <a:solidFill>
                <a:srgbClr val="4DB14B"/>
              </a:solidFill>
            </a:endParaRPr>
          </a:p>
          <a:p>
            <a:pPr eaLnBrk="1" hangingPunct="1"/>
            <a:endParaRPr lang="en-US" sz="2800" smtClean="0">
              <a:solidFill>
                <a:srgbClr val="4DB14B"/>
              </a:solidFill>
            </a:endParaRPr>
          </a:p>
          <a:p>
            <a:pPr eaLnBrk="1" hangingPunct="1"/>
            <a:r>
              <a:rPr lang="en-US" sz="2800" smtClean="0">
                <a:solidFill>
                  <a:srgbClr val="4DB14B"/>
                </a:solidFill>
              </a:rPr>
              <a:t>Decision: </a:t>
            </a:r>
            <a:r>
              <a:rPr lang="en-US" sz="2800" smtClean="0"/>
              <a:t>Reject Ho</a:t>
            </a:r>
          </a:p>
          <a:p>
            <a:pPr eaLnBrk="1" hangingPunct="1"/>
            <a:r>
              <a:rPr lang="en-US" sz="2800" smtClean="0">
                <a:solidFill>
                  <a:srgbClr val="4DB14B"/>
                </a:solidFill>
              </a:rPr>
              <a:t>Conclusion: </a:t>
            </a:r>
            <a:r>
              <a:rPr lang="en-US" sz="2800" smtClean="0"/>
              <a:t>Homes with pools have more mean square footage.</a:t>
            </a:r>
          </a:p>
          <a:p>
            <a:pPr eaLnBrk="1" hangingPunct="1"/>
            <a:endParaRPr lang="en-US" sz="2800" smtClean="0"/>
          </a:p>
        </p:txBody>
      </p:sp>
      <p:graphicFrame>
        <p:nvGraphicFramePr>
          <p:cNvPr id="441348" name="Object 4"/>
          <p:cNvGraphicFramePr>
            <a:graphicFrameLocks noGrp="1" noChangeAspect="1"/>
          </p:cNvGraphicFramePr>
          <p:nvPr>
            <p:ph sz="half" idx="2"/>
          </p:nvPr>
        </p:nvGraphicFramePr>
        <p:xfrm>
          <a:off x="1600200" y="2133600"/>
          <a:ext cx="4681538" cy="2214563"/>
        </p:xfrm>
        <a:graphic>
          <a:graphicData uri="http://schemas.openxmlformats.org/presentationml/2006/ole">
            <mc:AlternateContent xmlns:mc="http://schemas.openxmlformats.org/markup-compatibility/2006">
              <mc:Choice xmlns:v="urn:schemas-microsoft-com:vml" Requires="v">
                <p:oleObj spid="_x0000_s4100" name="Equation" r:id="rId4" imgW="1879560" imgH="888840" progId="">
                  <p:embed/>
                </p:oleObj>
              </mc:Choice>
              <mc:Fallback>
                <p:oleObj name="Equation" r:id="rId4" imgW="1879560" imgH="88884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2133600"/>
                        <a:ext cx="4681538" cy="2214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413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134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13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6"/>
          <p:cNvSpPr>
            <a:spLocks noGrp="1"/>
          </p:cNvSpPr>
          <p:nvPr>
            <p:ph type="sldNum" sz="quarter" idx="12"/>
          </p:nvPr>
        </p:nvSpPr>
        <p:spPr>
          <a:noFill/>
        </p:spPr>
        <p:txBody>
          <a:bodyPr/>
          <a:lstStyle/>
          <a:p>
            <a:fld id="{CD05F9E4-EA31-4314-88AE-02901D084CF7}" type="slidenum">
              <a:rPr lang="en-US" smtClean="0"/>
              <a:pPr/>
              <a:t>11</a:t>
            </a:fld>
            <a:endParaRPr lang="en-US" smtClean="0"/>
          </a:p>
        </p:txBody>
      </p:sp>
      <p:sp>
        <p:nvSpPr>
          <p:cNvPr id="25603" name="Rectangle 5"/>
          <p:cNvSpPr>
            <a:spLocks noGrp="1" noChangeArrowheads="1"/>
          </p:cNvSpPr>
          <p:nvPr>
            <p:ph type="title"/>
          </p:nvPr>
        </p:nvSpPr>
        <p:spPr/>
        <p:txBody>
          <a:bodyPr/>
          <a:lstStyle/>
          <a:p>
            <a:pPr eaLnBrk="1" hangingPunct="1"/>
            <a:r>
              <a:rPr lang="en-US" sz="4800" smtClean="0"/>
              <a:t>EXAMPLE 1 </a:t>
            </a:r>
            <a:r>
              <a:rPr lang="en-US" sz="3200" b="1" i="1" smtClean="0"/>
              <a:t>p-value method</a:t>
            </a:r>
          </a:p>
        </p:txBody>
      </p:sp>
      <p:sp>
        <p:nvSpPr>
          <p:cNvPr id="446470" name="Rectangle 6"/>
          <p:cNvSpPr>
            <a:spLocks noGrp="1" noChangeArrowheads="1"/>
          </p:cNvSpPr>
          <p:nvPr>
            <p:ph type="body" sz="half" idx="1"/>
          </p:nvPr>
        </p:nvSpPr>
        <p:spPr>
          <a:xfrm>
            <a:off x="609600" y="2017713"/>
            <a:ext cx="3352800" cy="4114800"/>
          </a:xfrm>
        </p:spPr>
        <p:txBody>
          <a:bodyPr/>
          <a:lstStyle/>
          <a:p>
            <a:pPr eaLnBrk="1" hangingPunct="1"/>
            <a:r>
              <a:rPr lang="en-US" sz="2800" smtClean="0"/>
              <a:t>Using Technology Reject Ho if the </a:t>
            </a:r>
            <a:br>
              <a:rPr lang="en-US" sz="2800" smtClean="0"/>
            </a:br>
            <a:r>
              <a:rPr lang="en-US" sz="2800" smtClean="0"/>
              <a:t>p-value &lt; </a:t>
            </a:r>
            <a:r>
              <a:rPr lang="en-US" sz="2800" smtClean="0">
                <a:latin typeface="Symbol" pitchFamily="18" charset="2"/>
              </a:rPr>
              <a:t>a</a:t>
            </a:r>
          </a:p>
        </p:txBody>
      </p:sp>
      <p:graphicFrame>
        <p:nvGraphicFramePr>
          <p:cNvPr id="446586" name="Group 122"/>
          <p:cNvGraphicFramePr>
            <a:graphicFrameLocks noGrp="1"/>
          </p:cNvGraphicFramePr>
          <p:nvPr>
            <p:ph sz="half" idx="2"/>
          </p:nvPr>
        </p:nvGraphicFramePr>
        <p:xfrm>
          <a:off x="3886200" y="1981200"/>
          <a:ext cx="4764088" cy="3841116"/>
        </p:xfrm>
        <a:graphic>
          <a:graphicData uri="http://schemas.openxmlformats.org/drawingml/2006/table">
            <a:tbl>
              <a:tblPr/>
              <a:tblGrid>
                <a:gridCol w="2255838"/>
                <a:gridCol w="1325562"/>
                <a:gridCol w="1182688"/>
              </a:tblGrid>
              <a:tr h="7715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Arial" charset="0"/>
                        </a:rPr>
                        <a:t>Sq ft with pool</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Arial" charset="0"/>
                        </a:rPr>
                        <a:t>Sq ft no pool</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4413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Mean</a:t>
                      </a:r>
                      <a:endParaRPr kumimoji="0" lang="en-US" sz="24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26.25</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23.04</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r>
              <a:tr h="4413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Std Dev</a:t>
                      </a:r>
                      <a:endParaRPr kumimoji="0" lang="en-US" sz="24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6.93</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4.55</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4429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Observations</a:t>
                      </a:r>
                      <a:endParaRPr kumimoji="0" lang="en-US" sz="24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130</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95</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5905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Hypothesized </a:t>
                      </a:r>
                      <a:br>
                        <a:rPr kumimoji="0" lang="en-US" sz="1800" b="0" i="0" u="none" strike="noStrike" cap="none" normalizeH="0" baseline="0" smtClean="0">
                          <a:ln>
                            <a:noFill/>
                          </a:ln>
                          <a:solidFill>
                            <a:schemeClr val="tx1"/>
                          </a:solidFill>
                          <a:effectLst/>
                          <a:latin typeface="Arial" charset="0"/>
                          <a:cs typeface="Arial" charset="0"/>
                        </a:rPr>
                      </a:br>
                      <a:r>
                        <a:rPr kumimoji="0" lang="en-US" sz="1800" b="0" i="0" u="none" strike="noStrike" cap="none" normalizeH="0" baseline="0" smtClean="0">
                          <a:ln>
                            <a:noFill/>
                          </a:ln>
                          <a:solidFill>
                            <a:schemeClr val="tx1"/>
                          </a:solidFill>
                          <a:effectLst/>
                          <a:latin typeface="Arial" charset="0"/>
                          <a:cs typeface="Arial" charset="0"/>
                        </a:rPr>
                        <a:t>Mean Difference</a:t>
                      </a:r>
                      <a:endParaRPr kumimoji="0" lang="en-US" sz="24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a:t>
                      </a:r>
                      <a:endParaRPr kumimoji="0" lang="en-US" sz="24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chemeClr val="tx1"/>
                        </a:solidFill>
                        <a:effectLst/>
                        <a:latin typeface="Tahoma" pitchFamily="34" charset="0"/>
                      </a:endParaRPr>
                    </a:p>
                  </a:txBody>
                  <a:tcPr anchor="b" horzOverflow="overflow">
                    <a:lnL>
                      <a:noFill/>
                    </a:lnL>
                    <a:lnR cap="flat">
                      <a:noFill/>
                    </a:lnR>
                    <a:lnT>
                      <a:noFill/>
                    </a:lnT>
                    <a:lnB>
                      <a:noFill/>
                    </a:lnB>
                    <a:lnTlToBr>
                      <a:noFill/>
                    </a:lnTlToBr>
                    <a:lnBlToTr>
                      <a:noFill/>
                    </a:lnBlToTr>
                    <a:noFill/>
                  </a:tcPr>
                </a:tc>
              </a:tr>
              <a:tr h="3667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Z</a:t>
                      </a:r>
                      <a:endParaRPr kumimoji="0" lang="en-US" sz="24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4.19</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chemeClr val="tx1"/>
                        </a:solidFill>
                        <a:effectLst/>
                        <a:latin typeface="Tahoma" pitchFamily="34" charset="0"/>
                      </a:endParaRPr>
                    </a:p>
                  </a:txBody>
                  <a:tcPr anchor="b" horzOverflow="overflow">
                    <a:lnL>
                      <a:noFill/>
                    </a:lnL>
                    <a:lnR cap="flat">
                      <a:noFill/>
                    </a:lnR>
                    <a:lnT>
                      <a:noFill/>
                    </a:lnT>
                    <a:lnB>
                      <a:noFill/>
                    </a:lnB>
                    <a:lnTlToBr>
                      <a:noFill/>
                    </a:lnTlToBr>
                    <a:lnBlToTr>
                      <a:noFill/>
                    </a:lnBlToTr>
                    <a:noFill/>
                  </a:tcPr>
                </a:tc>
              </a:tr>
              <a:tr h="5857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p-value</a:t>
                      </a:r>
                      <a:endParaRPr kumimoji="0" lang="en-US" sz="24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0.0000137</a:t>
                      </a:r>
                      <a:endParaRPr kumimoji="0" lang="en-US" sz="2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Tahoma" pitchFamily="34" charset="0"/>
                      </a:endParaRPr>
                    </a:p>
                  </a:txBody>
                  <a:tcPr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64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46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70"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EXAMPLE 1 – Results/Decision</a:t>
            </a:r>
          </a:p>
        </p:txBody>
      </p:sp>
      <p:sp>
        <p:nvSpPr>
          <p:cNvPr id="26627" name="Slide Number Placeholder 4"/>
          <p:cNvSpPr>
            <a:spLocks noGrp="1"/>
          </p:cNvSpPr>
          <p:nvPr>
            <p:ph type="sldNum" sz="quarter" idx="12"/>
          </p:nvPr>
        </p:nvSpPr>
        <p:spPr>
          <a:noFill/>
        </p:spPr>
        <p:txBody>
          <a:bodyPr/>
          <a:lstStyle/>
          <a:p>
            <a:fld id="{54E810E7-5DE7-4E33-A84B-A19CEE5E3F5C}" type="slidenum">
              <a:rPr lang="en-US" smtClean="0"/>
              <a:pPr/>
              <a:t>12</a:t>
            </a:fld>
            <a:endParaRPr lang="en-US" smtClean="0"/>
          </a:p>
        </p:txBody>
      </p:sp>
      <p:pic>
        <p:nvPicPr>
          <p:cNvPr id="26628" name="Picture 5"/>
          <p:cNvPicPr>
            <a:picLocks noChangeAspect="1" noChangeArrowheads="1"/>
          </p:cNvPicPr>
          <p:nvPr/>
        </p:nvPicPr>
        <p:blipFill>
          <a:blip r:embed="rId3" cstate="print"/>
          <a:srcRect/>
          <a:stretch>
            <a:fillRect/>
          </a:stretch>
        </p:blipFill>
        <p:spPr bwMode="auto">
          <a:xfrm>
            <a:off x="1219200" y="1905000"/>
            <a:ext cx="67056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4C370560-DE4C-4AFF-ABB1-9C12AD2DCDAD}" type="slidenum">
              <a:rPr lang="en-US" smtClean="0"/>
              <a:pPr/>
              <a:t>13</a:t>
            </a:fld>
            <a:endParaRPr lang="en-US" smtClean="0"/>
          </a:p>
        </p:txBody>
      </p:sp>
      <p:sp>
        <p:nvSpPr>
          <p:cNvPr id="27651" name="Rectangle 2"/>
          <p:cNvSpPr>
            <a:spLocks noGrp="1" noChangeArrowheads="1"/>
          </p:cNvSpPr>
          <p:nvPr>
            <p:ph type="title"/>
          </p:nvPr>
        </p:nvSpPr>
        <p:spPr>
          <a:noFill/>
        </p:spPr>
        <p:txBody>
          <a:bodyPr lIns="92075" tIns="46038" rIns="92075" bIns="46038" anchor="ctr"/>
          <a:lstStyle/>
          <a:p>
            <a:pPr eaLnBrk="1" hangingPunct="1"/>
            <a:r>
              <a:rPr lang="en-US" smtClean="0"/>
              <a:t>Pooled variance t-test</a:t>
            </a:r>
          </a:p>
        </p:txBody>
      </p:sp>
      <p:sp>
        <p:nvSpPr>
          <p:cNvPr id="251907" name="Rectangle 3"/>
          <p:cNvSpPr>
            <a:spLocks noGrp="1" noChangeArrowheads="1"/>
          </p:cNvSpPr>
          <p:nvPr>
            <p:ph type="body" idx="1"/>
          </p:nvPr>
        </p:nvSpPr>
        <p:spPr>
          <a:xfrm>
            <a:off x="1182688" y="2551113"/>
            <a:ext cx="7513637" cy="3581400"/>
          </a:xfrm>
          <a:noFill/>
        </p:spPr>
        <p:txBody>
          <a:bodyPr lIns="92075" tIns="46038" rIns="92075" bIns="46038"/>
          <a:lstStyle/>
          <a:p>
            <a:pPr eaLnBrk="1" hangingPunct="1"/>
            <a:r>
              <a:rPr lang="en-US" smtClean="0"/>
              <a:t>To conduct this test, three assumptions are required:</a:t>
            </a:r>
          </a:p>
          <a:p>
            <a:pPr lvl="1" eaLnBrk="1" hangingPunct="1"/>
            <a:r>
              <a:rPr lang="en-US" sz="2300" smtClean="0"/>
              <a:t>The populations must be normally or approximately normally distributed (or central limit theorem must apply).</a:t>
            </a:r>
          </a:p>
          <a:p>
            <a:pPr lvl="1" eaLnBrk="1" hangingPunct="1"/>
            <a:r>
              <a:rPr lang="en-US" sz="2300" smtClean="0"/>
              <a:t>The sampling of populations must be </a:t>
            </a:r>
            <a:r>
              <a:rPr lang="en-US" sz="2300" b="1" smtClean="0"/>
              <a:t>independent.</a:t>
            </a:r>
          </a:p>
          <a:p>
            <a:pPr lvl="1" eaLnBrk="1" hangingPunct="1"/>
            <a:r>
              <a:rPr lang="en-US" sz="2300" smtClean="0"/>
              <a:t>The </a:t>
            </a:r>
            <a:r>
              <a:rPr lang="en-US" sz="2300" b="1" smtClean="0"/>
              <a:t>population variances</a:t>
            </a:r>
            <a:r>
              <a:rPr lang="en-US" sz="2300" smtClean="0"/>
              <a:t> must be </a:t>
            </a:r>
            <a:r>
              <a:rPr lang="en-US" sz="2300" b="1" smtClean="0"/>
              <a:t>equal</a:t>
            </a:r>
            <a:r>
              <a:rPr lang="en-US" sz="2300" smtClean="0"/>
              <a:t>.</a:t>
            </a:r>
            <a:endParaRPr lang="en-US" smtClean="0"/>
          </a:p>
        </p:txBody>
      </p:sp>
      <p:sp>
        <p:nvSpPr>
          <p:cNvPr id="27653" name="Rectangle 4"/>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19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19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19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19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Slide Number Placeholder 6"/>
          <p:cNvSpPr>
            <a:spLocks noGrp="1"/>
          </p:cNvSpPr>
          <p:nvPr>
            <p:ph type="sldNum" sz="quarter" idx="12"/>
          </p:nvPr>
        </p:nvSpPr>
        <p:spPr>
          <a:noFill/>
        </p:spPr>
        <p:txBody>
          <a:bodyPr/>
          <a:lstStyle/>
          <a:p>
            <a:fld id="{213F4B83-B928-4D85-8609-EABE21E8CEA1}" type="slidenum">
              <a:rPr lang="en-US" smtClean="0"/>
              <a:pPr/>
              <a:t>14</a:t>
            </a:fld>
            <a:endParaRPr lang="en-US" smtClean="0"/>
          </a:p>
        </p:txBody>
      </p:sp>
      <p:sp>
        <p:nvSpPr>
          <p:cNvPr id="5125" name="Rectangle 2"/>
          <p:cNvSpPr>
            <a:spLocks noGrp="1" noChangeArrowheads="1"/>
          </p:cNvSpPr>
          <p:nvPr>
            <p:ph type="title"/>
          </p:nvPr>
        </p:nvSpPr>
        <p:spPr>
          <a:noFill/>
        </p:spPr>
        <p:txBody>
          <a:bodyPr lIns="92075" tIns="46038" rIns="92075" bIns="46038" anchor="ctr"/>
          <a:lstStyle/>
          <a:p>
            <a:pPr eaLnBrk="1" hangingPunct="1"/>
            <a:r>
              <a:rPr lang="en-US" smtClean="0"/>
              <a:t>Pooled Sample Variance and Test Statistic</a:t>
            </a:r>
          </a:p>
        </p:txBody>
      </p:sp>
      <p:sp>
        <p:nvSpPr>
          <p:cNvPr id="253955" name="Rectangle 3"/>
          <p:cNvSpPr>
            <a:spLocks noGrp="1" noChangeArrowheads="1"/>
          </p:cNvSpPr>
          <p:nvPr>
            <p:ph type="body" sz="half" idx="1"/>
          </p:nvPr>
        </p:nvSpPr>
        <p:spPr>
          <a:noFill/>
        </p:spPr>
        <p:txBody>
          <a:bodyPr lIns="92075" tIns="46038" rIns="92075" bIns="46038"/>
          <a:lstStyle/>
          <a:p>
            <a:pPr eaLnBrk="1" hangingPunct="1"/>
            <a:r>
              <a:rPr lang="en-US" sz="2800" smtClean="0"/>
              <a:t>Pooled Sample Variance:</a:t>
            </a:r>
          </a:p>
          <a:p>
            <a:pPr eaLnBrk="1" hangingPunct="1"/>
            <a:endParaRPr lang="en-US" sz="2800" smtClean="0">
              <a:solidFill>
                <a:schemeClr val="bg1"/>
              </a:solidFill>
            </a:endParaRPr>
          </a:p>
          <a:p>
            <a:pPr eaLnBrk="1" hangingPunct="1"/>
            <a:r>
              <a:rPr lang="en-US" sz="2800" smtClean="0"/>
              <a:t>Test Statistic:</a:t>
            </a:r>
          </a:p>
        </p:txBody>
      </p:sp>
      <p:graphicFrame>
        <p:nvGraphicFramePr>
          <p:cNvPr id="253956" name="Object 4"/>
          <p:cNvGraphicFramePr>
            <a:graphicFrameLocks/>
          </p:cNvGraphicFramePr>
          <p:nvPr/>
        </p:nvGraphicFramePr>
        <p:xfrm>
          <a:off x="3429000" y="2438400"/>
          <a:ext cx="4648200" cy="1143000"/>
        </p:xfrm>
        <a:graphic>
          <a:graphicData uri="http://schemas.openxmlformats.org/presentationml/2006/ole">
            <mc:AlternateContent xmlns:mc="http://schemas.openxmlformats.org/markup-compatibility/2006">
              <mc:Choice xmlns:v="urn:schemas-microsoft-com:vml" Requires="v">
                <p:oleObj spid="_x0000_s5126" name="Equation" r:id="rId4" imgW="1612800" imgH="457200" progId="">
                  <p:embed/>
                </p:oleObj>
              </mc:Choice>
              <mc:Fallback>
                <p:oleObj name="Equation" r:id="rId4" imgW="1612800" imgH="457200" progId="">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2438400"/>
                        <a:ext cx="4648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7" name="Rectangle 6"/>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10-11</a:t>
            </a:r>
          </a:p>
        </p:txBody>
      </p:sp>
      <p:graphicFrame>
        <p:nvGraphicFramePr>
          <p:cNvPr id="253959" name="Object 7"/>
          <p:cNvGraphicFramePr>
            <a:graphicFrameLocks noGrp="1" noChangeAspect="1"/>
          </p:cNvGraphicFramePr>
          <p:nvPr>
            <p:ph sz="half" idx="2"/>
          </p:nvPr>
        </p:nvGraphicFramePr>
        <p:xfrm>
          <a:off x="3733800" y="3886200"/>
          <a:ext cx="3657600" cy="2178050"/>
        </p:xfrm>
        <a:graphic>
          <a:graphicData uri="http://schemas.openxmlformats.org/presentationml/2006/ole">
            <mc:AlternateContent xmlns:mc="http://schemas.openxmlformats.org/markup-compatibility/2006">
              <mc:Choice xmlns:v="urn:schemas-microsoft-com:vml" Requires="v">
                <p:oleObj spid="_x0000_s5127" name="Equation" r:id="rId6" imgW="1536480" imgH="914400" progId="">
                  <p:embed/>
                </p:oleObj>
              </mc:Choice>
              <mc:Fallback>
                <p:oleObj name="Equation" r:id="rId6" imgW="1536480" imgH="9144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3800" y="3886200"/>
                        <a:ext cx="3657600" cy="2178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395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395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39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992F7BEC-D2DD-4A47-A504-D7CB42132017}" type="slidenum">
              <a:rPr lang="en-US" smtClean="0"/>
              <a:pPr/>
              <a:t>15</a:t>
            </a:fld>
            <a:endParaRPr lang="en-US" smtClean="0"/>
          </a:p>
        </p:txBody>
      </p:sp>
      <p:sp>
        <p:nvSpPr>
          <p:cNvPr id="28675" name="Rectangle 2"/>
          <p:cNvSpPr>
            <a:spLocks noGrp="1" noChangeArrowheads="1"/>
          </p:cNvSpPr>
          <p:nvPr>
            <p:ph type="title"/>
          </p:nvPr>
        </p:nvSpPr>
        <p:spPr>
          <a:noFill/>
        </p:spPr>
        <p:txBody>
          <a:bodyPr lIns="92075" tIns="46038" rIns="92075" bIns="46038" anchor="ctr"/>
          <a:lstStyle/>
          <a:p>
            <a:pPr eaLnBrk="1" hangingPunct="1"/>
            <a:r>
              <a:rPr lang="en-US" smtClean="0"/>
              <a:t>EXAMPLE 2</a:t>
            </a:r>
            <a:endParaRPr lang="en-US" smtClean="0">
              <a:solidFill>
                <a:schemeClr val="hlink"/>
              </a:solidFill>
            </a:endParaRPr>
          </a:p>
        </p:txBody>
      </p:sp>
      <p:sp>
        <p:nvSpPr>
          <p:cNvPr id="256003" name="Rectangle 3"/>
          <p:cNvSpPr>
            <a:spLocks noGrp="1" noChangeArrowheads="1"/>
          </p:cNvSpPr>
          <p:nvPr>
            <p:ph type="body" idx="1"/>
          </p:nvPr>
        </p:nvSpPr>
        <p:spPr>
          <a:xfrm>
            <a:off x="685800" y="1828800"/>
            <a:ext cx="7278688" cy="4051300"/>
          </a:xfrm>
          <a:noFill/>
        </p:spPr>
        <p:txBody>
          <a:bodyPr lIns="92075" tIns="46038" rIns="92075" bIns="46038"/>
          <a:lstStyle/>
          <a:p>
            <a:pPr eaLnBrk="1" hangingPunct="1">
              <a:lnSpc>
                <a:spcPct val="90000"/>
              </a:lnSpc>
            </a:pPr>
            <a:r>
              <a:rPr lang="en-US" sz="2400" smtClean="0"/>
              <a:t>A recent EPA study compared the highway fuel economy of domestic and imported passenger cars.  </a:t>
            </a:r>
          </a:p>
          <a:p>
            <a:pPr eaLnBrk="1" hangingPunct="1">
              <a:lnSpc>
                <a:spcPct val="90000"/>
              </a:lnSpc>
            </a:pPr>
            <a:r>
              <a:rPr lang="en-US" sz="2400" smtClean="0"/>
              <a:t>A sample of 12 imported cars revealed a mean of 35.76 mpg with a standard deviation of 3.86.  </a:t>
            </a:r>
          </a:p>
          <a:p>
            <a:pPr eaLnBrk="1" hangingPunct="1">
              <a:lnSpc>
                <a:spcPct val="90000"/>
              </a:lnSpc>
            </a:pPr>
            <a:r>
              <a:rPr lang="en-US" sz="2400" smtClean="0"/>
              <a:t>A sample of 15 domestic cars revealed a mean of 33.59 mpg with a standard deviation of 2.16 mpg.  </a:t>
            </a:r>
          </a:p>
          <a:p>
            <a:pPr eaLnBrk="1" hangingPunct="1">
              <a:lnSpc>
                <a:spcPct val="90000"/>
              </a:lnSpc>
            </a:pPr>
            <a:r>
              <a:rPr lang="en-US" sz="2400" smtClean="0"/>
              <a:t>At the .05 significance level can the EPA conclude that the mpg is higher on the imported cars?  </a:t>
            </a:r>
            <a:r>
              <a:rPr lang="en-US" sz="2400" i="1" smtClean="0"/>
              <a:t>(Let subscript 2 be associated with domestic cars.)</a:t>
            </a:r>
          </a:p>
        </p:txBody>
      </p:sp>
      <p:sp>
        <p:nvSpPr>
          <p:cNvPr id="28677" name="Rectangle 4"/>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Slide Number Placeholder 5"/>
          <p:cNvSpPr>
            <a:spLocks noGrp="1"/>
          </p:cNvSpPr>
          <p:nvPr>
            <p:ph type="sldNum" sz="quarter" idx="12"/>
          </p:nvPr>
        </p:nvSpPr>
        <p:spPr>
          <a:noFill/>
        </p:spPr>
        <p:txBody>
          <a:bodyPr/>
          <a:lstStyle/>
          <a:p>
            <a:fld id="{C55592B9-B75F-41FD-88C5-BC2E197085EB}" type="slidenum">
              <a:rPr lang="en-US" smtClean="0"/>
              <a:pPr/>
              <a:t>16</a:t>
            </a:fld>
            <a:endParaRPr lang="en-US" smtClean="0"/>
          </a:p>
        </p:txBody>
      </p:sp>
      <p:sp>
        <p:nvSpPr>
          <p:cNvPr id="6149" name="Rectangle 2"/>
          <p:cNvSpPr>
            <a:spLocks noGrp="1" noChangeArrowheads="1"/>
          </p:cNvSpPr>
          <p:nvPr>
            <p:ph type="title"/>
          </p:nvPr>
        </p:nvSpPr>
        <p:spPr>
          <a:noFill/>
        </p:spPr>
        <p:txBody>
          <a:bodyPr lIns="92075" tIns="46038" rIns="92075" bIns="46038" anchor="ctr"/>
          <a:lstStyle/>
          <a:p>
            <a:pPr eaLnBrk="1" hangingPunct="1"/>
            <a:r>
              <a:rPr lang="en-US" sz="3600" dirty="0" smtClean="0"/>
              <a:t>EXAMPLE 2 – critical value method</a:t>
            </a:r>
            <a:endParaRPr lang="en-US" sz="3600" dirty="0" smtClean="0">
              <a:solidFill>
                <a:schemeClr val="hlink"/>
              </a:solidFill>
            </a:endParaRPr>
          </a:p>
        </p:txBody>
      </p:sp>
      <p:sp>
        <p:nvSpPr>
          <p:cNvPr id="258051" name="Rectangle 3"/>
          <p:cNvSpPr>
            <a:spLocks noGrp="1" noChangeArrowheads="1"/>
          </p:cNvSpPr>
          <p:nvPr>
            <p:ph type="body" idx="1"/>
          </p:nvPr>
        </p:nvSpPr>
        <p:spPr>
          <a:noFill/>
        </p:spPr>
        <p:txBody>
          <a:bodyPr lIns="92075" tIns="46038" rIns="92075" bIns="46038"/>
          <a:lstStyle/>
          <a:p>
            <a:pPr eaLnBrk="1" hangingPunct="1"/>
            <a:r>
              <a:rPr lang="en-US" sz="2800" dirty="0" smtClean="0">
                <a:solidFill>
                  <a:srgbClr val="4DB14B"/>
                </a:solidFill>
              </a:rPr>
              <a:t>:</a:t>
            </a:r>
          </a:p>
          <a:p>
            <a:pPr eaLnBrk="1" hangingPunct="1"/>
            <a:r>
              <a:rPr lang="en-US" sz="2800" dirty="0" smtClean="0">
                <a:solidFill>
                  <a:srgbClr val="4DB14B"/>
                </a:solidFill>
              </a:rPr>
              <a:t>: </a:t>
            </a:r>
            <a:r>
              <a:rPr lang="en-US" sz="2800" dirty="0" smtClean="0">
                <a:latin typeface="Symbol" pitchFamily="18" charset="2"/>
              </a:rPr>
              <a:t>a=.05</a:t>
            </a:r>
          </a:p>
          <a:p>
            <a:pPr eaLnBrk="1" hangingPunct="1"/>
            <a:r>
              <a:rPr lang="en-US" sz="2800" dirty="0" smtClean="0">
                <a:solidFill>
                  <a:srgbClr val="4DB14B"/>
                </a:solidFill>
              </a:rPr>
              <a:t>:</a:t>
            </a:r>
            <a:endParaRPr lang="en-US" sz="2800" dirty="0" smtClean="0"/>
          </a:p>
          <a:p>
            <a:pPr eaLnBrk="1" hangingPunct="1"/>
            <a:r>
              <a:rPr lang="en-US" sz="2800" dirty="0" smtClean="0">
                <a:solidFill>
                  <a:srgbClr val="4DB14B"/>
                </a:solidFill>
              </a:rPr>
              <a:t>:</a:t>
            </a:r>
            <a:r>
              <a:rPr lang="en-US" sz="2800" dirty="0" smtClean="0"/>
              <a:t> </a:t>
            </a:r>
            <a:r>
              <a:rPr lang="en-US" sz="2800" i="1" dirty="0" smtClean="0"/>
              <a:t>H</a:t>
            </a:r>
            <a:r>
              <a:rPr lang="en-US" sz="2800" baseline="-25000" dirty="0" smtClean="0"/>
              <a:t>0</a:t>
            </a:r>
            <a:r>
              <a:rPr lang="en-US" sz="2800" dirty="0" smtClean="0"/>
              <a:t> is rejected if </a:t>
            </a:r>
            <a:r>
              <a:rPr lang="en-US" sz="2800" i="1" dirty="0" smtClean="0"/>
              <a:t>t&gt;</a:t>
            </a:r>
            <a:r>
              <a:rPr lang="en-US" sz="2800" dirty="0" smtClean="0"/>
              <a:t>1.708, </a:t>
            </a:r>
            <a:r>
              <a:rPr lang="en-US" sz="2800" i="1" dirty="0" smtClean="0"/>
              <a:t>df=25</a:t>
            </a:r>
            <a:r>
              <a:rPr lang="en-US" sz="2800" dirty="0" smtClean="0"/>
              <a:t> </a:t>
            </a:r>
          </a:p>
          <a:p>
            <a:pPr eaLnBrk="1" hangingPunct="1"/>
            <a:r>
              <a:rPr lang="en-US" sz="2800" dirty="0" smtClean="0">
                <a:solidFill>
                  <a:srgbClr val="4DB14B"/>
                </a:solidFill>
              </a:rPr>
              <a:t>:</a:t>
            </a:r>
            <a:r>
              <a:rPr lang="en-US" sz="2800" dirty="0" smtClean="0"/>
              <a:t> </a:t>
            </a:r>
            <a:r>
              <a:rPr lang="en-US" sz="2800" i="1" dirty="0" smtClean="0"/>
              <a:t>t</a:t>
            </a:r>
            <a:r>
              <a:rPr lang="en-US" sz="2800" dirty="0" smtClean="0"/>
              <a:t>=1.85 </a:t>
            </a:r>
            <a:r>
              <a:rPr lang="en-US" sz="2800" i="1" dirty="0" smtClean="0"/>
              <a:t>H</a:t>
            </a:r>
            <a:r>
              <a:rPr lang="en-US" sz="2800" baseline="-25000" dirty="0" smtClean="0"/>
              <a:t>0</a:t>
            </a:r>
            <a:r>
              <a:rPr lang="en-US" sz="2800" dirty="0" smtClean="0"/>
              <a:t> is rejected.  Imports have a higher mean mpg than domestic cars.</a:t>
            </a:r>
          </a:p>
        </p:txBody>
      </p:sp>
      <p:sp>
        <p:nvSpPr>
          <p:cNvPr id="6151" name="Rectangle 5"/>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10-13</a:t>
            </a:r>
          </a:p>
        </p:txBody>
      </p:sp>
      <p:graphicFrame>
        <p:nvGraphicFramePr>
          <p:cNvPr id="6146" name="Object 6"/>
          <p:cNvGraphicFramePr>
            <a:graphicFrameLocks noChangeAspect="1"/>
          </p:cNvGraphicFramePr>
          <p:nvPr/>
        </p:nvGraphicFramePr>
        <p:xfrm>
          <a:off x="1905000" y="3048000"/>
          <a:ext cx="4705350" cy="646113"/>
        </p:xfrm>
        <a:graphic>
          <a:graphicData uri="http://schemas.openxmlformats.org/presentationml/2006/ole">
            <mc:AlternateContent xmlns:mc="http://schemas.openxmlformats.org/markup-compatibility/2006">
              <mc:Choice xmlns:v="urn:schemas-microsoft-com:vml" Requires="v">
                <p:oleObj spid="_x0000_s6150" name="Equation" r:id="rId4" imgW="1942920" imgH="266400" progId="">
                  <p:embed/>
                </p:oleObj>
              </mc:Choice>
              <mc:Fallback>
                <p:oleObj name="Equation" r:id="rId4" imgW="1942920" imgH="26640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3048000"/>
                        <a:ext cx="4705350"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7"/>
          <p:cNvGraphicFramePr>
            <a:graphicFrameLocks noChangeAspect="1"/>
          </p:cNvGraphicFramePr>
          <p:nvPr/>
        </p:nvGraphicFramePr>
        <p:xfrm>
          <a:off x="1828800" y="1981200"/>
          <a:ext cx="4191000" cy="585788"/>
        </p:xfrm>
        <a:graphic>
          <a:graphicData uri="http://schemas.openxmlformats.org/presentationml/2006/ole">
            <mc:AlternateContent xmlns:mc="http://schemas.openxmlformats.org/markup-compatibility/2006">
              <mc:Choice xmlns:v="urn:schemas-microsoft-com:vml" Requires="v">
                <p:oleObj spid="_x0000_s6151" name="Equation" r:id="rId6" imgW="1638000" imgH="228600" progId="">
                  <p:embed/>
                </p:oleObj>
              </mc:Choice>
              <mc:Fallback>
                <p:oleObj name="Equation" r:id="rId6" imgW="1638000" imgH="2286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1981200"/>
                        <a:ext cx="4191000" cy="5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80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805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8051">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8051">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80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Slide Number Placeholder 5"/>
          <p:cNvSpPr>
            <a:spLocks noGrp="1"/>
          </p:cNvSpPr>
          <p:nvPr>
            <p:ph type="sldNum" sz="quarter" idx="12"/>
          </p:nvPr>
        </p:nvSpPr>
        <p:spPr>
          <a:noFill/>
        </p:spPr>
        <p:txBody>
          <a:bodyPr/>
          <a:lstStyle/>
          <a:p>
            <a:fld id="{7B87653C-CB01-4D0F-AAE4-37F384E6792B}" type="slidenum">
              <a:rPr lang="en-US" smtClean="0"/>
              <a:pPr/>
              <a:t>17</a:t>
            </a:fld>
            <a:endParaRPr lang="en-US" smtClean="0"/>
          </a:p>
        </p:txBody>
      </p:sp>
      <p:sp>
        <p:nvSpPr>
          <p:cNvPr id="7173" name="Rectangle 2"/>
          <p:cNvSpPr>
            <a:spLocks noGrp="1" noChangeArrowheads="1"/>
          </p:cNvSpPr>
          <p:nvPr>
            <p:ph type="title"/>
          </p:nvPr>
        </p:nvSpPr>
        <p:spPr/>
        <p:txBody>
          <a:bodyPr/>
          <a:lstStyle/>
          <a:p>
            <a:pPr eaLnBrk="1" hangingPunct="1"/>
            <a:r>
              <a:rPr lang="en-US" smtClean="0"/>
              <a:t>t-test when variances are not equal.</a:t>
            </a:r>
          </a:p>
        </p:txBody>
      </p:sp>
      <p:sp>
        <p:nvSpPr>
          <p:cNvPr id="260099" name="Rectangle 3"/>
          <p:cNvSpPr>
            <a:spLocks noGrp="1" noChangeArrowheads="1"/>
          </p:cNvSpPr>
          <p:nvPr>
            <p:ph type="body" idx="1"/>
          </p:nvPr>
        </p:nvSpPr>
        <p:spPr>
          <a:xfrm>
            <a:off x="685800" y="1981200"/>
            <a:ext cx="7772400" cy="4343400"/>
          </a:xfrm>
        </p:spPr>
        <p:txBody>
          <a:bodyPr/>
          <a:lstStyle/>
          <a:p>
            <a:pPr eaLnBrk="1" hangingPunct="1">
              <a:lnSpc>
                <a:spcPct val="90000"/>
              </a:lnSpc>
              <a:buFont typeface="Wingdings" pitchFamily="2" charset="2"/>
              <a:buNone/>
            </a:pPr>
            <a:endParaRPr lang="en-US" smtClean="0"/>
          </a:p>
          <a:p>
            <a:pPr eaLnBrk="1" hangingPunct="1">
              <a:lnSpc>
                <a:spcPct val="90000"/>
              </a:lnSpc>
            </a:pPr>
            <a:r>
              <a:rPr lang="en-US" sz="2400" smtClean="0"/>
              <a:t>Test statistic:</a:t>
            </a:r>
          </a:p>
          <a:p>
            <a:pPr eaLnBrk="1" hangingPunct="1">
              <a:lnSpc>
                <a:spcPct val="90000"/>
              </a:lnSpc>
              <a:buFont typeface="Wingdings" pitchFamily="2" charset="2"/>
              <a:buNone/>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r>
              <a:rPr lang="en-US" sz="2400" smtClean="0"/>
              <a:t>Degrees of freedom:</a:t>
            </a:r>
          </a:p>
          <a:p>
            <a:pPr eaLnBrk="1" hangingPunct="1">
              <a:lnSpc>
                <a:spcPct val="90000"/>
              </a:lnSpc>
            </a:pPr>
            <a:endParaRPr lang="en-US" sz="2400" smtClean="0"/>
          </a:p>
          <a:p>
            <a:pPr eaLnBrk="1" hangingPunct="1">
              <a:lnSpc>
                <a:spcPct val="90000"/>
              </a:lnSpc>
              <a:buFont typeface="Wingdings" pitchFamily="2" charset="2"/>
              <a:buNone/>
            </a:pPr>
            <a:endParaRPr lang="en-US" sz="2400" smtClean="0"/>
          </a:p>
          <a:p>
            <a:pPr eaLnBrk="1" hangingPunct="1">
              <a:lnSpc>
                <a:spcPct val="90000"/>
              </a:lnSpc>
            </a:pPr>
            <a:r>
              <a:rPr lang="en-US" sz="2000" smtClean="0"/>
              <a:t>This test (also known as the Welch-Aspin Test) has </a:t>
            </a:r>
            <a:r>
              <a:rPr lang="en-US" sz="2000" b="1" smtClean="0"/>
              <a:t>less power</a:t>
            </a:r>
            <a:r>
              <a:rPr lang="en-US" sz="2000" smtClean="0"/>
              <a:t> then the prior test and should only be used when it is clear the population variances are different.</a:t>
            </a:r>
          </a:p>
          <a:p>
            <a:pPr eaLnBrk="1" hangingPunct="1">
              <a:lnSpc>
                <a:spcPct val="90000"/>
              </a:lnSpc>
              <a:buFont typeface="Wingdings" pitchFamily="2" charset="2"/>
              <a:buNone/>
            </a:pPr>
            <a:endParaRPr lang="en-US" sz="2800" smtClean="0"/>
          </a:p>
          <a:p>
            <a:pPr eaLnBrk="1" hangingPunct="1">
              <a:lnSpc>
                <a:spcPct val="90000"/>
              </a:lnSpc>
              <a:buFont typeface="Wingdings" pitchFamily="2" charset="2"/>
              <a:buNone/>
            </a:pPr>
            <a:endParaRPr lang="en-US" sz="2000" smtClean="0"/>
          </a:p>
        </p:txBody>
      </p:sp>
      <p:graphicFrame>
        <p:nvGraphicFramePr>
          <p:cNvPr id="7170" name="Object 4"/>
          <p:cNvGraphicFramePr>
            <a:graphicFrameLocks noChangeAspect="1"/>
          </p:cNvGraphicFramePr>
          <p:nvPr/>
        </p:nvGraphicFramePr>
        <p:xfrm>
          <a:off x="3200400" y="2057400"/>
          <a:ext cx="3946525" cy="1320800"/>
        </p:xfrm>
        <a:graphic>
          <a:graphicData uri="http://schemas.openxmlformats.org/presentationml/2006/ole">
            <mc:AlternateContent xmlns:mc="http://schemas.openxmlformats.org/markup-compatibility/2006">
              <mc:Choice xmlns:v="urn:schemas-microsoft-com:vml" Requires="v">
                <p:oleObj spid="_x0000_s7174" name="Equation" r:id="rId4" imgW="1574640" imgH="698400" progId="">
                  <p:embed/>
                </p:oleObj>
              </mc:Choice>
              <mc:Fallback>
                <p:oleObj name="Equation" r:id="rId4" imgW="1574640" imgH="6984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057400"/>
                        <a:ext cx="3946525" cy="132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6"/>
          <p:cNvGraphicFramePr>
            <a:graphicFrameLocks noChangeAspect="1"/>
          </p:cNvGraphicFramePr>
          <p:nvPr/>
        </p:nvGraphicFramePr>
        <p:xfrm>
          <a:off x="4191000" y="3505200"/>
          <a:ext cx="3198813" cy="1485900"/>
        </p:xfrm>
        <a:graphic>
          <a:graphicData uri="http://schemas.openxmlformats.org/presentationml/2006/ole">
            <mc:AlternateContent xmlns:mc="http://schemas.openxmlformats.org/markup-compatibility/2006">
              <mc:Choice xmlns:v="urn:schemas-microsoft-com:vml" Requires="v">
                <p:oleObj spid="_x0000_s7175" name="Equation" r:id="rId6" imgW="1650960" imgH="1015920" progId="">
                  <p:embed/>
                </p:oleObj>
              </mc:Choice>
              <mc:Fallback>
                <p:oleObj name="Equation" r:id="rId6" imgW="1650960" imgH="1015920"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0" y="3505200"/>
                        <a:ext cx="3198813" cy="148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009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009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0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Slide Number Placeholder 5"/>
          <p:cNvSpPr>
            <a:spLocks noGrp="1"/>
          </p:cNvSpPr>
          <p:nvPr>
            <p:ph type="sldNum" sz="quarter" idx="12"/>
          </p:nvPr>
        </p:nvSpPr>
        <p:spPr>
          <a:noFill/>
        </p:spPr>
        <p:txBody>
          <a:bodyPr/>
          <a:lstStyle/>
          <a:p>
            <a:fld id="{4AC35045-64A3-4051-B884-A7167B184E81}" type="slidenum">
              <a:rPr lang="en-US" smtClean="0"/>
              <a:pPr/>
              <a:t>18</a:t>
            </a:fld>
            <a:endParaRPr lang="en-US" smtClean="0"/>
          </a:p>
        </p:txBody>
      </p:sp>
      <p:sp>
        <p:nvSpPr>
          <p:cNvPr id="8197" name="Rectangle 2"/>
          <p:cNvSpPr>
            <a:spLocks noGrp="1" noChangeArrowheads="1"/>
          </p:cNvSpPr>
          <p:nvPr>
            <p:ph type="title"/>
          </p:nvPr>
        </p:nvSpPr>
        <p:spPr>
          <a:noFill/>
        </p:spPr>
        <p:txBody>
          <a:bodyPr lIns="92075" tIns="46038" rIns="92075" bIns="46038" anchor="ctr"/>
          <a:lstStyle/>
          <a:p>
            <a:pPr eaLnBrk="1" hangingPunct="1"/>
            <a:r>
              <a:rPr lang="en-US" smtClean="0"/>
              <a:t>EXAMPLE 2</a:t>
            </a:r>
            <a:endParaRPr lang="en-US" smtClean="0">
              <a:solidFill>
                <a:schemeClr val="hlink"/>
              </a:solidFill>
            </a:endParaRPr>
          </a:p>
        </p:txBody>
      </p:sp>
      <p:sp>
        <p:nvSpPr>
          <p:cNvPr id="262147" name="Rectangle 3"/>
          <p:cNvSpPr>
            <a:spLocks noGrp="1" noChangeArrowheads="1"/>
          </p:cNvSpPr>
          <p:nvPr>
            <p:ph type="body" idx="1"/>
          </p:nvPr>
        </p:nvSpPr>
        <p:spPr>
          <a:noFill/>
        </p:spPr>
        <p:txBody>
          <a:bodyPr lIns="92075" tIns="46038" rIns="92075" bIns="46038"/>
          <a:lstStyle/>
          <a:p>
            <a:pPr eaLnBrk="1" hangingPunct="1"/>
            <a:r>
              <a:rPr lang="en-US" sz="2800" smtClean="0">
                <a:solidFill>
                  <a:srgbClr val="4DB14B"/>
                </a:solidFill>
              </a:rPr>
              <a:t>:</a:t>
            </a:r>
          </a:p>
          <a:p>
            <a:pPr eaLnBrk="1" hangingPunct="1"/>
            <a:r>
              <a:rPr lang="en-US" sz="2800" smtClean="0">
                <a:solidFill>
                  <a:srgbClr val="4DB14B"/>
                </a:solidFill>
              </a:rPr>
              <a:t>: </a:t>
            </a:r>
            <a:r>
              <a:rPr lang="en-US" sz="2800" smtClean="0">
                <a:latin typeface="Symbol" pitchFamily="18" charset="2"/>
              </a:rPr>
              <a:t>a=.05</a:t>
            </a:r>
          </a:p>
          <a:p>
            <a:pPr eaLnBrk="1" hangingPunct="1"/>
            <a:r>
              <a:rPr lang="en-US" sz="2800" smtClean="0">
                <a:solidFill>
                  <a:srgbClr val="4DB14B"/>
                </a:solidFill>
              </a:rPr>
              <a:t>: </a:t>
            </a:r>
            <a:r>
              <a:rPr lang="en-US" sz="2800" smtClean="0"/>
              <a:t>t’ test</a:t>
            </a:r>
          </a:p>
          <a:p>
            <a:pPr eaLnBrk="1" hangingPunct="1"/>
            <a:r>
              <a:rPr lang="en-US" sz="2800" smtClean="0">
                <a:solidFill>
                  <a:srgbClr val="4DB14B"/>
                </a:solidFill>
              </a:rPr>
              <a:t>:</a:t>
            </a:r>
            <a:r>
              <a:rPr lang="en-US" sz="2800" smtClean="0"/>
              <a:t> </a:t>
            </a:r>
            <a:r>
              <a:rPr lang="en-US" sz="2800" i="1" smtClean="0"/>
              <a:t>H</a:t>
            </a:r>
            <a:r>
              <a:rPr lang="en-US" sz="2800" baseline="-25000" smtClean="0"/>
              <a:t>0</a:t>
            </a:r>
            <a:r>
              <a:rPr lang="en-US" sz="2800" smtClean="0"/>
              <a:t> is rejected if t&gt;1.746, </a:t>
            </a:r>
            <a:r>
              <a:rPr lang="en-US" sz="2800" i="1" smtClean="0"/>
              <a:t>df</a:t>
            </a:r>
            <a:r>
              <a:rPr lang="en-US" sz="2800" smtClean="0"/>
              <a:t>=16 </a:t>
            </a:r>
          </a:p>
          <a:p>
            <a:pPr eaLnBrk="1" hangingPunct="1"/>
            <a:r>
              <a:rPr lang="en-US" sz="2800" smtClean="0">
                <a:solidFill>
                  <a:srgbClr val="4DB14B"/>
                </a:solidFill>
              </a:rPr>
              <a:t>:</a:t>
            </a:r>
            <a:r>
              <a:rPr lang="en-US" sz="2800" smtClean="0"/>
              <a:t> </a:t>
            </a:r>
            <a:r>
              <a:rPr lang="en-US" sz="2800" i="1" smtClean="0"/>
              <a:t>t’</a:t>
            </a:r>
            <a:r>
              <a:rPr lang="en-US" sz="2800" smtClean="0"/>
              <a:t>=1.74 </a:t>
            </a:r>
            <a:r>
              <a:rPr lang="en-US" sz="2800" i="1" smtClean="0"/>
              <a:t>H</a:t>
            </a:r>
            <a:r>
              <a:rPr lang="en-US" sz="2800" baseline="-25000" smtClean="0"/>
              <a:t>0</a:t>
            </a:r>
            <a:r>
              <a:rPr lang="en-US" sz="2800" smtClean="0"/>
              <a:t> is not rejected.  There is insufficient sample evidence to claim a higher mpg on the imported cars.  </a:t>
            </a:r>
          </a:p>
        </p:txBody>
      </p:sp>
      <p:sp>
        <p:nvSpPr>
          <p:cNvPr id="8199" name="Rectangle 5"/>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10-13</a:t>
            </a:r>
          </a:p>
        </p:txBody>
      </p:sp>
      <p:graphicFrame>
        <p:nvGraphicFramePr>
          <p:cNvPr id="8194" name="Object 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8198" name="Equation" r:id="rId4" imgW="114120" imgH="215640" progId="">
                  <p:embed/>
                </p:oleObj>
              </mc:Choice>
              <mc:Fallback>
                <p:oleObj name="Equation" r:id="rId4" imgW="114120" imgH="21564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5" name="Object 7"/>
          <p:cNvGraphicFramePr>
            <a:graphicFrameLocks noChangeAspect="1"/>
          </p:cNvGraphicFramePr>
          <p:nvPr/>
        </p:nvGraphicFramePr>
        <p:xfrm>
          <a:off x="1920875" y="1981200"/>
          <a:ext cx="4191000" cy="585788"/>
        </p:xfrm>
        <a:graphic>
          <a:graphicData uri="http://schemas.openxmlformats.org/presentationml/2006/ole">
            <mc:AlternateContent xmlns:mc="http://schemas.openxmlformats.org/markup-compatibility/2006">
              <mc:Choice xmlns:v="urn:schemas-microsoft-com:vml" Requires="v">
                <p:oleObj spid="_x0000_s8199" name="Equation" r:id="rId6" imgW="1638000" imgH="228600" progId="">
                  <p:embed/>
                </p:oleObj>
              </mc:Choice>
              <mc:Fallback>
                <p:oleObj name="Equation" r:id="rId6" imgW="1638000" imgH="2286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0875" y="1981200"/>
                        <a:ext cx="4191000" cy="5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21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214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214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214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2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E778946D-4F0F-4D19-BEBE-192399C889EB}" type="slidenum">
              <a:rPr lang="en-US" smtClean="0"/>
              <a:pPr/>
              <a:t>19</a:t>
            </a:fld>
            <a:endParaRPr lang="en-US" smtClean="0"/>
          </a:p>
        </p:txBody>
      </p:sp>
      <p:sp>
        <p:nvSpPr>
          <p:cNvPr id="29699" name="Rectangle 2"/>
          <p:cNvSpPr>
            <a:spLocks noGrp="1" noChangeArrowheads="1"/>
          </p:cNvSpPr>
          <p:nvPr>
            <p:ph type="title"/>
          </p:nvPr>
        </p:nvSpPr>
        <p:spPr/>
        <p:txBody>
          <a:bodyPr/>
          <a:lstStyle/>
          <a:p>
            <a:pPr eaLnBrk="1" hangingPunct="1"/>
            <a:r>
              <a:rPr lang="en-US" sz="4000" smtClean="0"/>
              <a:t>Using Technology</a:t>
            </a:r>
          </a:p>
        </p:txBody>
      </p:sp>
      <p:sp>
        <p:nvSpPr>
          <p:cNvPr id="397315" name="Rectangle 3"/>
          <p:cNvSpPr>
            <a:spLocks noGrp="1" noChangeArrowheads="1"/>
          </p:cNvSpPr>
          <p:nvPr>
            <p:ph type="body" idx="1"/>
          </p:nvPr>
        </p:nvSpPr>
        <p:spPr/>
        <p:txBody>
          <a:bodyPr/>
          <a:lstStyle/>
          <a:p>
            <a:pPr eaLnBrk="1" hangingPunct="1"/>
            <a:r>
              <a:rPr lang="en-US" sz="2800" smtClean="0"/>
              <a:t>Decision Rule: Reject H</a:t>
            </a:r>
            <a:r>
              <a:rPr lang="en-US" sz="2800" baseline="-25000" smtClean="0"/>
              <a:t>o</a:t>
            </a:r>
            <a:r>
              <a:rPr lang="en-US" sz="2800" smtClean="0"/>
              <a:t> if pvalue&lt;</a:t>
            </a:r>
            <a:r>
              <a:rPr lang="en-US" sz="2800" smtClean="0">
                <a:latin typeface="Symbol" pitchFamily="18" charset="2"/>
              </a:rPr>
              <a:t>a</a:t>
            </a:r>
          </a:p>
          <a:p>
            <a:pPr eaLnBrk="1" hangingPunct="1"/>
            <a:r>
              <a:rPr lang="en-US" sz="2800" smtClean="0"/>
              <a:t>Megastat: Compare Two Independent Groups </a:t>
            </a:r>
          </a:p>
          <a:p>
            <a:pPr eaLnBrk="1" hangingPunct="1"/>
            <a:r>
              <a:rPr lang="en-US" sz="2800" smtClean="0"/>
              <a:t>Use Equal Variance or Unequal Variance Test</a:t>
            </a:r>
          </a:p>
          <a:p>
            <a:pPr eaLnBrk="1" hangingPunct="1"/>
            <a:r>
              <a:rPr lang="en-US" sz="2800" smtClean="0"/>
              <a:t>Use Original Data or Summarized Data</a:t>
            </a:r>
          </a:p>
        </p:txBody>
      </p:sp>
      <p:graphicFrame>
        <p:nvGraphicFramePr>
          <p:cNvPr id="7" name="Table 6"/>
          <p:cNvGraphicFramePr>
            <a:graphicFrameLocks noGrp="1"/>
          </p:cNvGraphicFramePr>
          <p:nvPr/>
        </p:nvGraphicFramePr>
        <p:xfrm>
          <a:off x="457200" y="4343400"/>
          <a:ext cx="8229600" cy="1219200"/>
        </p:xfrm>
        <a:graphic>
          <a:graphicData uri="http://schemas.openxmlformats.org/drawingml/2006/table">
            <a:tbl>
              <a:tblPr/>
              <a:tblGrid>
                <a:gridCol w="977265"/>
                <a:gridCol w="483489"/>
                <a:gridCol w="483489"/>
                <a:gridCol w="483489"/>
                <a:gridCol w="483489"/>
                <a:gridCol w="483489"/>
                <a:gridCol w="483489"/>
                <a:gridCol w="483489"/>
                <a:gridCol w="483489"/>
                <a:gridCol w="483489"/>
                <a:gridCol w="483489"/>
                <a:gridCol w="483489"/>
                <a:gridCol w="483489"/>
                <a:gridCol w="483489"/>
                <a:gridCol w="483489"/>
                <a:gridCol w="483489"/>
              </a:tblGrid>
              <a:tr h="609600">
                <a:tc>
                  <a:txBody>
                    <a:bodyPr/>
                    <a:lstStyle/>
                    <a:p>
                      <a:pPr algn="ctr" fontAlgn="b"/>
                      <a:r>
                        <a:rPr lang="en-US" sz="1650" b="1" i="0" u="none" strike="noStrike" baseline="0" dirty="0">
                          <a:latin typeface="Arial"/>
                        </a:rPr>
                        <a:t>domestic</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29.8</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33.3</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34.7</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37.4</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34.4</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32.7</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30.2</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36.2</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35.5</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34.6</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33.2</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35.1</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33.6</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31.3</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31.9</a:t>
                      </a:r>
                    </a:p>
                  </a:txBody>
                  <a:tcPr marL="7671" marR="7671" marT="7671" marB="0" anchor="b">
                    <a:lnL>
                      <a:noFill/>
                    </a:lnL>
                    <a:lnR>
                      <a:noFill/>
                    </a:lnR>
                    <a:lnT>
                      <a:noFill/>
                    </a:lnT>
                    <a:lnB>
                      <a:noFill/>
                    </a:lnB>
                  </a:tcPr>
                </a:tc>
              </a:tr>
              <a:tr h="609600">
                <a:tc>
                  <a:txBody>
                    <a:bodyPr/>
                    <a:lstStyle/>
                    <a:p>
                      <a:pPr algn="ctr" fontAlgn="b"/>
                      <a:r>
                        <a:rPr lang="en-US" sz="1650" b="1" i="0" u="none" strike="noStrike" baseline="0">
                          <a:latin typeface="Arial"/>
                        </a:rPr>
                        <a:t>import</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39.0</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35.1</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39.1</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32.2</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35.6</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35.5</a:t>
                      </a:r>
                    </a:p>
                  </a:txBody>
                  <a:tcPr marL="7671" marR="7671" marT="7671" marB="0" anchor="b">
                    <a:lnL>
                      <a:noFill/>
                    </a:lnL>
                    <a:lnR>
                      <a:noFill/>
                    </a:lnR>
                    <a:lnT>
                      <a:noFill/>
                    </a:lnT>
                    <a:lnB>
                      <a:noFill/>
                    </a:lnB>
                  </a:tcPr>
                </a:tc>
                <a:tc>
                  <a:txBody>
                    <a:bodyPr/>
                    <a:lstStyle/>
                    <a:p>
                      <a:pPr algn="ctr" fontAlgn="b"/>
                      <a:r>
                        <a:rPr lang="en-US" sz="1650" b="0" i="0" u="none" strike="noStrike" baseline="0">
                          <a:latin typeface="Arial"/>
                        </a:rPr>
                        <a:t>40.8</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34.7</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33.2</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29.4</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42.3</a:t>
                      </a:r>
                    </a:p>
                  </a:txBody>
                  <a:tcPr marL="7671" marR="7671" marT="7671" marB="0" anchor="b">
                    <a:lnL>
                      <a:noFill/>
                    </a:lnL>
                    <a:lnR>
                      <a:noFill/>
                    </a:lnR>
                    <a:lnT>
                      <a:noFill/>
                    </a:lnT>
                    <a:lnB>
                      <a:noFill/>
                    </a:lnB>
                  </a:tcPr>
                </a:tc>
                <a:tc>
                  <a:txBody>
                    <a:bodyPr/>
                    <a:lstStyle/>
                    <a:p>
                      <a:pPr algn="ctr" fontAlgn="b"/>
                      <a:r>
                        <a:rPr lang="en-US" sz="1650" b="0" i="0" u="none" strike="noStrike" baseline="0" dirty="0">
                          <a:latin typeface="Arial"/>
                        </a:rPr>
                        <a:t>32.2</a:t>
                      </a:r>
                    </a:p>
                  </a:txBody>
                  <a:tcPr marL="7671" marR="7671" marT="7671" marB="0" anchor="b">
                    <a:lnL>
                      <a:noFill/>
                    </a:lnL>
                    <a:lnR>
                      <a:noFill/>
                    </a:lnR>
                    <a:lnT>
                      <a:noFill/>
                    </a:lnT>
                    <a:lnB>
                      <a:noFill/>
                    </a:lnB>
                  </a:tcPr>
                </a:tc>
                <a:tc>
                  <a:txBody>
                    <a:bodyPr/>
                    <a:lstStyle/>
                    <a:p>
                      <a:pPr algn="ctr" fontAlgn="b"/>
                      <a:endParaRPr lang="en-US" sz="1650" b="0" i="0" u="none" strike="noStrike" baseline="0" dirty="0">
                        <a:latin typeface="Arial"/>
                      </a:endParaRPr>
                    </a:p>
                  </a:txBody>
                  <a:tcPr marL="7671" marR="7671" marT="7671" marB="0" anchor="b">
                    <a:lnL>
                      <a:noFill/>
                    </a:lnL>
                    <a:lnR>
                      <a:noFill/>
                    </a:lnR>
                    <a:lnT>
                      <a:noFill/>
                    </a:lnT>
                    <a:lnB>
                      <a:noFill/>
                    </a:lnB>
                  </a:tcPr>
                </a:tc>
                <a:tc>
                  <a:txBody>
                    <a:bodyPr/>
                    <a:lstStyle/>
                    <a:p>
                      <a:pPr algn="ctr" fontAlgn="b"/>
                      <a:endParaRPr lang="en-US" sz="1650" b="0" i="0" u="none" strike="noStrike" baseline="0" dirty="0">
                        <a:latin typeface="Arial"/>
                      </a:endParaRPr>
                    </a:p>
                  </a:txBody>
                  <a:tcPr marL="7671" marR="7671" marT="7671" marB="0" anchor="b">
                    <a:lnL>
                      <a:noFill/>
                    </a:lnL>
                    <a:lnR>
                      <a:noFill/>
                    </a:lnR>
                    <a:lnT>
                      <a:noFill/>
                    </a:lnT>
                    <a:lnB>
                      <a:noFill/>
                    </a:lnB>
                  </a:tcPr>
                </a:tc>
                <a:tc>
                  <a:txBody>
                    <a:bodyPr/>
                    <a:lstStyle/>
                    <a:p>
                      <a:pPr algn="ctr" fontAlgn="b"/>
                      <a:endParaRPr lang="en-US" sz="1650" b="0" i="0" u="none" strike="noStrike" baseline="0" dirty="0">
                        <a:latin typeface="Arial"/>
                      </a:endParaRPr>
                    </a:p>
                  </a:txBody>
                  <a:tcPr marL="7671" marR="7671" marT="7671" marB="0" anchor="b">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7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7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7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731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1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B9CC1E7B-BFD9-4F9B-821F-6184DE318BDC}" type="slidenum">
              <a:rPr lang="en-US" smtClean="0"/>
              <a:pPr/>
              <a:t>2</a:t>
            </a:fld>
            <a:endParaRPr lang="en-US" smtClean="0"/>
          </a:p>
        </p:txBody>
      </p:sp>
      <p:sp>
        <p:nvSpPr>
          <p:cNvPr id="20483" name="Rectangle 2"/>
          <p:cNvSpPr>
            <a:spLocks noGrp="1" noChangeArrowheads="1"/>
          </p:cNvSpPr>
          <p:nvPr>
            <p:ph type="title"/>
          </p:nvPr>
        </p:nvSpPr>
        <p:spPr/>
        <p:txBody>
          <a:bodyPr/>
          <a:lstStyle/>
          <a:p>
            <a:pPr eaLnBrk="1" hangingPunct="1"/>
            <a:r>
              <a:rPr lang="en-US" sz="4000" smtClean="0"/>
              <a:t>Comparing two population means</a:t>
            </a:r>
          </a:p>
        </p:txBody>
      </p:sp>
      <p:sp>
        <p:nvSpPr>
          <p:cNvPr id="404483" name="Rectangle 3"/>
          <p:cNvSpPr>
            <a:spLocks noGrp="1" noChangeArrowheads="1"/>
          </p:cNvSpPr>
          <p:nvPr>
            <p:ph type="body" idx="1"/>
          </p:nvPr>
        </p:nvSpPr>
        <p:spPr/>
        <p:txBody>
          <a:bodyPr/>
          <a:lstStyle/>
          <a:p>
            <a:pPr eaLnBrk="1" hangingPunct="1">
              <a:lnSpc>
                <a:spcPct val="90000"/>
              </a:lnSpc>
            </a:pPr>
            <a:r>
              <a:rPr lang="en-US" dirty="0" smtClean="0"/>
              <a:t>Four models</a:t>
            </a:r>
          </a:p>
          <a:p>
            <a:pPr lvl="1" eaLnBrk="1" hangingPunct="1">
              <a:lnSpc>
                <a:spcPct val="90000"/>
              </a:lnSpc>
            </a:pPr>
            <a:r>
              <a:rPr lang="en-US" dirty="0" smtClean="0"/>
              <a:t>Independent Sampling</a:t>
            </a:r>
          </a:p>
          <a:p>
            <a:pPr lvl="2" eaLnBrk="1" hangingPunct="1">
              <a:lnSpc>
                <a:spcPct val="90000"/>
              </a:lnSpc>
            </a:pPr>
            <a:r>
              <a:rPr lang="en-US" dirty="0" smtClean="0"/>
              <a:t>Known population variances</a:t>
            </a:r>
          </a:p>
          <a:p>
            <a:pPr lvl="3" eaLnBrk="1" hangingPunct="1">
              <a:lnSpc>
                <a:spcPct val="90000"/>
              </a:lnSpc>
            </a:pPr>
            <a:r>
              <a:rPr lang="en-US" b="1" dirty="0" smtClean="0"/>
              <a:t>Two sample Z - test</a:t>
            </a:r>
          </a:p>
          <a:p>
            <a:pPr lvl="2" eaLnBrk="1" hangingPunct="1">
              <a:lnSpc>
                <a:spcPct val="90000"/>
              </a:lnSpc>
            </a:pPr>
            <a:r>
              <a:rPr lang="en-US" dirty="0" smtClean="0"/>
              <a:t>The 2 population variances are equal</a:t>
            </a:r>
          </a:p>
          <a:p>
            <a:pPr lvl="3" eaLnBrk="1" hangingPunct="1">
              <a:lnSpc>
                <a:spcPct val="90000"/>
              </a:lnSpc>
            </a:pPr>
            <a:r>
              <a:rPr lang="en-US" b="1" dirty="0" smtClean="0"/>
              <a:t>Pooled variance t-test</a:t>
            </a:r>
          </a:p>
          <a:p>
            <a:pPr lvl="2" eaLnBrk="1" hangingPunct="1">
              <a:lnSpc>
                <a:spcPct val="90000"/>
              </a:lnSpc>
            </a:pPr>
            <a:r>
              <a:rPr lang="en-US" dirty="0" smtClean="0"/>
              <a:t>The 2 population variances are unequal</a:t>
            </a:r>
          </a:p>
          <a:p>
            <a:pPr lvl="3" eaLnBrk="1" hangingPunct="1">
              <a:lnSpc>
                <a:spcPct val="90000"/>
              </a:lnSpc>
            </a:pPr>
            <a:r>
              <a:rPr lang="en-US" b="1" dirty="0" smtClean="0"/>
              <a:t>t-test for unequal variances</a:t>
            </a:r>
          </a:p>
          <a:p>
            <a:pPr lvl="1" eaLnBrk="1" hangingPunct="1">
              <a:lnSpc>
                <a:spcPct val="90000"/>
              </a:lnSpc>
            </a:pPr>
            <a:r>
              <a:rPr lang="en-US" dirty="0" smtClean="0"/>
              <a:t>Dependent Sampling</a:t>
            </a:r>
          </a:p>
          <a:p>
            <a:pPr lvl="3" eaLnBrk="1" hangingPunct="1">
              <a:lnSpc>
                <a:spcPct val="90000"/>
              </a:lnSpc>
            </a:pPr>
            <a:r>
              <a:rPr lang="en-US" b="1" dirty="0" smtClean="0"/>
              <a:t>Matched Pairs t-test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4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4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448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0448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0448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0448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0448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0448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40448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4044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3" grpId="0" build="p" bldLvl="3"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Pooled Variance t-test</a:t>
            </a:r>
            <a:endParaRPr lang="en-US" sz="3600" dirty="0"/>
          </a:p>
        </p:txBody>
      </p:sp>
      <p:sp>
        <p:nvSpPr>
          <p:cNvPr id="4" name="Slide Number Placeholder 3"/>
          <p:cNvSpPr>
            <a:spLocks noGrp="1"/>
          </p:cNvSpPr>
          <p:nvPr>
            <p:ph type="sldNum" sz="quarter" idx="12"/>
          </p:nvPr>
        </p:nvSpPr>
        <p:spPr/>
        <p:txBody>
          <a:bodyPr/>
          <a:lstStyle/>
          <a:p>
            <a:pPr>
              <a:defRPr/>
            </a:pPr>
            <a:fld id="{BD9FAD3E-66C0-4420-9422-E18D454576F4}" type="slidenum">
              <a:rPr lang="en-US" smtClean="0"/>
              <a:pPr>
                <a:defRPr/>
              </a:pPr>
              <a:t>20</a:t>
            </a:fld>
            <a:endParaRPr lang="en-US"/>
          </a:p>
        </p:txBody>
      </p:sp>
      <p:pic>
        <p:nvPicPr>
          <p:cNvPr id="113666" name="Picture 2"/>
          <p:cNvPicPr>
            <a:picLocks noGrp="1" noChangeAspect="1" noChangeArrowheads="1"/>
          </p:cNvPicPr>
          <p:nvPr>
            <p:ph idx="1"/>
          </p:nvPr>
        </p:nvPicPr>
        <p:blipFill>
          <a:blip r:embed="rId2" cstate="print"/>
          <a:srcRect/>
          <a:stretch>
            <a:fillRect/>
          </a:stretch>
        </p:blipFill>
        <p:spPr bwMode="auto">
          <a:xfrm>
            <a:off x="3962400" y="2133600"/>
            <a:ext cx="4838700" cy="2860526"/>
          </a:xfrm>
          <a:prstGeom prst="rect">
            <a:avLst/>
          </a:prstGeom>
          <a:noFill/>
          <a:ln w="9525">
            <a:noFill/>
            <a:miter lim="800000"/>
            <a:headEnd/>
            <a:tailEnd/>
          </a:ln>
        </p:spPr>
      </p:pic>
      <p:sp>
        <p:nvSpPr>
          <p:cNvPr id="7" name="TextBox 6"/>
          <p:cNvSpPr txBox="1"/>
          <p:nvPr/>
        </p:nvSpPr>
        <p:spPr>
          <a:xfrm>
            <a:off x="762000" y="2286000"/>
            <a:ext cx="2895600" cy="3416320"/>
          </a:xfrm>
          <a:prstGeom prst="rect">
            <a:avLst/>
          </a:prstGeom>
          <a:noFill/>
        </p:spPr>
        <p:txBody>
          <a:bodyPr wrap="square" rtlCol="0">
            <a:spAutoFit/>
          </a:bodyPr>
          <a:lstStyle/>
          <a:p>
            <a:pPr>
              <a:buFont typeface="Arial" pitchFamily="34" charset="0"/>
              <a:buChar char="•"/>
            </a:pPr>
            <a:r>
              <a:rPr lang="en-US" dirty="0" smtClean="0"/>
              <a:t> Minitab output</a:t>
            </a:r>
          </a:p>
          <a:p>
            <a:endParaRPr lang="en-US" dirty="0" smtClean="0"/>
          </a:p>
          <a:p>
            <a:pPr>
              <a:buFont typeface="Arial" pitchFamily="34" charset="0"/>
              <a:buChar char="•"/>
            </a:pPr>
            <a:r>
              <a:rPr lang="en-US" dirty="0" smtClean="0"/>
              <a:t> p-value = 0.038</a:t>
            </a:r>
          </a:p>
          <a:p>
            <a:pPr>
              <a:buFont typeface="Arial" pitchFamily="34" charset="0"/>
              <a:buChar char="•"/>
            </a:pPr>
            <a:endParaRPr lang="en-US" dirty="0" smtClean="0"/>
          </a:p>
          <a:p>
            <a:pPr>
              <a:buFont typeface="Arial" pitchFamily="34" charset="0"/>
              <a:buChar char="•"/>
            </a:pPr>
            <a:r>
              <a:rPr lang="en-US" dirty="0" smtClean="0"/>
              <a:t> p-value &lt; </a:t>
            </a:r>
            <a:r>
              <a:rPr lang="en-US" dirty="0" smtClean="0">
                <a:latin typeface="Symbol" pitchFamily="18" charset="2"/>
              </a:rPr>
              <a:t>a</a:t>
            </a:r>
            <a:r>
              <a:rPr lang="en-US" dirty="0" smtClean="0"/>
              <a:t> = .05</a:t>
            </a:r>
          </a:p>
          <a:p>
            <a:pPr>
              <a:buFont typeface="Arial" pitchFamily="34" charset="0"/>
              <a:buChar char="•"/>
            </a:pPr>
            <a:endParaRPr lang="en-US" dirty="0" smtClean="0"/>
          </a:p>
          <a:p>
            <a:pPr>
              <a:buFont typeface="Arial" pitchFamily="34" charset="0"/>
              <a:buChar char="•"/>
            </a:pPr>
            <a:r>
              <a:rPr lang="en-US" dirty="0" smtClean="0"/>
              <a:t> Reject Ho</a:t>
            </a:r>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Unequal Variances t-test</a:t>
            </a:r>
            <a:endParaRPr lang="en-US" sz="3600" dirty="0"/>
          </a:p>
        </p:txBody>
      </p:sp>
      <p:sp>
        <p:nvSpPr>
          <p:cNvPr id="4" name="Slide Number Placeholder 3"/>
          <p:cNvSpPr>
            <a:spLocks noGrp="1"/>
          </p:cNvSpPr>
          <p:nvPr>
            <p:ph type="sldNum" sz="quarter" idx="12"/>
          </p:nvPr>
        </p:nvSpPr>
        <p:spPr/>
        <p:txBody>
          <a:bodyPr/>
          <a:lstStyle/>
          <a:p>
            <a:pPr>
              <a:defRPr/>
            </a:pPr>
            <a:fld id="{BD9FAD3E-66C0-4420-9422-E18D454576F4}" type="slidenum">
              <a:rPr lang="en-US" smtClean="0"/>
              <a:pPr>
                <a:defRPr/>
              </a:pPr>
              <a:t>21</a:t>
            </a:fld>
            <a:endParaRPr lang="en-US"/>
          </a:p>
        </p:txBody>
      </p:sp>
      <p:sp>
        <p:nvSpPr>
          <p:cNvPr id="7" name="TextBox 6"/>
          <p:cNvSpPr txBox="1"/>
          <p:nvPr/>
        </p:nvSpPr>
        <p:spPr>
          <a:xfrm>
            <a:off x="762000" y="2286000"/>
            <a:ext cx="2895600" cy="3416320"/>
          </a:xfrm>
          <a:prstGeom prst="rect">
            <a:avLst/>
          </a:prstGeom>
          <a:noFill/>
        </p:spPr>
        <p:txBody>
          <a:bodyPr wrap="square" rtlCol="0">
            <a:spAutoFit/>
          </a:bodyPr>
          <a:lstStyle/>
          <a:p>
            <a:pPr>
              <a:buFont typeface="Arial" pitchFamily="34" charset="0"/>
              <a:buChar char="•"/>
            </a:pPr>
            <a:r>
              <a:rPr lang="en-US" dirty="0" smtClean="0"/>
              <a:t> Minitab output</a:t>
            </a:r>
          </a:p>
          <a:p>
            <a:endParaRPr lang="en-US" dirty="0" smtClean="0"/>
          </a:p>
          <a:p>
            <a:pPr>
              <a:buFont typeface="Arial" pitchFamily="34" charset="0"/>
              <a:buChar char="•"/>
            </a:pPr>
            <a:r>
              <a:rPr lang="en-US" dirty="0" smtClean="0"/>
              <a:t> p-value = 0.051</a:t>
            </a:r>
          </a:p>
          <a:p>
            <a:pPr>
              <a:buFont typeface="Arial" pitchFamily="34" charset="0"/>
              <a:buChar char="•"/>
            </a:pPr>
            <a:endParaRPr lang="en-US" dirty="0" smtClean="0"/>
          </a:p>
          <a:p>
            <a:pPr>
              <a:buFont typeface="Arial" pitchFamily="34" charset="0"/>
              <a:buChar char="•"/>
            </a:pPr>
            <a:r>
              <a:rPr lang="en-US" dirty="0" smtClean="0"/>
              <a:t> p-value &lt; </a:t>
            </a:r>
            <a:r>
              <a:rPr lang="en-US" dirty="0" smtClean="0">
                <a:latin typeface="Symbol" pitchFamily="18" charset="2"/>
              </a:rPr>
              <a:t>a</a:t>
            </a:r>
            <a:r>
              <a:rPr lang="en-US" dirty="0" smtClean="0"/>
              <a:t> = .05</a:t>
            </a:r>
          </a:p>
          <a:p>
            <a:pPr>
              <a:buFont typeface="Arial" pitchFamily="34" charset="0"/>
              <a:buChar char="•"/>
            </a:pPr>
            <a:endParaRPr lang="en-US" dirty="0" smtClean="0"/>
          </a:p>
          <a:p>
            <a:pPr>
              <a:buFont typeface="Arial" pitchFamily="34" charset="0"/>
              <a:buChar char="•"/>
            </a:pPr>
            <a:r>
              <a:rPr lang="en-US" dirty="0" smtClean="0"/>
              <a:t> Fail to Reject Ho</a:t>
            </a:r>
          </a:p>
          <a:p>
            <a:pPr>
              <a:buFont typeface="Arial" pitchFamily="34" charset="0"/>
              <a:buChar char="•"/>
            </a:pPr>
            <a:endParaRPr lang="en-US" dirty="0" smtClean="0"/>
          </a:p>
          <a:p>
            <a:pPr>
              <a:buFont typeface="Arial" pitchFamily="34" charset="0"/>
              <a:buChar char="•"/>
            </a:pPr>
            <a:endParaRPr lang="en-US" dirty="0"/>
          </a:p>
        </p:txBody>
      </p:sp>
      <p:pic>
        <p:nvPicPr>
          <p:cNvPr id="114690" name="Picture 2"/>
          <p:cNvPicPr>
            <a:picLocks noGrp="1" noChangeAspect="1" noChangeArrowheads="1"/>
          </p:cNvPicPr>
          <p:nvPr>
            <p:ph idx="1"/>
          </p:nvPr>
        </p:nvPicPr>
        <p:blipFill>
          <a:blip r:embed="rId2" cstate="print"/>
          <a:srcRect/>
          <a:stretch>
            <a:fillRect/>
          </a:stretch>
        </p:blipFill>
        <p:spPr bwMode="auto">
          <a:xfrm>
            <a:off x="3960341" y="2209800"/>
            <a:ext cx="4901513" cy="26670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ECC95F33-3C31-4806-A519-39F0C45B8EA5}" type="slidenum">
              <a:rPr lang="en-US" smtClean="0"/>
              <a:pPr/>
              <a:t>22</a:t>
            </a:fld>
            <a:endParaRPr lang="en-US" smtClean="0"/>
          </a:p>
        </p:txBody>
      </p:sp>
      <p:sp>
        <p:nvSpPr>
          <p:cNvPr id="32771" name="Rectangle 2"/>
          <p:cNvSpPr>
            <a:spLocks noGrp="1" noChangeArrowheads="1"/>
          </p:cNvSpPr>
          <p:nvPr>
            <p:ph type="title"/>
          </p:nvPr>
        </p:nvSpPr>
        <p:spPr>
          <a:xfrm>
            <a:off x="1150938" y="617538"/>
            <a:ext cx="7793037" cy="755650"/>
          </a:xfrm>
          <a:noFill/>
        </p:spPr>
        <p:txBody>
          <a:bodyPr lIns="92075" tIns="46038" rIns="92075" bIns="46038" anchor="ctr"/>
          <a:lstStyle/>
          <a:p>
            <a:pPr eaLnBrk="1" hangingPunct="1"/>
            <a:r>
              <a:rPr lang="en-US" sz="3200" smtClean="0"/>
              <a:t>Hypothesis Testing - Paired Observations</a:t>
            </a:r>
          </a:p>
        </p:txBody>
      </p:sp>
      <p:sp>
        <p:nvSpPr>
          <p:cNvPr id="264195" name="Rectangle 3"/>
          <p:cNvSpPr>
            <a:spLocks noGrp="1" noChangeArrowheads="1"/>
          </p:cNvSpPr>
          <p:nvPr>
            <p:ph type="body" idx="1"/>
          </p:nvPr>
        </p:nvSpPr>
        <p:spPr>
          <a:xfrm>
            <a:off x="685800" y="2209800"/>
            <a:ext cx="7451725" cy="4141788"/>
          </a:xfrm>
          <a:noFill/>
        </p:spPr>
        <p:txBody>
          <a:bodyPr lIns="92075" tIns="46038" rIns="92075" bIns="46038"/>
          <a:lstStyle/>
          <a:p>
            <a:pPr eaLnBrk="1" hangingPunct="1"/>
            <a:r>
              <a:rPr lang="en-US" sz="2400" smtClean="0">
                <a:solidFill>
                  <a:srgbClr val="7912EA"/>
                </a:solidFill>
              </a:rPr>
              <a:t>Independent samples</a:t>
            </a:r>
            <a:r>
              <a:rPr lang="en-US" sz="2400" smtClean="0"/>
              <a:t> are samples that are not related in any way.</a:t>
            </a:r>
          </a:p>
          <a:p>
            <a:pPr eaLnBrk="1" hangingPunct="1"/>
            <a:r>
              <a:rPr lang="en-US" sz="2400" smtClean="0">
                <a:solidFill>
                  <a:srgbClr val="7912EA"/>
                </a:solidFill>
              </a:rPr>
              <a:t>Dependent samples</a:t>
            </a:r>
            <a:r>
              <a:rPr lang="en-US" sz="2400" smtClean="0"/>
              <a:t> are samples that are paired or related in some fashion.</a:t>
            </a:r>
          </a:p>
          <a:p>
            <a:pPr lvl="1" eaLnBrk="1" hangingPunct="1"/>
            <a:r>
              <a:rPr lang="en-US" sz="2400" smtClean="0"/>
              <a:t>For example, if you wished to buy a car you would look at the </a:t>
            </a:r>
            <a:r>
              <a:rPr lang="en-US" sz="2400" i="1" smtClean="0"/>
              <a:t>same</a:t>
            </a:r>
            <a:r>
              <a:rPr lang="en-US" sz="2400" smtClean="0"/>
              <a:t> car at two (or more) </a:t>
            </a:r>
            <a:r>
              <a:rPr lang="en-US" sz="2400" i="1" smtClean="0"/>
              <a:t>different</a:t>
            </a:r>
            <a:r>
              <a:rPr lang="en-US" sz="2400" smtClean="0"/>
              <a:t> dealerships and compare the prices.  </a:t>
            </a:r>
          </a:p>
          <a:p>
            <a:pPr eaLnBrk="1" hangingPunct="1"/>
            <a:r>
              <a:rPr lang="en-US" sz="2400" smtClean="0"/>
              <a:t>Use the following test when the samples are </a:t>
            </a:r>
            <a:r>
              <a:rPr lang="en-US" sz="2400" smtClean="0">
                <a:solidFill>
                  <a:srgbClr val="7912EA"/>
                </a:solidFill>
              </a:rPr>
              <a:t>dependent</a:t>
            </a:r>
            <a:r>
              <a:rPr lang="en-US" sz="2400" smtClean="0"/>
              <a:t>:</a:t>
            </a:r>
          </a:p>
        </p:txBody>
      </p:sp>
      <p:sp>
        <p:nvSpPr>
          <p:cNvPr id="32773" name="Rectangle 4"/>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10-14</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4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4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4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4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1" name="Slide Number Placeholder 5"/>
          <p:cNvSpPr>
            <a:spLocks noGrp="1"/>
          </p:cNvSpPr>
          <p:nvPr>
            <p:ph type="sldNum" sz="quarter" idx="12"/>
          </p:nvPr>
        </p:nvSpPr>
        <p:spPr>
          <a:noFill/>
        </p:spPr>
        <p:txBody>
          <a:bodyPr/>
          <a:lstStyle/>
          <a:p>
            <a:fld id="{EE5E7D7A-2B7D-4EAC-8A96-61233370F661}" type="slidenum">
              <a:rPr lang="en-US" smtClean="0"/>
              <a:pPr/>
              <a:t>23</a:t>
            </a:fld>
            <a:endParaRPr lang="en-US" smtClean="0"/>
          </a:p>
        </p:txBody>
      </p:sp>
      <p:sp>
        <p:nvSpPr>
          <p:cNvPr id="9222" name="Rectangle 2"/>
          <p:cNvSpPr>
            <a:spLocks noGrp="1" noChangeArrowheads="1"/>
          </p:cNvSpPr>
          <p:nvPr>
            <p:ph type="title"/>
          </p:nvPr>
        </p:nvSpPr>
        <p:spPr>
          <a:noFill/>
        </p:spPr>
        <p:txBody>
          <a:bodyPr lIns="92075" tIns="46038" rIns="92075" bIns="46038" anchor="ctr"/>
          <a:lstStyle/>
          <a:p>
            <a:pPr eaLnBrk="1" hangingPunct="1"/>
            <a:r>
              <a:rPr lang="en-US" smtClean="0"/>
              <a:t>Hypothesis Testing Involving Paired Observations</a:t>
            </a:r>
          </a:p>
        </p:txBody>
      </p:sp>
      <p:sp>
        <p:nvSpPr>
          <p:cNvPr id="266243" name="Rectangle 3"/>
          <p:cNvSpPr>
            <a:spLocks noGrp="1" noChangeArrowheads="1"/>
          </p:cNvSpPr>
          <p:nvPr>
            <p:ph type="body" idx="1"/>
          </p:nvPr>
        </p:nvSpPr>
        <p:spPr>
          <a:noFill/>
        </p:spPr>
        <p:txBody>
          <a:bodyPr lIns="92075" tIns="46038" rIns="92075" bIns="46038"/>
          <a:lstStyle/>
          <a:p>
            <a:pPr eaLnBrk="1" hangingPunct="1">
              <a:lnSpc>
                <a:spcPct val="90000"/>
              </a:lnSpc>
            </a:pPr>
            <a:endParaRPr lang="en-US" smtClean="0">
              <a:solidFill>
                <a:schemeClr val="bg1"/>
              </a:solidFill>
            </a:endParaRPr>
          </a:p>
          <a:p>
            <a:pPr eaLnBrk="1" hangingPunct="1">
              <a:lnSpc>
                <a:spcPct val="90000"/>
              </a:lnSpc>
            </a:pPr>
            <a:endParaRPr lang="en-US" smtClean="0">
              <a:solidFill>
                <a:schemeClr val="bg1"/>
              </a:solidFill>
            </a:endParaRPr>
          </a:p>
          <a:p>
            <a:pPr eaLnBrk="1" hangingPunct="1">
              <a:lnSpc>
                <a:spcPct val="90000"/>
              </a:lnSpc>
            </a:pPr>
            <a:endParaRPr lang="en-US" smtClean="0">
              <a:solidFill>
                <a:schemeClr val="bg1"/>
              </a:solidFill>
            </a:endParaRPr>
          </a:p>
          <a:p>
            <a:pPr eaLnBrk="1" hangingPunct="1">
              <a:lnSpc>
                <a:spcPct val="90000"/>
              </a:lnSpc>
            </a:pPr>
            <a:r>
              <a:rPr lang="en-US" smtClean="0"/>
              <a:t>where      is the average of the differences</a:t>
            </a:r>
          </a:p>
          <a:p>
            <a:pPr eaLnBrk="1" hangingPunct="1">
              <a:lnSpc>
                <a:spcPct val="90000"/>
              </a:lnSpc>
            </a:pPr>
            <a:r>
              <a:rPr lang="en-US" smtClean="0"/>
              <a:t>   is the standard deviation of the differences</a:t>
            </a:r>
          </a:p>
          <a:p>
            <a:pPr eaLnBrk="1" hangingPunct="1">
              <a:lnSpc>
                <a:spcPct val="90000"/>
              </a:lnSpc>
            </a:pPr>
            <a:r>
              <a:rPr lang="en-US" smtClean="0">
                <a:solidFill>
                  <a:srgbClr val="000000"/>
                </a:solidFill>
              </a:rPr>
              <a:t>n</a:t>
            </a:r>
            <a:r>
              <a:rPr lang="en-US" smtClean="0"/>
              <a:t> is the number of pairs (differences)</a:t>
            </a:r>
          </a:p>
        </p:txBody>
      </p:sp>
      <p:graphicFrame>
        <p:nvGraphicFramePr>
          <p:cNvPr id="9218" name="Object 6"/>
          <p:cNvGraphicFramePr>
            <a:graphicFrameLocks/>
          </p:cNvGraphicFramePr>
          <p:nvPr/>
        </p:nvGraphicFramePr>
        <p:xfrm>
          <a:off x="1524000" y="4495800"/>
          <a:ext cx="452438" cy="563563"/>
        </p:xfrm>
        <a:graphic>
          <a:graphicData uri="http://schemas.openxmlformats.org/presentationml/2006/ole">
            <mc:AlternateContent xmlns:mc="http://schemas.openxmlformats.org/markup-compatibility/2006">
              <mc:Choice xmlns:v="urn:schemas-microsoft-com:vml" Requires="v">
                <p:oleObj spid="_x0000_s9224" name="Equation" r:id="rId4" imgW="164880" imgH="203040" progId="">
                  <p:embed/>
                </p:oleObj>
              </mc:Choice>
              <mc:Fallback>
                <p:oleObj name="Equation" r:id="rId4" imgW="164880" imgH="203040" progId="">
                  <p:embed/>
                  <p:pic>
                    <p:nvPicPr>
                      <p:cNvPr id="0" name="Objec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4495800"/>
                        <a:ext cx="452438"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4" name="Rectangle 7"/>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10-15</a:t>
            </a:r>
          </a:p>
        </p:txBody>
      </p:sp>
      <p:graphicFrame>
        <p:nvGraphicFramePr>
          <p:cNvPr id="9219" name="Object 8"/>
          <p:cNvGraphicFramePr>
            <a:graphicFrameLocks noChangeAspect="1"/>
          </p:cNvGraphicFramePr>
          <p:nvPr/>
        </p:nvGraphicFramePr>
        <p:xfrm>
          <a:off x="2743200" y="2116138"/>
          <a:ext cx="2368550" cy="1398587"/>
        </p:xfrm>
        <a:graphic>
          <a:graphicData uri="http://schemas.openxmlformats.org/presentationml/2006/ole">
            <mc:AlternateContent xmlns:mc="http://schemas.openxmlformats.org/markup-compatibility/2006">
              <mc:Choice xmlns:v="urn:schemas-microsoft-com:vml" Requires="v">
                <p:oleObj spid="_x0000_s9225" name="Equation" r:id="rId6" imgW="774360" imgH="457200" progId="">
                  <p:embed/>
                </p:oleObj>
              </mc:Choice>
              <mc:Fallback>
                <p:oleObj name="Equation" r:id="rId6" imgW="774360" imgH="457200" progId="">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3200" y="2116138"/>
                        <a:ext cx="2368550" cy="1398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9"/>
          <p:cNvGraphicFramePr>
            <a:graphicFrameLocks noChangeAspect="1"/>
          </p:cNvGraphicFramePr>
          <p:nvPr/>
        </p:nvGraphicFramePr>
        <p:xfrm>
          <a:off x="2819400" y="3581400"/>
          <a:ext cx="579438" cy="609600"/>
        </p:xfrm>
        <a:graphic>
          <a:graphicData uri="http://schemas.openxmlformats.org/presentationml/2006/ole">
            <mc:AlternateContent xmlns:mc="http://schemas.openxmlformats.org/markup-compatibility/2006">
              <mc:Choice xmlns:v="urn:schemas-microsoft-com:vml" Requires="v">
                <p:oleObj spid="_x0000_s9226" name="Equation" r:id="rId8" imgW="228600" imgH="241200" progId="">
                  <p:embed/>
                </p:oleObj>
              </mc:Choice>
              <mc:Fallback>
                <p:oleObj name="Equation" r:id="rId8" imgW="228600" imgH="241200" progId="">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19400" y="3581400"/>
                        <a:ext cx="579438"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4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624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p>
            <a:fld id="{DDDB5DA4-030C-496A-B853-E8B70D7EEDE5}" type="slidenum">
              <a:rPr lang="en-US" smtClean="0"/>
              <a:pPr/>
              <a:t>24</a:t>
            </a:fld>
            <a:endParaRPr lang="en-US" smtClean="0"/>
          </a:p>
        </p:txBody>
      </p:sp>
      <p:sp>
        <p:nvSpPr>
          <p:cNvPr id="33795" name="Rectangle 2"/>
          <p:cNvSpPr>
            <a:spLocks noGrp="1" noChangeArrowheads="1"/>
          </p:cNvSpPr>
          <p:nvPr>
            <p:ph type="title"/>
          </p:nvPr>
        </p:nvSpPr>
        <p:spPr>
          <a:noFill/>
        </p:spPr>
        <p:txBody>
          <a:bodyPr lIns="92075" tIns="46038" rIns="92075" bIns="46038" anchor="ctr"/>
          <a:lstStyle/>
          <a:p>
            <a:pPr eaLnBrk="1" hangingPunct="1"/>
            <a:r>
              <a:rPr lang="en-US" smtClean="0"/>
              <a:t>EXAMPLE 3</a:t>
            </a:r>
            <a:endParaRPr lang="en-US" smtClean="0">
              <a:solidFill>
                <a:schemeClr val="hlink"/>
              </a:solidFill>
            </a:endParaRPr>
          </a:p>
        </p:txBody>
      </p:sp>
      <p:sp>
        <p:nvSpPr>
          <p:cNvPr id="268291" name="Rectangle 3"/>
          <p:cNvSpPr>
            <a:spLocks noGrp="1" noChangeArrowheads="1"/>
          </p:cNvSpPr>
          <p:nvPr>
            <p:ph type="body" idx="1"/>
          </p:nvPr>
        </p:nvSpPr>
        <p:spPr>
          <a:xfrm>
            <a:off x="1182688" y="2017713"/>
            <a:ext cx="7377112" cy="4114800"/>
          </a:xfrm>
          <a:noFill/>
        </p:spPr>
        <p:txBody>
          <a:bodyPr lIns="92075" tIns="46038" rIns="92075" bIns="46038"/>
          <a:lstStyle/>
          <a:p>
            <a:pPr eaLnBrk="1" hangingPunct="1"/>
            <a:r>
              <a:rPr lang="en-US" sz="2800" smtClean="0"/>
              <a:t>An independent testing agency is comparing the daily rental cost for renting a compact car from Hertz and Avis.  </a:t>
            </a:r>
          </a:p>
          <a:p>
            <a:pPr eaLnBrk="1" hangingPunct="1"/>
            <a:r>
              <a:rPr lang="en-US" sz="2800" smtClean="0"/>
              <a:t>A random sample of 15 cities is obtained and the following rental information obtained.  </a:t>
            </a:r>
          </a:p>
          <a:p>
            <a:pPr eaLnBrk="1" hangingPunct="1"/>
            <a:r>
              <a:rPr lang="en-US" sz="2800" smtClean="0"/>
              <a:t>At the .05 significance level can the testing agency conclude that there is a difference in the rental charged?</a:t>
            </a:r>
            <a:endParaRPr lang="en-US" sz="2400" smtClean="0"/>
          </a:p>
        </p:txBody>
      </p:sp>
      <p:sp>
        <p:nvSpPr>
          <p:cNvPr id="33797" name="Rectangle 4"/>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8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8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8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1"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Slide Number Placeholder 5"/>
          <p:cNvSpPr>
            <a:spLocks noGrp="1"/>
          </p:cNvSpPr>
          <p:nvPr>
            <p:ph type="sldNum" sz="quarter" idx="12"/>
          </p:nvPr>
        </p:nvSpPr>
        <p:spPr>
          <a:noFill/>
        </p:spPr>
        <p:txBody>
          <a:bodyPr/>
          <a:lstStyle/>
          <a:p>
            <a:fld id="{03831B66-D26A-4DDE-A0DB-6A7CB441C9F8}" type="slidenum">
              <a:rPr lang="en-US" smtClean="0"/>
              <a:pPr/>
              <a:t>25</a:t>
            </a:fld>
            <a:endParaRPr lang="en-US" smtClean="0"/>
          </a:p>
        </p:txBody>
      </p:sp>
      <p:sp>
        <p:nvSpPr>
          <p:cNvPr id="10245" name="Rectangle 2"/>
          <p:cNvSpPr>
            <a:spLocks noGrp="1" noChangeArrowheads="1"/>
          </p:cNvSpPr>
          <p:nvPr>
            <p:ph type="title"/>
          </p:nvPr>
        </p:nvSpPr>
        <p:spPr>
          <a:xfrm>
            <a:off x="1150938" y="617538"/>
            <a:ext cx="7793037" cy="603250"/>
          </a:xfrm>
        </p:spPr>
        <p:txBody>
          <a:bodyPr/>
          <a:lstStyle/>
          <a:p>
            <a:pPr eaLnBrk="1" hangingPunct="1"/>
            <a:r>
              <a:rPr lang="en-US" smtClean="0"/>
              <a:t>Example 3 – continued</a:t>
            </a:r>
          </a:p>
        </p:txBody>
      </p:sp>
      <p:pic>
        <p:nvPicPr>
          <p:cNvPr id="10246" name="Picture 56"/>
          <p:cNvPicPr>
            <a:picLocks noGrp="1" noChangeAspect="1" noChangeArrowheads="1"/>
          </p:cNvPicPr>
          <p:nvPr>
            <p:ph type="tbl" idx="1"/>
          </p:nvPr>
        </p:nvPicPr>
        <p:blipFill>
          <a:blip r:embed="rId4" cstate="print"/>
          <a:srcRect/>
          <a:stretch>
            <a:fillRect/>
          </a:stretch>
        </p:blipFill>
        <p:spPr>
          <a:xfrm>
            <a:off x="3886200" y="1905000"/>
            <a:ext cx="3733800" cy="4151313"/>
          </a:xfrm>
          <a:noFill/>
        </p:spPr>
      </p:pic>
      <p:sp>
        <p:nvSpPr>
          <p:cNvPr id="10247" name="TextBox 6"/>
          <p:cNvSpPr txBox="1">
            <a:spLocks noChangeArrowheads="1"/>
          </p:cNvSpPr>
          <p:nvPr/>
        </p:nvSpPr>
        <p:spPr bwMode="auto">
          <a:xfrm>
            <a:off x="609600" y="2286000"/>
            <a:ext cx="3352800" cy="3046413"/>
          </a:xfrm>
          <a:prstGeom prst="rect">
            <a:avLst/>
          </a:prstGeom>
          <a:noFill/>
          <a:ln w="9525">
            <a:noFill/>
            <a:miter lim="800000"/>
            <a:headEnd/>
            <a:tailEnd/>
          </a:ln>
        </p:spPr>
        <p:txBody>
          <a:bodyPr>
            <a:spAutoFit/>
          </a:bodyPr>
          <a:lstStyle/>
          <a:p>
            <a:pPr>
              <a:buFont typeface="Arial" charset="0"/>
              <a:buChar char="•"/>
            </a:pPr>
            <a:r>
              <a:rPr lang="en-US" sz="3200"/>
              <a:t>Data for Hertz</a:t>
            </a:r>
          </a:p>
          <a:p>
            <a:pPr lvl="1">
              <a:buFont typeface="Arial" charset="0"/>
              <a:buChar char="•"/>
            </a:pPr>
            <a:endParaRPr lang="en-US" sz="3200"/>
          </a:p>
          <a:p>
            <a:pPr lvl="1">
              <a:buFont typeface="Arial" charset="0"/>
              <a:buChar char="•"/>
            </a:pPr>
            <a:endParaRPr lang="en-US" sz="3200"/>
          </a:p>
          <a:p>
            <a:pPr lvl="1">
              <a:buFont typeface="Arial" charset="0"/>
              <a:buChar char="•"/>
            </a:pPr>
            <a:endParaRPr lang="en-US" sz="3200"/>
          </a:p>
          <a:p>
            <a:pPr>
              <a:buFont typeface="Arial" charset="0"/>
              <a:buChar char="•"/>
            </a:pPr>
            <a:r>
              <a:rPr lang="en-US" sz="3200"/>
              <a:t>Data for Avis</a:t>
            </a:r>
          </a:p>
          <a:p>
            <a:pPr>
              <a:buFont typeface="Arial" charset="0"/>
              <a:buChar char="•"/>
            </a:pPr>
            <a:endParaRPr lang="en-US" sz="3200"/>
          </a:p>
        </p:txBody>
      </p:sp>
      <p:graphicFrame>
        <p:nvGraphicFramePr>
          <p:cNvPr id="10242" name="Object 6"/>
          <p:cNvGraphicFramePr>
            <a:graphicFrameLocks noChangeAspect="1"/>
          </p:cNvGraphicFramePr>
          <p:nvPr/>
        </p:nvGraphicFramePr>
        <p:xfrm>
          <a:off x="1219200" y="2971800"/>
          <a:ext cx="2014538" cy="1066800"/>
        </p:xfrm>
        <a:graphic>
          <a:graphicData uri="http://schemas.openxmlformats.org/presentationml/2006/ole">
            <mc:AlternateContent xmlns:mc="http://schemas.openxmlformats.org/markup-compatibility/2006">
              <mc:Choice xmlns:v="urn:schemas-microsoft-com:vml" Requires="v">
                <p:oleObj spid="_x0000_s10246" name="Equation" r:id="rId5" imgW="863280" imgH="457200" progId="">
                  <p:embed/>
                </p:oleObj>
              </mc:Choice>
              <mc:Fallback>
                <p:oleObj name="Equation" r:id="rId5" imgW="863280" imgH="457200" progId="">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2971800"/>
                        <a:ext cx="2014538"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3" name="Object 7"/>
          <p:cNvGraphicFramePr>
            <a:graphicFrameLocks noChangeAspect="1"/>
          </p:cNvGraphicFramePr>
          <p:nvPr/>
        </p:nvGraphicFramePr>
        <p:xfrm>
          <a:off x="1219200" y="4953000"/>
          <a:ext cx="2074863" cy="1066800"/>
        </p:xfrm>
        <a:graphic>
          <a:graphicData uri="http://schemas.openxmlformats.org/presentationml/2006/ole">
            <mc:AlternateContent xmlns:mc="http://schemas.openxmlformats.org/markup-compatibility/2006">
              <mc:Choice xmlns:v="urn:schemas-microsoft-com:vml" Requires="v">
                <p:oleObj spid="_x0000_s10247" name="Equation" r:id="rId7" imgW="888840" imgH="457200" progId="">
                  <p:embed/>
                </p:oleObj>
              </mc:Choice>
              <mc:Fallback>
                <p:oleObj name="Equation" r:id="rId7" imgW="888840" imgH="457200" progId="">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4953000"/>
                        <a:ext cx="2074863"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Slide Number Placeholder 5"/>
          <p:cNvSpPr>
            <a:spLocks noGrp="1"/>
          </p:cNvSpPr>
          <p:nvPr>
            <p:ph type="sldNum" sz="quarter" idx="12"/>
          </p:nvPr>
        </p:nvSpPr>
        <p:spPr>
          <a:noFill/>
        </p:spPr>
        <p:txBody>
          <a:bodyPr/>
          <a:lstStyle/>
          <a:p>
            <a:fld id="{AE8F851E-6124-4B03-A90D-61B9093B9B48}" type="slidenum">
              <a:rPr lang="en-US" smtClean="0"/>
              <a:pPr/>
              <a:t>26</a:t>
            </a:fld>
            <a:endParaRPr lang="en-US" smtClean="0"/>
          </a:p>
        </p:txBody>
      </p:sp>
      <p:sp>
        <p:nvSpPr>
          <p:cNvPr id="11269" name="Rectangle 2"/>
          <p:cNvSpPr>
            <a:spLocks noGrp="1" noChangeArrowheads="1"/>
          </p:cNvSpPr>
          <p:nvPr>
            <p:ph type="title"/>
          </p:nvPr>
        </p:nvSpPr>
        <p:spPr>
          <a:xfrm>
            <a:off x="1150938" y="617538"/>
            <a:ext cx="7793037" cy="603250"/>
          </a:xfrm>
        </p:spPr>
        <p:txBody>
          <a:bodyPr/>
          <a:lstStyle/>
          <a:p>
            <a:pPr eaLnBrk="1" hangingPunct="1"/>
            <a:r>
              <a:rPr lang="en-US" smtClean="0"/>
              <a:t>Example 3 - continued</a:t>
            </a:r>
          </a:p>
        </p:txBody>
      </p:sp>
      <p:graphicFrame>
        <p:nvGraphicFramePr>
          <p:cNvPr id="11266" name="Object 102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1270" name="Equation" r:id="rId4" imgW="114120" imgH="215640" progId="">
                  <p:embed/>
                </p:oleObj>
              </mc:Choice>
              <mc:Fallback>
                <p:oleObj name="Equation" r:id="rId4" imgW="114120" imgH="215640" progId="">
                  <p:embed/>
                  <p:pic>
                    <p:nvPicPr>
                      <p:cNvPr id="0" name="Object 10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1027"/>
          <p:cNvGraphicFramePr>
            <a:graphicFrameLocks noChangeAspect="1"/>
          </p:cNvGraphicFramePr>
          <p:nvPr/>
        </p:nvGraphicFramePr>
        <p:xfrm>
          <a:off x="1066800" y="4064000"/>
          <a:ext cx="2236788" cy="1733550"/>
        </p:xfrm>
        <a:graphic>
          <a:graphicData uri="http://schemas.openxmlformats.org/presentationml/2006/ole">
            <mc:AlternateContent xmlns:mc="http://schemas.openxmlformats.org/markup-compatibility/2006">
              <mc:Choice xmlns:v="urn:schemas-microsoft-com:vml" Requires="v">
                <p:oleObj spid="_x0000_s11271" name="Equation" r:id="rId6" imgW="901440" imgH="698400" progId="">
                  <p:embed/>
                </p:oleObj>
              </mc:Choice>
              <mc:Fallback>
                <p:oleObj name="Equation" r:id="rId6" imgW="901440" imgH="698400" progId="">
                  <p:embed/>
                  <p:pic>
                    <p:nvPicPr>
                      <p:cNvPr id="0" name="Object 10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4064000"/>
                        <a:ext cx="2236788" cy="173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270" name="Picture 58"/>
          <p:cNvPicPr>
            <a:picLocks noGrp="1" noChangeAspect="1" noChangeArrowheads="1"/>
          </p:cNvPicPr>
          <p:nvPr>
            <p:ph type="tbl" idx="1"/>
          </p:nvPr>
        </p:nvPicPr>
        <p:blipFill>
          <a:blip r:embed="rId8" cstate="print"/>
          <a:srcRect/>
          <a:stretch>
            <a:fillRect/>
          </a:stretch>
        </p:blipFill>
        <p:spPr>
          <a:xfrm>
            <a:off x="3886200" y="1905000"/>
            <a:ext cx="4749800" cy="4191000"/>
          </a:xfrm>
          <a:noFill/>
        </p:spPr>
      </p:pic>
      <p:sp>
        <p:nvSpPr>
          <p:cNvPr id="7" name="TextBox 6"/>
          <p:cNvSpPr txBox="1">
            <a:spLocks noChangeArrowheads="1"/>
          </p:cNvSpPr>
          <p:nvPr/>
        </p:nvSpPr>
        <p:spPr bwMode="auto">
          <a:xfrm>
            <a:off x="762000" y="2133600"/>
            <a:ext cx="2819400" cy="1631950"/>
          </a:xfrm>
          <a:prstGeom prst="rect">
            <a:avLst/>
          </a:prstGeom>
          <a:noFill/>
          <a:ln w="9525">
            <a:noFill/>
            <a:miter lim="800000"/>
            <a:headEnd/>
            <a:tailEnd/>
          </a:ln>
        </p:spPr>
        <p:txBody>
          <a:bodyPr>
            <a:spAutoFit/>
          </a:bodyPr>
          <a:lstStyle/>
          <a:p>
            <a:r>
              <a:rPr lang="en-US" sz="2000"/>
              <a:t>By taking the difference of each pair, variability (measured by standard deviation) is reduced.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Slide Number Placeholder 5"/>
          <p:cNvSpPr>
            <a:spLocks noGrp="1"/>
          </p:cNvSpPr>
          <p:nvPr>
            <p:ph type="sldNum" sz="quarter" idx="12"/>
          </p:nvPr>
        </p:nvSpPr>
        <p:spPr>
          <a:noFill/>
        </p:spPr>
        <p:txBody>
          <a:bodyPr/>
          <a:lstStyle/>
          <a:p>
            <a:fld id="{CBFFE9EF-AD08-49D0-9882-02E2C92B3888}" type="slidenum">
              <a:rPr lang="en-US" smtClean="0"/>
              <a:pPr/>
              <a:t>27</a:t>
            </a:fld>
            <a:endParaRPr lang="en-US" smtClean="0"/>
          </a:p>
        </p:txBody>
      </p:sp>
      <p:sp>
        <p:nvSpPr>
          <p:cNvPr id="12293" name="Rectangle 2"/>
          <p:cNvSpPr>
            <a:spLocks noGrp="1" noChangeArrowheads="1"/>
          </p:cNvSpPr>
          <p:nvPr>
            <p:ph type="title"/>
          </p:nvPr>
        </p:nvSpPr>
        <p:spPr>
          <a:noFill/>
        </p:spPr>
        <p:txBody>
          <a:bodyPr lIns="92075" tIns="46038" rIns="92075" bIns="46038" anchor="ctr"/>
          <a:lstStyle/>
          <a:p>
            <a:pPr eaLnBrk="1" hangingPunct="1"/>
            <a:r>
              <a:rPr lang="en-US" smtClean="0"/>
              <a:t>EXAMPLE  3 </a:t>
            </a:r>
            <a:r>
              <a:rPr lang="en-US" sz="2700" b="1" i="1" smtClean="0"/>
              <a:t>continued</a:t>
            </a:r>
            <a:endParaRPr lang="en-US" smtClean="0">
              <a:solidFill>
                <a:schemeClr val="hlink"/>
              </a:solidFill>
            </a:endParaRPr>
          </a:p>
        </p:txBody>
      </p:sp>
      <p:sp>
        <p:nvSpPr>
          <p:cNvPr id="274435" name="Rectangle 3"/>
          <p:cNvSpPr>
            <a:spLocks noGrp="1" noChangeArrowheads="1"/>
          </p:cNvSpPr>
          <p:nvPr>
            <p:ph type="body" idx="1"/>
          </p:nvPr>
        </p:nvSpPr>
        <p:spPr>
          <a:xfrm>
            <a:off x="1182688" y="2017713"/>
            <a:ext cx="7123112" cy="4114800"/>
          </a:xfrm>
          <a:noFill/>
          <a:ln>
            <a:solidFill>
              <a:schemeClr val="tx1"/>
            </a:solidFill>
          </a:ln>
        </p:spPr>
        <p:txBody>
          <a:bodyPr lIns="92075" tIns="46038" rIns="92075" bIns="46038"/>
          <a:lstStyle/>
          <a:p>
            <a:pPr eaLnBrk="1" hangingPunct="1">
              <a:lnSpc>
                <a:spcPct val="90000"/>
              </a:lnSpc>
            </a:pPr>
            <a:r>
              <a:rPr lang="en-US" sz="2800" smtClean="0">
                <a:solidFill>
                  <a:srgbClr val="4DB14B"/>
                </a:solidFill>
              </a:rPr>
              <a:t> </a:t>
            </a:r>
          </a:p>
          <a:p>
            <a:pPr eaLnBrk="1" hangingPunct="1">
              <a:lnSpc>
                <a:spcPct val="90000"/>
              </a:lnSpc>
            </a:pPr>
            <a:r>
              <a:rPr lang="en-US" sz="2800" smtClean="0">
                <a:latin typeface="Symbol" pitchFamily="18" charset="2"/>
              </a:rPr>
              <a:t>a=.05</a:t>
            </a:r>
          </a:p>
          <a:p>
            <a:pPr eaLnBrk="1" hangingPunct="1">
              <a:lnSpc>
                <a:spcPct val="90000"/>
              </a:lnSpc>
            </a:pPr>
            <a:r>
              <a:rPr lang="en-US" sz="2800" smtClean="0"/>
              <a:t>Matched pairs t test, df=14</a:t>
            </a:r>
          </a:p>
          <a:p>
            <a:pPr eaLnBrk="1" hangingPunct="1">
              <a:lnSpc>
                <a:spcPct val="90000"/>
              </a:lnSpc>
            </a:pPr>
            <a:r>
              <a:rPr lang="en-US" sz="2800" i="1" smtClean="0"/>
              <a:t>H</a:t>
            </a:r>
            <a:r>
              <a:rPr lang="en-US" sz="2800" baseline="-25000" smtClean="0"/>
              <a:t>0</a:t>
            </a:r>
            <a:r>
              <a:rPr lang="en-US" sz="2800" smtClean="0"/>
              <a:t> is rejected if t&lt;-2.145 or t&gt;2.145</a:t>
            </a:r>
          </a:p>
          <a:p>
            <a:pPr eaLnBrk="1" hangingPunct="1">
              <a:lnSpc>
                <a:spcPct val="90000"/>
              </a:lnSpc>
            </a:pPr>
            <a:r>
              <a:rPr lang="en-US" sz="2800" smtClean="0"/>
              <a:t> </a:t>
            </a:r>
          </a:p>
          <a:p>
            <a:pPr eaLnBrk="1" hangingPunct="1">
              <a:lnSpc>
                <a:spcPct val="90000"/>
              </a:lnSpc>
            </a:pPr>
            <a:r>
              <a:rPr lang="en-US" sz="2800" smtClean="0"/>
              <a:t>Reject </a:t>
            </a:r>
            <a:r>
              <a:rPr lang="en-US" sz="2800" i="1" smtClean="0"/>
              <a:t>H</a:t>
            </a:r>
            <a:r>
              <a:rPr lang="en-US" sz="2800" baseline="-25000" smtClean="0"/>
              <a:t>0</a:t>
            </a:r>
            <a:r>
              <a:rPr lang="en-US" sz="2400" smtClean="0"/>
              <a:t>.  </a:t>
            </a:r>
          </a:p>
          <a:p>
            <a:pPr eaLnBrk="1" hangingPunct="1">
              <a:lnSpc>
                <a:spcPct val="90000"/>
              </a:lnSpc>
            </a:pPr>
            <a:r>
              <a:rPr lang="en-US" sz="2800" smtClean="0"/>
              <a:t>There is a difference in mean price for compact cars between Hertz and Avis. Avis has lower mean prices.</a:t>
            </a:r>
          </a:p>
          <a:p>
            <a:pPr eaLnBrk="1" hangingPunct="1">
              <a:lnSpc>
                <a:spcPct val="90000"/>
              </a:lnSpc>
              <a:buFont typeface="Wingdings" pitchFamily="2" charset="2"/>
              <a:buNone/>
            </a:pPr>
            <a:endParaRPr lang="en-US" sz="2800" smtClean="0"/>
          </a:p>
        </p:txBody>
      </p:sp>
      <p:graphicFrame>
        <p:nvGraphicFramePr>
          <p:cNvPr id="12290" name="Object 4"/>
          <p:cNvGraphicFramePr>
            <a:graphicFrameLocks/>
          </p:cNvGraphicFramePr>
          <p:nvPr/>
        </p:nvGraphicFramePr>
        <p:xfrm>
          <a:off x="1524000" y="1981200"/>
          <a:ext cx="4225925" cy="544513"/>
        </p:xfrm>
        <a:graphic>
          <a:graphicData uri="http://schemas.openxmlformats.org/presentationml/2006/ole">
            <mc:AlternateContent xmlns:mc="http://schemas.openxmlformats.org/markup-compatibility/2006">
              <mc:Choice xmlns:v="urn:schemas-microsoft-com:vml" Requires="v">
                <p:oleObj spid="_x0000_s12294" name="Equation" r:id="rId4" imgW="1511280" imgH="203040" progId="">
                  <p:embed/>
                </p:oleObj>
              </mc:Choice>
              <mc:Fallback>
                <p:oleObj name="Equation" r:id="rId4" imgW="1511280" imgH="203040" progId="">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981200"/>
                        <a:ext cx="4225925" cy="54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1" name="Object 5"/>
          <p:cNvGraphicFramePr>
            <a:graphicFrameLocks/>
          </p:cNvGraphicFramePr>
          <p:nvPr/>
        </p:nvGraphicFramePr>
        <p:xfrm>
          <a:off x="1676400" y="3810000"/>
          <a:ext cx="5273675" cy="658813"/>
        </p:xfrm>
        <a:graphic>
          <a:graphicData uri="http://schemas.openxmlformats.org/presentationml/2006/ole">
            <mc:AlternateContent xmlns:mc="http://schemas.openxmlformats.org/markup-compatibility/2006">
              <mc:Choice xmlns:v="urn:schemas-microsoft-com:vml" Requires="v">
                <p:oleObj spid="_x0000_s12295" name="Equation" r:id="rId6" imgW="1866600" imgH="241200" progId="">
                  <p:embed/>
                </p:oleObj>
              </mc:Choice>
              <mc:Fallback>
                <p:oleObj name="Equation" r:id="rId6" imgW="1866600" imgH="241200" progId="">
                  <p:embed/>
                  <p:pic>
                    <p:nvPicPr>
                      <p:cNvPr id="0" name="Object 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6400" y="3810000"/>
                        <a:ext cx="5273675"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5" name="Rectangle 6"/>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443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443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443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4435">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29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443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4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2"/>
          </p:nvPr>
        </p:nvSpPr>
        <p:spPr>
          <a:noFill/>
        </p:spPr>
        <p:txBody>
          <a:bodyPr/>
          <a:lstStyle/>
          <a:p>
            <a:fld id="{74B6140D-764C-4CC8-BFFC-29CF99E9D485}" type="slidenum">
              <a:rPr lang="en-US" smtClean="0"/>
              <a:pPr/>
              <a:t>28</a:t>
            </a:fld>
            <a:endParaRPr lang="en-US" smtClean="0"/>
          </a:p>
        </p:txBody>
      </p:sp>
      <p:sp>
        <p:nvSpPr>
          <p:cNvPr id="34819" name="Rectangle 2"/>
          <p:cNvSpPr>
            <a:spLocks noGrp="1" noChangeArrowheads="1"/>
          </p:cNvSpPr>
          <p:nvPr>
            <p:ph type="title"/>
          </p:nvPr>
        </p:nvSpPr>
        <p:spPr/>
        <p:txBody>
          <a:bodyPr/>
          <a:lstStyle/>
          <a:p>
            <a:pPr eaLnBrk="1" hangingPunct="1"/>
            <a:r>
              <a:rPr lang="en-US" sz="3600" smtClean="0"/>
              <a:t>Megastat Output – Example 3</a:t>
            </a:r>
          </a:p>
        </p:txBody>
      </p:sp>
      <p:pic>
        <p:nvPicPr>
          <p:cNvPr id="34820" name="Picture 5"/>
          <p:cNvPicPr>
            <a:picLocks noChangeAspect="1" noChangeArrowheads="1"/>
          </p:cNvPicPr>
          <p:nvPr/>
        </p:nvPicPr>
        <p:blipFill>
          <a:blip r:embed="rId3" cstate="print"/>
          <a:srcRect/>
          <a:stretch>
            <a:fillRect/>
          </a:stretch>
        </p:blipFill>
        <p:spPr bwMode="auto">
          <a:xfrm>
            <a:off x="1295400" y="1752600"/>
            <a:ext cx="6718300" cy="4802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6"/>
          <p:cNvSpPr>
            <a:spLocks noGrp="1"/>
          </p:cNvSpPr>
          <p:nvPr>
            <p:ph type="sldNum" sz="quarter" idx="12"/>
          </p:nvPr>
        </p:nvSpPr>
        <p:spPr>
          <a:noFill/>
        </p:spPr>
        <p:txBody>
          <a:bodyPr/>
          <a:lstStyle/>
          <a:p>
            <a:fld id="{98AF3A9F-8509-44AA-BA8D-AC35C2839112}" type="slidenum">
              <a:rPr lang="en-US" smtClean="0"/>
              <a:pPr/>
              <a:t>29</a:t>
            </a:fld>
            <a:endParaRPr lang="en-US" smtClean="0"/>
          </a:p>
        </p:txBody>
      </p:sp>
      <p:sp>
        <p:nvSpPr>
          <p:cNvPr id="35843" name="Rectangle 2"/>
          <p:cNvSpPr>
            <a:spLocks noGrp="1" noChangeArrowheads="1"/>
          </p:cNvSpPr>
          <p:nvPr>
            <p:ph type="title"/>
          </p:nvPr>
        </p:nvSpPr>
        <p:spPr>
          <a:noFill/>
        </p:spPr>
        <p:txBody>
          <a:bodyPr lIns="92075" tIns="46038" rIns="92075" bIns="46038" anchor="ctr"/>
          <a:lstStyle/>
          <a:p>
            <a:pPr eaLnBrk="1" hangingPunct="1"/>
            <a:r>
              <a:rPr lang="en-US" smtClean="0"/>
              <a:t>Characteristics of F-Distribution</a:t>
            </a:r>
          </a:p>
        </p:txBody>
      </p:sp>
      <p:sp>
        <p:nvSpPr>
          <p:cNvPr id="409603" name="Rectangle 3"/>
          <p:cNvSpPr>
            <a:spLocks noGrp="1" noChangeArrowheads="1"/>
          </p:cNvSpPr>
          <p:nvPr>
            <p:ph type="body" sz="half" idx="1"/>
          </p:nvPr>
        </p:nvSpPr>
        <p:spPr>
          <a:noFill/>
        </p:spPr>
        <p:txBody>
          <a:bodyPr lIns="92075" tIns="46038" rIns="92075" bIns="46038"/>
          <a:lstStyle/>
          <a:p>
            <a:pPr eaLnBrk="1" hangingPunct="1">
              <a:lnSpc>
                <a:spcPct val="80000"/>
              </a:lnSpc>
            </a:pPr>
            <a:r>
              <a:rPr lang="en-US" sz="2000" smtClean="0"/>
              <a:t>There is a “family” of </a:t>
            </a:r>
            <a:r>
              <a:rPr lang="en-US" sz="2000" i="1" smtClean="0"/>
              <a:t>F </a:t>
            </a:r>
            <a:r>
              <a:rPr lang="en-US" sz="2000" smtClean="0"/>
              <a:t>Distributions.</a:t>
            </a:r>
          </a:p>
          <a:p>
            <a:pPr eaLnBrk="1" hangingPunct="1">
              <a:lnSpc>
                <a:spcPct val="80000"/>
              </a:lnSpc>
            </a:pPr>
            <a:r>
              <a:rPr lang="en-US" sz="2000" smtClean="0"/>
              <a:t>Each member of the family is determined by two parameters: the numerator degrees of freedom and the denominator degrees of freedom.</a:t>
            </a:r>
          </a:p>
          <a:p>
            <a:pPr eaLnBrk="1" hangingPunct="1">
              <a:lnSpc>
                <a:spcPct val="80000"/>
              </a:lnSpc>
            </a:pPr>
            <a:r>
              <a:rPr lang="en-US" sz="2000" i="1" smtClean="0"/>
              <a:t>F</a:t>
            </a:r>
            <a:r>
              <a:rPr lang="en-US" sz="2000" smtClean="0"/>
              <a:t> cannot be negative, and it is a continuous distribution.</a:t>
            </a:r>
          </a:p>
          <a:p>
            <a:pPr eaLnBrk="1" hangingPunct="1">
              <a:lnSpc>
                <a:spcPct val="80000"/>
              </a:lnSpc>
            </a:pPr>
            <a:r>
              <a:rPr lang="en-US" sz="2000" smtClean="0"/>
              <a:t>The </a:t>
            </a:r>
            <a:r>
              <a:rPr lang="en-US" sz="2000" i="1" smtClean="0"/>
              <a:t>F</a:t>
            </a:r>
            <a:r>
              <a:rPr lang="en-US" sz="2000" smtClean="0"/>
              <a:t> distribution is positively skewed.</a:t>
            </a:r>
          </a:p>
          <a:p>
            <a:pPr eaLnBrk="1" hangingPunct="1">
              <a:lnSpc>
                <a:spcPct val="80000"/>
              </a:lnSpc>
            </a:pPr>
            <a:r>
              <a:rPr lang="en-US" sz="2000" smtClean="0"/>
              <a:t>Its values range from 0 </a:t>
            </a:r>
            <a:r>
              <a:rPr lang="en-US" sz="2000" i="1" smtClean="0"/>
              <a:t>to</a:t>
            </a:r>
            <a:r>
              <a:rPr lang="en-US" sz="2000" smtClean="0"/>
              <a:t> </a:t>
            </a:r>
            <a:r>
              <a:rPr lang="en-US" sz="2000" smtClean="0">
                <a:sym typeface="Symbol" pitchFamily="18" charset="2"/>
              </a:rPr>
              <a:t></a:t>
            </a:r>
            <a:r>
              <a:rPr lang="en-US" sz="2000" smtClean="0"/>
              <a:t> .  As </a:t>
            </a:r>
            <a:r>
              <a:rPr lang="en-US" sz="2000" i="1" smtClean="0"/>
              <a:t>F </a:t>
            </a:r>
            <a:r>
              <a:rPr lang="en-US" sz="2000" smtClean="0">
                <a:sym typeface="Symbol" pitchFamily="18" charset="2"/>
              </a:rPr>
              <a:t> </a:t>
            </a:r>
            <a:r>
              <a:rPr lang="en-US" sz="2000" smtClean="0"/>
              <a:t> the curve approaches the X-axis. </a:t>
            </a:r>
          </a:p>
        </p:txBody>
      </p:sp>
      <p:sp>
        <p:nvSpPr>
          <p:cNvPr id="35845" name="Rectangle 4"/>
          <p:cNvSpPr>
            <a:spLocks noChangeArrowheads="1"/>
          </p:cNvSpPr>
          <p:nvPr/>
        </p:nvSpPr>
        <p:spPr bwMode="auto">
          <a:xfrm>
            <a:off x="0" y="0"/>
            <a:ext cx="5207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11-3</a:t>
            </a:r>
          </a:p>
        </p:txBody>
      </p:sp>
      <p:pic>
        <p:nvPicPr>
          <p:cNvPr id="35846" name="Picture 5" descr="f_graph"/>
          <p:cNvPicPr>
            <a:picLocks noGrp="1" noChangeAspect="1" noChangeArrowheads="1"/>
          </p:cNvPicPr>
          <p:nvPr>
            <p:ph sz="half" idx="2"/>
          </p:nvPr>
        </p:nvPicPr>
        <p:blipFill>
          <a:blip r:embed="rId3" cstate="print"/>
          <a:srcRect/>
          <a:stretch>
            <a:fillRect/>
          </a:stretch>
        </p:blipFill>
        <p:spPr>
          <a:xfrm>
            <a:off x="5181600" y="2133600"/>
            <a:ext cx="3073400" cy="2025650"/>
          </a:xfr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603">
                                            <p:txEl>
                                              <p:pRg st="0" end="0"/>
                                            </p:txEl>
                                          </p:spTgt>
                                        </p:tgtEl>
                                        <p:attrNameLst>
                                          <p:attrName>style.visibility</p:attrName>
                                        </p:attrNameLst>
                                      </p:cBhvr>
                                      <p:to>
                                        <p:strVal val="visible"/>
                                      </p:to>
                                    </p:set>
                                    <p:anim calcmode="lin" valueType="num">
                                      <p:cBhvr additive="base">
                                        <p:cTn id="7" dur="500" fill="hold"/>
                                        <p:tgtEl>
                                          <p:spTgt spid="409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0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09603">
                                            <p:txEl>
                                              <p:pRg st="0" end="0"/>
                                            </p:txEl>
                                          </p:spTgt>
                                        </p:tgtEl>
                                        <p:attrNameLst>
                                          <p:attrName>ppt_c</p:attrName>
                                        </p:attrNameLst>
                                      </p:cBhvr>
                                      <p:to>
                                        <a:schemeClr val="bg2"/>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603">
                                            <p:txEl>
                                              <p:pRg st="1" end="1"/>
                                            </p:txEl>
                                          </p:spTgt>
                                        </p:tgtEl>
                                        <p:attrNameLst>
                                          <p:attrName>style.visibility</p:attrName>
                                        </p:attrNameLst>
                                      </p:cBhvr>
                                      <p:to>
                                        <p:strVal val="visible"/>
                                      </p:to>
                                    </p:set>
                                    <p:anim calcmode="lin" valueType="num">
                                      <p:cBhvr additive="base">
                                        <p:cTn id="13" dur="500" fill="hold"/>
                                        <p:tgtEl>
                                          <p:spTgt spid="4096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0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09603">
                                            <p:txEl>
                                              <p:pRg st="1" end="1"/>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603">
                                            <p:txEl>
                                              <p:pRg st="2" end="2"/>
                                            </p:txEl>
                                          </p:spTgt>
                                        </p:tgtEl>
                                        <p:attrNameLst>
                                          <p:attrName>style.visibility</p:attrName>
                                        </p:attrNameLst>
                                      </p:cBhvr>
                                      <p:to>
                                        <p:strVal val="visible"/>
                                      </p:to>
                                    </p:set>
                                    <p:anim calcmode="lin" valueType="num">
                                      <p:cBhvr additive="base">
                                        <p:cTn id="19" dur="500" fill="hold"/>
                                        <p:tgtEl>
                                          <p:spTgt spid="4096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0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09603">
                                            <p:txEl>
                                              <p:pRg st="2" end="2"/>
                                            </p:txEl>
                                          </p:spTgt>
                                        </p:tgtEl>
                                        <p:attrNameLst>
                                          <p:attrName>ppt_c</p:attrName>
                                        </p:attrNameLst>
                                      </p:cBhvr>
                                      <p:to>
                                        <a:schemeClr val="bg2"/>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603">
                                            <p:txEl>
                                              <p:pRg st="3" end="3"/>
                                            </p:txEl>
                                          </p:spTgt>
                                        </p:tgtEl>
                                        <p:attrNameLst>
                                          <p:attrName>style.visibility</p:attrName>
                                        </p:attrNameLst>
                                      </p:cBhvr>
                                      <p:to>
                                        <p:strVal val="visible"/>
                                      </p:to>
                                    </p:set>
                                    <p:anim calcmode="lin" valueType="num">
                                      <p:cBhvr additive="base">
                                        <p:cTn id="25" dur="500" fill="hold"/>
                                        <p:tgtEl>
                                          <p:spTgt spid="4096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03">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09603">
                                            <p:txEl>
                                              <p:pRg st="3" end="3"/>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603">
                                            <p:txEl>
                                              <p:pRg st="4" end="4"/>
                                            </p:txEl>
                                          </p:spTgt>
                                        </p:tgtEl>
                                        <p:attrNameLst>
                                          <p:attrName>style.visibility</p:attrName>
                                        </p:attrNameLst>
                                      </p:cBhvr>
                                      <p:to>
                                        <p:strVal val="visible"/>
                                      </p:to>
                                    </p:set>
                                    <p:anim calcmode="lin" valueType="num">
                                      <p:cBhvr additive="base">
                                        <p:cTn id="31" dur="500" fill="hold"/>
                                        <p:tgtEl>
                                          <p:spTgt spid="4096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603">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09603">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Independent Sampling</a:t>
            </a:r>
          </a:p>
        </p:txBody>
      </p:sp>
      <p:sp>
        <p:nvSpPr>
          <p:cNvPr id="21507" name="Slide Number Placeholder 3"/>
          <p:cNvSpPr>
            <a:spLocks noGrp="1"/>
          </p:cNvSpPr>
          <p:nvPr>
            <p:ph type="sldNum" sz="quarter" idx="12"/>
          </p:nvPr>
        </p:nvSpPr>
        <p:spPr>
          <a:noFill/>
        </p:spPr>
        <p:txBody>
          <a:bodyPr/>
          <a:lstStyle/>
          <a:p>
            <a:fld id="{710DD445-35F6-41DC-98F0-D8B698A37EFD}" type="slidenum">
              <a:rPr lang="en-US" smtClean="0"/>
              <a:pPr/>
              <a:t>3</a:t>
            </a:fld>
            <a:endParaRPr lang="en-US" smtClean="0"/>
          </a:p>
        </p:txBody>
      </p:sp>
      <p:pic>
        <p:nvPicPr>
          <p:cNvPr id="21508" name="Content Placeholder 4" descr="IndependentSampling.png"/>
          <p:cNvPicPr>
            <a:picLocks noGrp="1"/>
          </p:cNvPicPr>
          <p:nvPr>
            <p:ph idx="1"/>
          </p:nvPr>
        </p:nvPicPr>
        <p:blipFill>
          <a:blip r:embed="rId3" cstate="print"/>
          <a:srcRect/>
          <a:stretch>
            <a:fillRect/>
          </a:stretch>
        </p:blipFill>
        <p:spPr>
          <a:xfrm>
            <a:off x="1371600" y="1981200"/>
            <a:ext cx="6859588" cy="4383088"/>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6"/>
          <p:cNvSpPr>
            <a:spLocks noGrp="1"/>
          </p:cNvSpPr>
          <p:nvPr>
            <p:ph type="sldNum" sz="quarter" idx="12"/>
          </p:nvPr>
        </p:nvSpPr>
        <p:spPr>
          <a:noFill/>
        </p:spPr>
        <p:txBody>
          <a:bodyPr/>
          <a:lstStyle/>
          <a:p>
            <a:fld id="{C0C04BAB-040C-4BE4-8921-29E41F212D27}" type="slidenum">
              <a:rPr lang="en-US" smtClean="0"/>
              <a:pPr/>
              <a:t>30</a:t>
            </a:fld>
            <a:endParaRPr lang="en-US" smtClean="0"/>
          </a:p>
        </p:txBody>
      </p:sp>
      <p:sp>
        <p:nvSpPr>
          <p:cNvPr id="13317" name="Rectangle 2"/>
          <p:cNvSpPr>
            <a:spLocks noGrp="1" noChangeArrowheads="1"/>
          </p:cNvSpPr>
          <p:nvPr>
            <p:ph type="title"/>
          </p:nvPr>
        </p:nvSpPr>
        <p:spPr>
          <a:noFill/>
        </p:spPr>
        <p:txBody>
          <a:bodyPr lIns="92075" tIns="46038" rIns="92075" bIns="46038" anchor="ctr"/>
          <a:lstStyle/>
          <a:p>
            <a:pPr eaLnBrk="1" hangingPunct="1"/>
            <a:r>
              <a:rPr lang="en-US" smtClean="0"/>
              <a:t>Test for Equal Variances</a:t>
            </a:r>
          </a:p>
        </p:txBody>
      </p:sp>
      <p:sp>
        <p:nvSpPr>
          <p:cNvPr id="411651" name="Rectangle 3"/>
          <p:cNvSpPr>
            <a:spLocks noGrp="1" noChangeArrowheads="1"/>
          </p:cNvSpPr>
          <p:nvPr>
            <p:ph type="body" sz="half" idx="1"/>
          </p:nvPr>
        </p:nvSpPr>
        <p:spPr>
          <a:xfrm>
            <a:off x="1182688" y="2017713"/>
            <a:ext cx="6665912" cy="4114800"/>
          </a:xfrm>
          <a:noFill/>
        </p:spPr>
        <p:txBody>
          <a:bodyPr lIns="92075" tIns="46038" rIns="92075" bIns="46038"/>
          <a:lstStyle/>
          <a:p>
            <a:pPr eaLnBrk="1" hangingPunct="1"/>
            <a:r>
              <a:rPr lang="en-US" sz="2400" smtClean="0"/>
              <a:t>For the two tail test, the test statistic is given by:</a:t>
            </a:r>
          </a:p>
          <a:p>
            <a:pPr eaLnBrk="1" hangingPunct="1"/>
            <a:endParaRPr lang="en-US" sz="2400" smtClean="0">
              <a:solidFill>
                <a:schemeClr val="bg1"/>
              </a:solidFill>
            </a:endParaRPr>
          </a:p>
          <a:p>
            <a:pPr eaLnBrk="1" hangingPunct="1"/>
            <a:endParaRPr lang="en-US" sz="2400" smtClean="0">
              <a:solidFill>
                <a:schemeClr val="bg1"/>
              </a:solidFill>
            </a:endParaRPr>
          </a:p>
          <a:p>
            <a:pPr eaLnBrk="1" hangingPunct="1"/>
            <a:r>
              <a:rPr lang="en-US" sz="2400" smtClean="0"/>
              <a:t>                   are the sample variances for the two populations.</a:t>
            </a:r>
            <a:r>
              <a:rPr lang="en-US" sz="2800" smtClean="0"/>
              <a:t>  </a:t>
            </a:r>
          </a:p>
          <a:p>
            <a:pPr eaLnBrk="1" hangingPunct="1"/>
            <a:r>
              <a:rPr lang="en-US" sz="2400" smtClean="0"/>
              <a:t>There are 2 sets of degrees of freedom:</a:t>
            </a:r>
            <a:br>
              <a:rPr lang="en-US" sz="2400" smtClean="0"/>
            </a:br>
            <a:r>
              <a:rPr lang="en-US" sz="2400" smtClean="0"/>
              <a:t>n</a:t>
            </a:r>
            <a:r>
              <a:rPr lang="en-US" sz="2400" baseline="-25000" smtClean="0"/>
              <a:t>i</a:t>
            </a:r>
            <a:r>
              <a:rPr lang="en-US" sz="2400" smtClean="0"/>
              <a:t>-1 for the numerator, n</a:t>
            </a:r>
            <a:r>
              <a:rPr lang="en-US" sz="2400" baseline="-25000" smtClean="0"/>
              <a:t>j</a:t>
            </a:r>
            <a:r>
              <a:rPr lang="en-US" sz="2400" smtClean="0"/>
              <a:t>-1 for the denominator</a:t>
            </a:r>
          </a:p>
        </p:txBody>
      </p:sp>
      <p:sp>
        <p:nvSpPr>
          <p:cNvPr id="13319" name="Rectangle 4"/>
          <p:cNvSpPr>
            <a:spLocks noChangeArrowheads="1"/>
          </p:cNvSpPr>
          <p:nvPr/>
        </p:nvSpPr>
        <p:spPr bwMode="auto">
          <a:xfrm>
            <a:off x="0" y="0"/>
            <a:ext cx="5207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11-4</a:t>
            </a:r>
          </a:p>
        </p:txBody>
      </p:sp>
      <p:graphicFrame>
        <p:nvGraphicFramePr>
          <p:cNvPr id="13314" name="Object 5"/>
          <p:cNvGraphicFramePr>
            <a:graphicFrameLocks noChangeAspect="1"/>
          </p:cNvGraphicFramePr>
          <p:nvPr/>
        </p:nvGraphicFramePr>
        <p:xfrm>
          <a:off x="3352800" y="2362200"/>
          <a:ext cx="2057400" cy="1419225"/>
        </p:xfrm>
        <a:graphic>
          <a:graphicData uri="http://schemas.openxmlformats.org/presentationml/2006/ole">
            <mc:AlternateContent xmlns:mc="http://schemas.openxmlformats.org/markup-compatibility/2006">
              <mc:Choice xmlns:v="urn:schemas-microsoft-com:vml" Requires="v">
                <p:oleObj spid="_x0000_s13318" name="Equation" r:id="rId4" imgW="495000" imgH="469800" progId="">
                  <p:embed/>
                </p:oleObj>
              </mc:Choice>
              <mc:Fallback>
                <p:oleObj name="Equation" r:id="rId4" imgW="495000" imgH="46980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2362200"/>
                        <a:ext cx="2057400" cy="1419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1654" name="Object 6"/>
          <p:cNvGraphicFramePr>
            <a:graphicFrameLocks noGrp="1" noChangeAspect="1"/>
          </p:cNvGraphicFramePr>
          <p:nvPr>
            <p:ph sz="half" idx="2"/>
          </p:nvPr>
        </p:nvGraphicFramePr>
        <p:xfrm>
          <a:off x="1752600" y="3598863"/>
          <a:ext cx="1524000" cy="635000"/>
        </p:xfrm>
        <a:graphic>
          <a:graphicData uri="http://schemas.openxmlformats.org/presentationml/2006/ole">
            <mc:AlternateContent xmlns:mc="http://schemas.openxmlformats.org/markup-compatibility/2006">
              <mc:Choice xmlns:v="urn:schemas-microsoft-com:vml" Requires="v">
                <p:oleObj spid="_x0000_s13319" name="Equation" r:id="rId6" imgW="609480" imgH="253800" progId="">
                  <p:embed/>
                </p:oleObj>
              </mc:Choice>
              <mc:Fallback>
                <p:oleObj name="Equation" r:id="rId6" imgW="609480" imgH="253800"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3598863"/>
                        <a:ext cx="152400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1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165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165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1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62F3FCC7-086E-4FA0-B8BB-2F586573D031}" type="slidenum">
              <a:rPr lang="en-US" smtClean="0"/>
              <a:pPr/>
              <a:t>31</a:t>
            </a:fld>
            <a:endParaRPr lang="en-US" smtClean="0"/>
          </a:p>
        </p:txBody>
      </p:sp>
      <p:sp>
        <p:nvSpPr>
          <p:cNvPr id="36867" name="Rectangle 2"/>
          <p:cNvSpPr>
            <a:spLocks noGrp="1" noChangeArrowheads="1"/>
          </p:cNvSpPr>
          <p:nvPr>
            <p:ph type="title"/>
          </p:nvPr>
        </p:nvSpPr>
        <p:spPr>
          <a:noFill/>
        </p:spPr>
        <p:txBody>
          <a:bodyPr lIns="92075" tIns="46038" rIns="92075" bIns="46038" anchor="ctr"/>
          <a:lstStyle/>
          <a:p>
            <a:pPr eaLnBrk="1" hangingPunct="1"/>
            <a:r>
              <a:rPr lang="en-US" smtClean="0"/>
              <a:t>EXAMPLE 4</a:t>
            </a:r>
            <a:endParaRPr lang="en-US" smtClean="0">
              <a:solidFill>
                <a:schemeClr val="accent2"/>
              </a:solidFill>
            </a:endParaRPr>
          </a:p>
        </p:txBody>
      </p:sp>
      <p:sp>
        <p:nvSpPr>
          <p:cNvPr id="413699" name="Rectangle 3"/>
          <p:cNvSpPr>
            <a:spLocks noGrp="1" noChangeArrowheads="1"/>
          </p:cNvSpPr>
          <p:nvPr>
            <p:ph type="body" idx="1"/>
          </p:nvPr>
        </p:nvSpPr>
        <p:spPr>
          <a:xfrm>
            <a:off x="685800" y="2514600"/>
            <a:ext cx="7500938" cy="3719513"/>
          </a:xfrm>
          <a:noFill/>
        </p:spPr>
        <p:txBody>
          <a:bodyPr lIns="92075" tIns="46038" rIns="92075" bIns="46038"/>
          <a:lstStyle/>
          <a:p>
            <a:pPr eaLnBrk="1" hangingPunct="1">
              <a:lnSpc>
                <a:spcPct val="90000"/>
              </a:lnSpc>
            </a:pPr>
            <a:r>
              <a:rPr lang="en-US" sz="2400" smtClean="0"/>
              <a:t>A stockbroker at brokerage firm, reported that the mean rate of return on a sample of 10 software stocks was 12.6 percent with a standard deviation of 4.9 percent.  </a:t>
            </a:r>
          </a:p>
          <a:p>
            <a:pPr eaLnBrk="1" hangingPunct="1">
              <a:lnSpc>
                <a:spcPct val="90000"/>
              </a:lnSpc>
            </a:pPr>
            <a:r>
              <a:rPr lang="en-US" sz="2400" smtClean="0"/>
              <a:t>The mean rate of return on a sample of 8 utility stocks was 10.9 percent with a standard deviation of 3.5 percent. </a:t>
            </a:r>
          </a:p>
          <a:p>
            <a:pPr eaLnBrk="1" hangingPunct="1">
              <a:lnSpc>
                <a:spcPct val="90000"/>
              </a:lnSpc>
            </a:pPr>
            <a:r>
              <a:rPr lang="en-US" sz="2400" smtClean="0"/>
              <a:t>At the .05 significance level, can the broker conclude that there is more variation in the software stocks?</a:t>
            </a:r>
            <a:r>
              <a:rPr lang="en-US" sz="2800" smtClean="0"/>
              <a:t> </a:t>
            </a:r>
          </a:p>
        </p:txBody>
      </p:sp>
      <p:sp>
        <p:nvSpPr>
          <p:cNvPr id="36869" name="Rectangle 4"/>
          <p:cNvSpPr>
            <a:spLocks noChangeArrowheads="1"/>
          </p:cNvSpPr>
          <p:nvPr/>
        </p:nvSpPr>
        <p:spPr bwMode="auto">
          <a:xfrm>
            <a:off x="0" y="0"/>
            <a:ext cx="5207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11-6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3699">
                                            <p:txEl>
                                              <p:pRg st="0" end="0"/>
                                            </p:txEl>
                                          </p:spTgt>
                                        </p:tgtEl>
                                        <p:attrNameLst>
                                          <p:attrName>style.visibility</p:attrName>
                                        </p:attrNameLst>
                                      </p:cBhvr>
                                      <p:to>
                                        <p:strVal val="visible"/>
                                      </p:to>
                                    </p:set>
                                    <p:anim calcmode="lin" valueType="num">
                                      <p:cBhvr additive="base">
                                        <p:cTn id="7" dur="500" fill="hold"/>
                                        <p:tgtEl>
                                          <p:spTgt spid="413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3699">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13699">
                                            <p:txEl>
                                              <p:pRg st="0" end="0"/>
                                            </p:txEl>
                                          </p:spTgt>
                                        </p:tgtEl>
                                        <p:attrNameLst>
                                          <p:attrName>ppt_c</p:attrName>
                                        </p:attrNameLst>
                                      </p:cBhvr>
                                      <p:to>
                                        <a:schemeClr val="bg2"/>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3699">
                                            <p:txEl>
                                              <p:pRg st="1" end="1"/>
                                            </p:txEl>
                                          </p:spTgt>
                                        </p:tgtEl>
                                        <p:attrNameLst>
                                          <p:attrName>style.visibility</p:attrName>
                                        </p:attrNameLst>
                                      </p:cBhvr>
                                      <p:to>
                                        <p:strVal val="visible"/>
                                      </p:to>
                                    </p:set>
                                    <p:anim calcmode="lin" valueType="num">
                                      <p:cBhvr additive="base">
                                        <p:cTn id="13" dur="500" fill="hold"/>
                                        <p:tgtEl>
                                          <p:spTgt spid="413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3699">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13699">
                                            <p:txEl>
                                              <p:pRg st="1" end="1"/>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3699">
                                            <p:txEl>
                                              <p:pRg st="2" end="2"/>
                                            </p:txEl>
                                          </p:spTgt>
                                        </p:tgtEl>
                                        <p:attrNameLst>
                                          <p:attrName>style.visibility</p:attrName>
                                        </p:attrNameLst>
                                      </p:cBhvr>
                                      <p:to>
                                        <p:strVal val="visible"/>
                                      </p:to>
                                    </p:set>
                                    <p:anim calcmode="lin" valueType="num">
                                      <p:cBhvr additive="base">
                                        <p:cTn id="19" dur="500" fill="hold"/>
                                        <p:tgtEl>
                                          <p:spTgt spid="4136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3699">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413699">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69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4" name="Slide Number Placeholder 7"/>
          <p:cNvSpPr>
            <a:spLocks noGrp="1"/>
          </p:cNvSpPr>
          <p:nvPr>
            <p:ph type="sldNum" sz="quarter" idx="12"/>
          </p:nvPr>
        </p:nvSpPr>
        <p:spPr>
          <a:noFill/>
        </p:spPr>
        <p:txBody>
          <a:bodyPr/>
          <a:lstStyle/>
          <a:p>
            <a:fld id="{D306D855-5B1F-4419-AC9A-C9F553F381E6}" type="slidenum">
              <a:rPr lang="en-US" smtClean="0"/>
              <a:pPr/>
              <a:t>32</a:t>
            </a:fld>
            <a:endParaRPr lang="en-US" smtClean="0"/>
          </a:p>
        </p:txBody>
      </p:sp>
      <p:sp>
        <p:nvSpPr>
          <p:cNvPr id="14345" name="Rectangle 2"/>
          <p:cNvSpPr>
            <a:spLocks noGrp="1" noChangeArrowheads="1"/>
          </p:cNvSpPr>
          <p:nvPr>
            <p:ph type="title"/>
          </p:nvPr>
        </p:nvSpPr>
        <p:spPr/>
        <p:txBody>
          <a:bodyPr/>
          <a:lstStyle/>
          <a:p>
            <a:pPr eaLnBrk="1" hangingPunct="1"/>
            <a:r>
              <a:rPr lang="en-US" sz="3600" smtClean="0"/>
              <a:t>Test Statistic depends on Hypotheses</a:t>
            </a:r>
          </a:p>
        </p:txBody>
      </p:sp>
      <p:sp>
        <p:nvSpPr>
          <p:cNvPr id="14346" name="Rectangle 3"/>
          <p:cNvSpPr>
            <a:spLocks noGrp="1" noChangeArrowheads="1"/>
          </p:cNvSpPr>
          <p:nvPr>
            <p:ph type="body" sz="half" idx="1"/>
          </p:nvPr>
        </p:nvSpPr>
        <p:spPr>
          <a:xfrm>
            <a:off x="914400" y="2017713"/>
            <a:ext cx="7239000" cy="496887"/>
          </a:xfrm>
        </p:spPr>
        <p:txBody>
          <a:bodyPr/>
          <a:lstStyle/>
          <a:p>
            <a:pPr eaLnBrk="1" hangingPunct="1">
              <a:lnSpc>
                <a:spcPct val="90000"/>
              </a:lnSpc>
              <a:buFont typeface="Wingdings" pitchFamily="2" charset="2"/>
              <a:buNone/>
            </a:pPr>
            <a:r>
              <a:rPr lang="en-US" sz="2800" smtClean="0"/>
              <a:t>Hypotheses               Test Statistic</a:t>
            </a:r>
          </a:p>
        </p:txBody>
      </p:sp>
      <p:graphicFrame>
        <p:nvGraphicFramePr>
          <p:cNvPr id="14338" name="Object 4"/>
          <p:cNvGraphicFramePr>
            <a:graphicFrameLocks noGrp="1" noChangeAspect="1"/>
          </p:cNvGraphicFramePr>
          <p:nvPr>
            <p:ph sz="quarter" idx="2"/>
          </p:nvPr>
        </p:nvGraphicFramePr>
        <p:xfrm>
          <a:off x="928688" y="4046538"/>
          <a:ext cx="1800225" cy="1062037"/>
        </p:xfrm>
        <a:graphic>
          <a:graphicData uri="http://schemas.openxmlformats.org/presentationml/2006/ole">
            <mc:AlternateContent xmlns:mc="http://schemas.openxmlformats.org/markup-compatibility/2006">
              <mc:Choice xmlns:v="urn:schemas-microsoft-com:vml" Requires="v">
                <p:oleObj spid="_x0000_s14350" name="Equation" r:id="rId4" imgW="774360" imgH="457200" progId="">
                  <p:embed/>
                </p:oleObj>
              </mc:Choice>
              <mc:Fallback>
                <p:oleObj name="Equation" r:id="rId4" imgW="774360" imgH="4572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688" y="4046538"/>
                        <a:ext cx="1800225" cy="1062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39" name="Object 5"/>
          <p:cNvGraphicFramePr>
            <a:graphicFrameLocks noGrp="1" noChangeAspect="1"/>
          </p:cNvGraphicFramePr>
          <p:nvPr>
            <p:ph sz="quarter" idx="3"/>
          </p:nvPr>
        </p:nvGraphicFramePr>
        <p:xfrm>
          <a:off x="928688" y="5334000"/>
          <a:ext cx="1800225" cy="1062038"/>
        </p:xfrm>
        <a:graphic>
          <a:graphicData uri="http://schemas.openxmlformats.org/presentationml/2006/ole">
            <mc:AlternateContent xmlns:mc="http://schemas.openxmlformats.org/markup-compatibility/2006">
              <mc:Choice xmlns:v="urn:schemas-microsoft-com:vml" Requires="v">
                <p:oleObj spid="_x0000_s14351" name="Equation" r:id="rId6" imgW="774360" imgH="457200" progId="">
                  <p:embed/>
                </p:oleObj>
              </mc:Choice>
              <mc:Fallback>
                <p:oleObj name="Equation" r:id="rId6" imgW="774360" imgH="457200" progId="">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8688" y="5334000"/>
                        <a:ext cx="1800225" cy="1062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0" name="Object 6"/>
          <p:cNvGraphicFramePr>
            <a:graphicFrameLocks noChangeAspect="1"/>
          </p:cNvGraphicFramePr>
          <p:nvPr/>
        </p:nvGraphicFramePr>
        <p:xfrm>
          <a:off x="914400" y="2466975"/>
          <a:ext cx="1905000" cy="1374775"/>
        </p:xfrm>
        <a:graphic>
          <a:graphicData uri="http://schemas.openxmlformats.org/presentationml/2006/ole">
            <mc:AlternateContent xmlns:mc="http://schemas.openxmlformats.org/markup-compatibility/2006">
              <mc:Choice xmlns:v="urn:schemas-microsoft-com:vml" Requires="v">
                <p:oleObj spid="_x0000_s14352" name="Equation" r:id="rId8" imgW="774360" imgH="558720" progId="">
                  <p:embed/>
                </p:oleObj>
              </mc:Choice>
              <mc:Fallback>
                <p:oleObj name="Equation" r:id="rId8" imgW="774360" imgH="558720" progId="">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14400" y="2466975"/>
                        <a:ext cx="1905000" cy="1374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1" name="Object 7"/>
          <p:cNvGraphicFramePr>
            <a:graphicFrameLocks noChangeAspect="1"/>
          </p:cNvGraphicFramePr>
          <p:nvPr/>
        </p:nvGraphicFramePr>
        <p:xfrm>
          <a:off x="4114800" y="3962400"/>
          <a:ext cx="3154363" cy="1125538"/>
        </p:xfrm>
        <a:graphic>
          <a:graphicData uri="http://schemas.openxmlformats.org/presentationml/2006/ole">
            <mc:AlternateContent xmlns:mc="http://schemas.openxmlformats.org/markup-compatibility/2006">
              <mc:Choice xmlns:v="urn:schemas-microsoft-com:vml" Requires="v">
                <p:oleObj spid="_x0000_s14353" name="Equation" r:id="rId10" imgW="1282680" imgH="457200" progId="">
                  <p:embed/>
                </p:oleObj>
              </mc:Choice>
              <mc:Fallback>
                <p:oleObj name="Equation" r:id="rId10" imgW="1282680" imgH="457200" progId="">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14800" y="3962400"/>
                        <a:ext cx="3154363" cy="1125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2" name="Object 8"/>
          <p:cNvGraphicFramePr>
            <a:graphicFrameLocks noChangeAspect="1"/>
          </p:cNvGraphicFramePr>
          <p:nvPr/>
        </p:nvGraphicFramePr>
        <p:xfrm>
          <a:off x="3581400" y="5334000"/>
          <a:ext cx="4935538" cy="1125538"/>
        </p:xfrm>
        <a:graphic>
          <a:graphicData uri="http://schemas.openxmlformats.org/presentationml/2006/ole">
            <mc:AlternateContent xmlns:mc="http://schemas.openxmlformats.org/markup-compatibility/2006">
              <mc:Choice xmlns:v="urn:schemas-microsoft-com:vml" Requires="v">
                <p:oleObj spid="_x0000_s14354" name="Equation" r:id="rId12" imgW="2006280" imgH="457200" progId="">
                  <p:embed/>
                </p:oleObj>
              </mc:Choice>
              <mc:Fallback>
                <p:oleObj name="Equation" r:id="rId12" imgW="2006280" imgH="457200" progId="">
                  <p:embed/>
                  <p:pic>
                    <p:nvPicPr>
                      <p:cNvPr id="0"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81400" y="5334000"/>
                        <a:ext cx="4935538" cy="1125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3" name="Object 9"/>
          <p:cNvGraphicFramePr>
            <a:graphicFrameLocks noChangeAspect="1"/>
          </p:cNvGraphicFramePr>
          <p:nvPr/>
        </p:nvGraphicFramePr>
        <p:xfrm>
          <a:off x="4114800" y="2667000"/>
          <a:ext cx="3154363" cy="1125538"/>
        </p:xfrm>
        <a:graphic>
          <a:graphicData uri="http://schemas.openxmlformats.org/presentationml/2006/ole">
            <mc:AlternateContent xmlns:mc="http://schemas.openxmlformats.org/markup-compatibility/2006">
              <mc:Choice xmlns:v="urn:schemas-microsoft-com:vml" Requires="v">
                <p:oleObj spid="_x0000_s14355" name="Equation" r:id="rId14" imgW="1282680" imgH="457200" progId="">
                  <p:embed/>
                </p:oleObj>
              </mc:Choice>
              <mc:Fallback>
                <p:oleObj name="Equation" r:id="rId14" imgW="1282680" imgH="457200" progId="">
                  <p:embed/>
                  <p:pic>
                    <p:nvPicPr>
                      <p:cNvPr id="0" name="Object 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2667000"/>
                        <a:ext cx="3154363" cy="1125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6"/>
          <p:cNvSpPr>
            <a:spLocks noGrp="1"/>
          </p:cNvSpPr>
          <p:nvPr>
            <p:ph type="sldNum" sz="quarter" idx="12"/>
          </p:nvPr>
        </p:nvSpPr>
        <p:spPr>
          <a:noFill/>
        </p:spPr>
        <p:txBody>
          <a:bodyPr/>
          <a:lstStyle/>
          <a:p>
            <a:fld id="{DDBC8F7A-7F9D-48FB-9123-25704FE5D2ED}" type="slidenum">
              <a:rPr lang="en-US" smtClean="0"/>
              <a:pPr/>
              <a:t>33</a:t>
            </a:fld>
            <a:endParaRPr lang="en-US" smtClean="0"/>
          </a:p>
        </p:txBody>
      </p:sp>
      <p:sp>
        <p:nvSpPr>
          <p:cNvPr id="15364" name="Rectangle 2"/>
          <p:cNvSpPr>
            <a:spLocks noGrp="1" noChangeArrowheads="1"/>
          </p:cNvSpPr>
          <p:nvPr>
            <p:ph type="title"/>
          </p:nvPr>
        </p:nvSpPr>
        <p:spPr>
          <a:noFill/>
        </p:spPr>
        <p:txBody>
          <a:bodyPr lIns="92075" tIns="46038" rIns="92075" bIns="46038" anchor="ctr"/>
          <a:lstStyle/>
          <a:p>
            <a:pPr eaLnBrk="1" hangingPunct="1"/>
            <a:r>
              <a:rPr lang="en-US" smtClean="0"/>
              <a:t>EXAMPLE 4  </a:t>
            </a:r>
            <a:r>
              <a:rPr lang="en-US" sz="2700" b="1" i="1" smtClean="0"/>
              <a:t>continued</a:t>
            </a:r>
            <a:endParaRPr lang="en-US" smtClean="0">
              <a:solidFill>
                <a:schemeClr val="accent2"/>
              </a:solidFill>
            </a:endParaRPr>
          </a:p>
        </p:txBody>
      </p:sp>
      <p:sp>
        <p:nvSpPr>
          <p:cNvPr id="417795" name="Rectangle 3"/>
          <p:cNvSpPr>
            <a:spLocks noGrp="1" noChangeArrowheads="1"/>
          </p:cNvSpPr>
          <p:nvPr>
            <p:ph type="body" sz="half" idx="1"/>
          </p:nvPr>
        </p:nvSpPr>
        <p:spPr>
          <a:xfrm>
            <a:off x="1182688" y="2017713"/>
            <a:ext cx="6970712" cy="4114800"/>
          </a:xfrm>
          <a:noFill/>
        </p:spPr>
        <p:txBody>
          <a:bodyPr lIns="92075" tIns="46038" rIns="92075" bIns="46038"/>
          <a:lstStyle/>
          <a:p>
            <a:pPr eaLnBrk="1" hangingPunct="1">
              <a:lnSpc>
                <a:spcPct val="90000"/>
              </a:lnSpc>
            </a:pPr>
            <a:r>
              <a:rPr lang="en-US" sz="2400" smtClean="0">
                <a:solidFill>
                  <a:srgbClr val="4DB14B"/>
                </a:solidFill>
              </a:rPr>
              <a:t>: </a:t>
            </a:r>
            <a:endParaRPr lang="en-US" sz="2400" smtClean="0"/>
          </a:p>
          <a:p>
            <a:pPr eaLnBrk="1" hangingPunct="1">
              <a:lnSpc>
                <a:spcPct val="90000"/>
              </a:lnSpc>
            </a:pPr>
            <a:r>
              <a:rPr lang="en-US" sz="2400" smtClean="0">
                <a:solidFill>
                  <a:srgbClr val="4DB14B"/>
                </a:solidFill>
              </a:rPr>
              <a:t>:</a:t>
            </a:r>
            <a:r>
              <a:rPr lang="en-US" sz="2400" smtClean="0"/>
              <a:t> </a:t>
            </a:r>
            <a:r>
              <a:rPr lang="en-US" sz="2400" smtClean="0">
                <a:latin typeface="Symbol" pitchFamily="18" charset="2"/>
              </a:rPr>
              <a:t>a</a:t>
            </a:r>
            <a:r>
              <a:rPr lang="en-US" sz="2400" smtClean="0"/>
              <a:t> =</a:t>
            </a:r>
            <a:r>
              <a:rPr lang="en-US" sz="2400" smtClean="0">
                <a:solidFill>
                  <a:srgbClr val="000000"/>
                </a:solidFill>
              </a:rPr>
              <a:t>.05</a:t>
            </a:r>
          </a:p>
          <a:p>
            <a:pPr eaLnBrk="1" hangingPunct="1">
              <a:lnSpc>
                <a:spcPct val="90000"/>
              </a:lnSpc>
            </a:pPr>
            <a:r>
              <a:rPr lang="en-US" sz="2400" smtClean="0">
                <a:solidFill>
                  <a:srgbClr val="4DB14B"/>
                </a:solidFill>
              </a:rPr>
              <a:t>: </a:t>
            </a:r>
            <a:r>
              <a:rPr lang="en-US" sz="2400" smtClean="0"/>
              <a:t>F-test</a:t>
            </a:r>
          </a:p>
          <a:p>
            <a:pPr eaLnBrk="1" hangingPunct="1">
              <a:lnSpc>
                <a:spcPct val="90000"/>
              </a:lnSpc>
            </a:pPr>
            <a:r>
              <a:rPr lang="en-US" sz="2400" smtClean="0">
                <a:solidFill>
                  <a:srgbClr val="4DB14B"/>
                </a:solidFill>
              </a:rPr>
              <a:t>:</a:t>
            </a:r>
            <a:r>
              <a:rPr lang="en-US" sz="2400" i="1" smtClean="0"/>
              <a:t>H</a:t>
            </a:r>
            <a:r>
              <a:rPr lang="en-US" sz="2400" baseline="-25000" smtClean="0"/>
              <a:t>0</a:t>
            </a:r>
            <a:r>
              <a:rPr lang="en-US" sz="2400" smtClean="0"/>
              <a:t> is rejected if </a:t>
            </a:r>
            <a:r>
              <a:rPr lang="en-US" sz="2400" smtClean="0">
                <a:solidFill>
                  <a:srgbClr val="000000"/>
                </a:solidFill>
              </a:rPr>
              <a:t>F&gt;3.68, df=(9,7)</a:t>
            </a:r>
            <a:br>
              <a:rPr lang="en-US" sz="2400" smtClean="0">
                <a:solidFill>
                  <a:srgbClr val="000000"/>
                </a:solidFill>
              </a:rPr>
            </a:br>
            <a:r>
              <a:rPr lang="en-US" sz="2400" smtClean="0">
                <a:solidFill>
                  <a:srgbClr val="000000"/>
                </a:solidFill>
              </a:rPr>
              <a:t>       </a:t>
            </a:r>
            <a:endParaRPr lang="en-US" sz="2400" smtClean="0"/>
          </a:p>
          <a:p>
            <a:pPr eaLnBrk="1" hangingPunct="1">
              <a:lnSpc>
                <a:spcPct val="90000"/>
              </a:lnSpc>
            </a:pPr>
            <a:r>
              <a:rPr lang="en-US" sz="2400" smtClean="0">
                <a:solidFill>
                  <a:srgbClr val="4DB14B"/>
                </a:solidFill>
              </a:rPr>
              <a:t>:</a:t>
            </a:r>
            <a:r>
              <a:rPr lang="en-US" sz="2400" smtClean="0"/>
              <a:t> F=4.9</a:t>
            </a:r>
            <a:r>
              <a:rPr lang="en-US" sz="2400" baseline="30000" smtClean="0"/>
              <a:t>2</a:t>
            </a:r>
            <a:r>
              <a:rPr lang="en-US" sz="2400" smtClean="0"/>
              <a:t>/3.5</a:t>
            </a:r>
            <a:r>
              <a:rPr lang="en-US" sz="2400" baseline="30000" smtClean="0"/>
              <a:t>2 </a:t>
            </a:r>
            <a:r>
              <a:rPr lang="en-US" sz="2400" smtClean="0"/>
              <a:t>=1.96 </a:t>
            </a:r>
            <a:r>
              <a:rPr lang="en-US" sz="2400" smtClean="0">
                <a:sym typeface="Wingdings" pitchFamily="2" charset="2"/>
              </a:rPr>
              <a:t> </a:t>
            </a:r>
            <a:r>
              <a:rPr lang="en-US" sz="2400" smtClean="0"/>
              <a:t>Fail to Reject</a:t>
            </a:r>
            <a:r>
              <a:rPr lang="en-US" sz="2400" i="1" smtClean="0"/>
              <a:t>H</a:t>
            </a:r>
            <a:r>
              <a:rPr lang="en-US" sz="2400" baseline="-25000" smtClean="0"/>
              <a:t>0</a:t>
            </a:r>
            <a:r>
              <a:rPr lang="en-US" sz="2400" smtClean="0"/>
              <a:t>. </a:t>
            </a:r>
            <a:br>
              <a:rPr lang="en-US" sz="2400" smtClean="0"/>
            </a:br>
            <a:endParaRPr lang="en-US" sz="2400" smtClean="0"/>
          </a:p>
          <a:p>
            <a:pPr eaLnBrk="1" hangingPunct="1">
              <a:lnSpc>
                <a:spcPct val="90000"/>
              </a:lnSpc>
            </a:pPr>
            <a:r>
              <a:rPr lang="en-US" sz="2400" smtClean="0"/>
              <a:t>There is insufficient evidence to claim more variation in the software stock.</a:t>
            </a:r>
          </a:p>
        </p:txBody>
      </p:sp>
      <p:sp>
        <p:nvSpPr>
          <p:cNvPr id="15366" name="Rectangle 7"/>
          <p:cNvSpPr>
            <a:spLocks noChangeArrowheads="1"/>
          </p:cNvSpPr>
          <p:nvPr/>
        </p:nvSpPr>
        <p:spPr bwMode="auto">
          <a:xfrm>
            <a:off x="0" y="0"/>
            <a:ext cx="5207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11-7</a:t>
            </a:r>
          </a:p>
        </p:txBody>
      </p:sp>
      <p:graphicFrame>
        <p:nvGraphicFramePr>
          <p:cNvPr id="417800" name="Object 8"/>
          <p:cNvGraphicFramePr>
            <a:graphicFrameLocks noGrp="1" noChangeAspect="1"/>
          </p:cNvGraphicFramePr>
          <p:nvPr>
            <p:ph sz="half" idx="2"/>
          </p:nvPr>
        </p:nvGraphicFramePr>
        <p:xfrm>
          <a:off x="1828800" y="1981200"/>
          <a:ext cx="3657600" cy="508000"/>
        </p:xfrm>
        <a:graphic>
          <a:graphicData uri="http://schemas.openxmlformats.org/presentationml/2006/ole">
            <mc:AlternateContent xmlns:mc="http://schemas.openxmlformats.org/markup-compatibility/2006">
              <mc:Choice xmlns:v="urn:schemas-microsoft-com:vml" Requires="v">
                <p:oleObj spid="_x0000_s15364" name="Equation" r:id="rId4" imgW="1650960" imgH="228600" progId="">
                  <p:embed/>
                </p:oleObj>
              </mc:Choice>
              <mc:Fallback>
                <p:oleObj name="Equation" r:id="rId4" imgW="1650960" imgH="228600" progId="">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1981200"/>
                        <a:ext cx="36576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780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779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1779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779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779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1779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177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15F35C4A-4439-4BF1-9061-4D33F40BD0EA}" type="slidenum">
              <a:rPr lang="en-US" smtClean="0"/>
              <a:pPr/>
              <a:t>34</a:t>
            </a:fld>
            <a:endParaRPr lang="en-US" smtClean="0"/>
          </a:p>
        </p:txBody>
      </p:sp>
      <p:sp>
        <p:nvSpPr>
          <p:cNvPr id="16388" name="Rectangle 2"/>
          <p:cNvSpPr>
            <a:spLocks noGrp="1" noChangeArrowheads="1"/>
          </p:cNvSpPr>
          <p:nvPr>
            <p:ph type="title"/>
          </p:nvPr>
        </p:nvSpPr>
        <p:spPr/>
        <p:txBody>
          <a:bodyPr/>
          <a:lstStyle/>
          <a:p>
            <a:pPr eaLnBrk="1" hangingPunct="1"/>
            <a:r>
              <a:rPr lang="en-US" smtClean="0"/>
              <a:t>Excel Example</a:t>
            </a:r>
          </a:p>
        </p:txBody>
      </p:sp>
      <p:sp>
        <p:nvSpPr>
          <p:cNvPr id="34820" name="Rectangle 3"/>
          <p:cNvSpPr>
            <a:spLocks noGrp="1" noChangeArrowheads="1"/>
          </p:cNvSpPr>
          <p:nvPr>
            <p:ph type="body" idx="1"/>
          </p:nvPr>
        </p:nvSpPr>
        <p:spPr/>
        <p:txBody>
          <a:bodyPr/>
          <a:lstStyle/>
          <a:p>
            <a:pPr eaLnBrk="1" hangingPunct="1">
              <a:lnSpc>
                <a:spcPct val="90000"/>
              </a:lnSpc>
            </a:pPr>
            <a:r>
              <a:rPr lang="en-US" sz="2400" smtClean="0"/>
              <a:t>Using Megastat – Test for equal variances under two population independent samples test and click the box to test for equality of variances</a:t>
            </a:r>
          </a:p>
          <a:p>
            <a:pPr eaLnBrk="1" hangingPunct="1">
              <a:lnSpc>
                <a:spcPct val="90000"/>
              </a:lnSpc>
            </a:pPr>
            <a:r>
              <a:rPr lang="en-US" sz="2400" smtClean="0"/>
              <a:t>The default p-value is a two-tailed test, so take one-half reported p-value for one-tailed tests </a:t>
            </a:r>
            <a:endParaRPr lang="en-US" sz="2400" baseline="-25000" smtClean="0"/>
          </a:p>
          <a:p>
            <a:pPr eaLnBrk="1" hangingPunct="1">
              <a:lnSpc>
                <a:spcPct val="90000"/>
              </a:lnSpc>
            </a:pPr>
            <a:r>
              <a:rPr lang="en-US" sz="2400" smtClean="0"/>
              <a:t>Example – Domestic vs Import Data</a:t>
            </a:r>
          </a:p>
          <a:p>
            <a:pPr eaLnBrk="1" hangingPunct="1">
              <a:lnSpc>
                <a:spcPct val="90000"/>
              </a:lnSpc>
            </a:pPr>
            <a:r>
              <a:rPr lang="en-US" sz="2400" smtClean="0"/>
              <a:t> </a:t>
            </a:r>
          </a:p>
          <a:p>
            <a:pPr eaLnBrk="1" hangingPunct="1">
              <a:lnSpc>
                <a:spcPct val="90000"/>
              </a:lnSpc>
            </a:pPr>
            <a:r>
              <a:rPr lang="en-US" sz="2400" smtClean="0">
                <a:latin typeface="Symbol" pitchFamily="18" charset="2"/>
              </a:rPr>
              <a:t>a</a:t>
            </a:r>
            <a:r>
              <a:rPr lang="en-US" sz="2400" smtClean="0"/>
              <a:t> =</a:t>
            </a:r>
            <a:r>
              <a:rPr lang="en-US" sz="2400" smtClean="0">
                <a:solidFill>
                  <a:srgbClr val="000000"/>
                </a:solidFill>
              </a:rPr>
              <a:t>.10 </a:t>
            </a:r>
          </a:p>
          <a:p>
            <a:pPr eaLnBrk="1" hangingPunct="1">
              <a:lnSpc>
                <a:spcPct val="90000"/>
              </a:lnSpc>
            </a:pPr>
            <a:r>
              <a:rPr lang="en-US" sz="2400" smtClean="0"/>
              <a:t>Reject Ho means use unequal variance t-test</a:t>
            </a:r>
          </a:p>
          <a:p>
            <a:pPr eaLnBrk="1" hangingPunct="1">
              <a:lnSpc>
                <a:spcPct val="90000"/>
              </a:lnSpc>
            </a:pPr>
            <a:r>
              <a:rPr lang="en-US" sz="2400" smtClean="0"/>
              <a:t>FTR Ho means use pooled variance t-test</a:t>
            </a:r>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buFont typeface="Wingdings" pitchFamily="2" charset="2"/>
              <a:buNone/>
            </a:pPr>
            <a:endParaRPr lang="en-US" smtClean="0"/>
          </a:p>
        </p:txBody>
      </p:sp>
      <p:graphicFrame>
        <p:nvGraphicFramePr>
          <p:cNvPr id="417800" name="Object 8"/>
          <p:cNvGraphicFramePr>
            <a:graphicFrameLocks noChangeAspect="1"/>
          </p:cNvGraphicFramePr>
          <p:nvPr/>
        </p:nvGraphicFramePr>
        <p:xfrm>
          <a:off x="1600200" y="4191000"/>
          <a:ext cx="3657600" cy="508000"/>
        </p:xfrm>
        <a:graphic>
          <a:graphicData uri="http://schemas.openxmlformats.org/presentationml/2006/ole">
            <mc:AlternateContent xmlns:mc="http://schemas.openxmlformats.org/markup-compatibility/2006">
              <mc:Choice xmlns:v="urn:schemas-microsoft-com:vml" Requires="v">
                <p:oleObj spid="_x0000_s16388" name="Equation" r:id="rId4" imgW="1650960" imgH="228600" progId="">
                  <p:embed/>
                </p:oleObj>
              </mc:Choice>
              <mc:Fallback>
                <p:oleObj name="Equation" r:id="rId4" imgW="1650960" imgH="228600" progId="">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4191000"/>
                        <a:ext cx="36576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20">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1780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482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82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482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6"/>
          <p:cNvSpPr>
            <a:spLocks noGrp="1"/>
          </p:cNvSpPr>
          <p:nvPr>
            <p:ph type="sldNum" sz="quarter" idx="12"/>
          </p:nvPr>
        </p:nvSpPr>
        <p:spPr>
          <a:noFill/>
        </p:spPr>
        <p:txBody>
          <a:bodyPr/>
          <a:lstStyle/>
          <a:p>
            <a:fld id="{A76F716B-6E06-4FC1-B531-999D70291FB1}" type="slidenum">
              <a:rPr lang="en-US" smtClean="0"/>
              <a:pPr/>
              <a:t>35</a:t>
            </a:fld>
            <a:endParaRPr lang="en-US" smtClean="0"/>
          </a:p>
        </p:txBody>
      </p:sp>
      <p:sp>
        <p:nvSpPr>
          <p:cNvPr id="37891" name="Rectangle 2"/>
          <p:cNvSpPr>
            <a:spLocks noGrp="1" noChangeArrowheads="1"/>
          </p:cNvSpPr>
          <p:nvPr>
            <p:ph type="title"/>
          </p:nvPr>
        </p:nvSpPr>
        <p:spPr/>
        <p:txBody>
          <a:bodyPr/>
          <a:lstStyle/>
          <a:p>
            <a:pPr eaLnBrk="1" hangingPunct="1"/>
            <a:r>
              <a:rPr lang="en-US" smtClean="0"/>
              <a:t>Excel Output</a:t>
            </a:r>
          </a:p>
        </p:txBody>
      </p:sp>
      <p:pic>
        <p:nvPicPr>
          <p:cNvPr id="37892" name="Picture 14"/>
          <p:cNvPicPr>
            <a:picLocks noGrp="1" noChangeAspect="1" noChangeArrowheads="1"/>
          </p:cNvPicPr>
          <p:nvPr>
            <p:ph sz="half" idx="2"/>
          </p:nvPr>
        </p:nvPicPr>
        <p:blipFill>
          <a:blip r:embed="rId3" cstate="print"/>
          <a:srcRect/>
          <a:stretch>
            <a:fillRect/>
          </a:stretch>
        </p:blipFill>
        <p:spPr>
          <a:xfrm>
            <a:off x="533400" y="2057400"/>
            <a:ext cx="3810000" cy="3733800"/>
          </a:xfrm>
          <a:noFill/>
        </p:spPr>
      </p:pic>
      <p:pic>
        <p:nvPicPr>
          <p:cNvPr id="37893" name="Picture 6"/>
          <p:cNvPicPr>
            <a:picLocks noChangeAspect="1" noChangeArrowheads="1"/>
          </p:cNvPicPr>
          <p:nvPr/>
        </p:nvPicPr>
        <p:blipFill>
          <a:blip r:embed="rId4" cstate="print"/>
          <a:srcRect/>
          <a:stretch>
            <a:fillRect/>
          </a:stretch>
        </p:blipFill>
        <p:spPr bwMode="auto">
          <a:xfrm>
            <a:off x="4495800" y="2057400"/>
            <a:ext cx="3733800" cy="1679575"/>
          </a:xfrm>
          <a:prstGeom prst="rect">
            <a:avLst/>
          </a:prstGeom>
          <a:noFill/>
          <a:ln w="9525">
            <a:noFill/>
            <a:miter lim="800000"/>
            <a:headEnd/>
            <a:tailEnd/>
          </a:ln>
        </p:spPr>
      </p:pic>
      <p:sp>
        <p:nvSpPr>
          <p:cNvPr id="37894" name="TextBox 7"/>
          <p:cNvSpPr txBox="1">
            <a:spLocks noChangeArrowheads="1"/>
          </p:cNvSpPr>
          <p:nvPr/>
        </p:nvSpPr>
        <p:spPr bwMode="auto">
          <a:xfrm>
            <a:off x="4572000" y="3962400"/>
            <a:ext cx="3886200" cy="1570038"/>
          </a:xfrm>
          <a:prstGeom prst="rect">
            <a:avLst/>
          </a:prstGeom>
          <a:noFill/>
          <a:ln w="9525">
            <a:noFill/>
            <a:miter lim="800000"/>
            <a:headEnd/>
            <a:tailEnd/>
          </a:ln>
        </p:spPr>
        <p:txBody>
          <a:bodyPr>
            <a:spAutoFit/>
          </a:bodyPr>
          <a:lstStyle/>
          <a:p>
            <a:r>
              <a:rPr lang="en-US"/>
              <a:t>pvalue &lt;.10, Reject Ho</a:t>
            </a:r>
          </a:p>
          <a:p>
            <a:endParaRPr lang="en-US"/>
          </a:p>
          <a:p>
            <a:r>
              <a:rPr lang="en-US"/>
              <a:t>Use unequal variance t-test to compare means.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Comparing two proportions</a:t>
            </a:r>
            <a:endParaRPr lang="en-US" dirty="0"/>
          </a:p>
        </p:txBody>
      </p:sp>
      <p:sp>
        <p:nvSpPr>
          <p:cNvPr id="7" name="Content Placeholder 6"/>
          <p:cNvSpPr>
            <a:spLocks noGrp="1"/>
          </p:cNvSpPr>
          <p:nvPr>
            <p:ph idx="1"/>
          </p:nvPr>
        </p:nvSpPr>
        <p:spPr>
          <a:xfrm>
            <a:off x="1182688" y="2017713"/>
            <a:ext cx="7772400" cy="2935287"/>
          </a:xfrm>
        </p:spPr>
        <p:txBody>
          <a:bodyPr/>
          <a:lstStyle/>
          <a:p>
            <a:r>
              <a:rPr lang="en-US" sz="2800" dirty="0" smtClean="0">
                <a:solidFill>
                  <a:schemeClr val="tx1"/>
                </a:solidFill>
                <a:latin typeface="+mn-lt"/>
                <a:ea typeface="+mn-ea"/>
                <a:cs typeface="+mn-cs"/>
              </a:rPr>
              <a:t>Suppose we take a sample of n</a:t>
            </a:r>
            <a:r>
              <a:rPr lang="en-US" sz="2800" baseline="-25000" dirty="0" smtClean="0">
                <a:solidFill>
                  <a:schemeClr val="tx1"/>
                </a:solidFill>
                <a:latin typeface="+mn-lt"/>
                <a:ea typeface="+mn-ea"/>
                <a:cs typeface="+mn-cs"/>
              </a:rPr>
              <a:t>1</a:t>
            </a:r>
            <a:r>
              <a:rPr lang="en-US" sz="2800" dirty="0" smtClean="0">
                <a:solidFill>
                  <a:schemeClr val="tx1"/>
                </a:solidFill>
                <a:latin typeface="+mn-lt"/>
                <a:ea typeface="+mn-ea"/>
                <a:cs typeface="+mn-cs"/>
              </a:rPr>
              <a:t> from population 1 and n</a:t>
            </a:r>
            <a:r>
              <a:rPr lang="en-US" sz="2800" baseline="-25000" dirty="0" smtClean="0">
                <a:solidFill>
                  <a:schemeClr val="tx1"/>
                </a:solidFill>
                <a:latin typeface="+mn-lt"/>
                <a:ea typeface="+mn-ea"/>
                <a:cs typeface="+mn-cs"/>
              </a:rPr>
              <a:t>2</a:t>
            </a:r>
            <a:r>
              <a:rPr lang="en-US" sz="2800" dirty="0" smtClean="0">
                <a:solidFill>
                  <a:schemeClr val="tx1"/>
                </a:solidFill>
                <a:latin typeface="+mn-lt"/>
                <a:ea typeface="+mn-ea"/>
                <a:cs typeface="+mn-cs"/>
              </a:rPr>
              <a:t> from population 2. </a:t>
            </a:r>
          </a:p>
          <a:p>
            <a:r>
              <a:rPr lang="en-US" sz="2800" dirty="0" smtClean="0">
                <a:solidFill>
                  <a:schemeClr val="tx1"/>
                </a:solidFill>
                <a:latin typeface="+mn-lt"/>
                <a:ea typeface="+mn-ea"/>
                <a:cs typeface="+mn-cs"/>
              </a:rPr>
              <a:t>Let X</a:t>
            </a:r>
            <a:r>
              <a:rPr lang="en-US" sz="2800" baseline="-25000" dirty="0" smtClean="0">
                <a:solidFill>
                  <a:schemeClr val="tx1"/>
                </a:solidFill>
                <a:latin typeface="+mn-lt"/>
                <a:ea typeface="+mn-ea"/>
                <a:cs typeface="+mn-cs"/>
              </a:rPr>
              <a:t>1</a:t>
            </a:r>
            <a:r>
              <a:rPr lang="en-US" sz="2800" dirty="0" smtClean="0">
                <a:solidFill>
                  <a:schemeClr val="tx1"/>
                </a:solidFill>
                <a:latin typeface="+mn-lt"/>
                <a:ea typeface="+mn-ea"/>
                <a:cs typeface="+mn-cs"/>
              </a:rPr>
              <a:t> be the number of success in sample 1 and X</a:t>
            </a:r>
            <a:r>
              <a:rPr lang="en-US" sz="2800" baseline="-25000" dirty="0" smtClean="0">
                <a:solidFill>
                  <a:schemeClr val="tx1"/>
                </a:solidFill>
                <a:latin typeface="+mn-lt"/>
                <a:ea typeface="+mn-ea"/>
                <a:cs typeface="+mn-cs"/>
              </a:rPr>
              <a:t>2</a:t>
            </a:r>
            <a:r>
              <a:rPr lang="en-US" sz="2800" dirty="0" smtClean="0">
                <a:solidFill>
                  <a:schemeClr val="tx1"/>
                </a:solidFill>
                <a:latin typeface="+mn-lt"/>
                <a:ea typeface="+mn-ea"/>
                <a:cs typeface="+mn-cs"/>
              </a:rPr>
              <a:t> be the number of success in sample 2.</a:t>
            </a:r>
          </a:p>
          <a:p>
            <a:r>
              <a:rPr lang="en-US" sz="2800" dirty="0" smtClean="0">
                <a:solidFill>
                  <a:schemeClr val="tx1"/>
                </a:solidFill>
                <a:latin typeface="+mn-lt"/>
                <a:ea typeface="+mn-ea"/>
                <a:cs typeface="+mn-cs"/>
              </a:rPr>
              <a:t>The sample proportions are then calculated for each group.</a:t>
            </a:r>
          </a:p>
          <a:p>
            <a:endParaRPr lang="en-US" dirty="0"/>
          </a:p>
        </p:txBody>
      </p:sp>
      <p:sp>
        <p:nvSpPr>
          <p:cNvPr id="5" name="Slide Number Placeholder 4"/>
          <p:cNvSpPr>
            <a:spLocks noGrp="1"/>
          </p:cNvSpPr>
          <p:nvPr>
            <p:ph type="sldNum" sz="quarter" idx="12"/>
          </p:nvPr>
        </p:nvSpPr>
        <p:spPr/>
        <p:txBody>
          <a:bodyPr/>
          <a:lstStyle/>
          <a:p>
            <a:pPr>
              <a:defRPr/>
            </a:pPr>
            <a:fld id="{FDFC2932-D955-46D0-8C6F-06A9062BD72C}" type="slidenum">
              <a:rPr lang="en-US" smtClean="0"/>
              <a:pPr>
                <a:defRPr/>
              </a:pPr>
              <a:t>36</a:t>
            </a:fld>
            <a:endParaRPr lang="en-US"/>
          </a:p>
        </p:txBody>
      </p:sp>
      <p:sp>
        <p:nvSpPr>
          <p:cNvPr id="93186" name="Rectangle 2"/>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3185" name="Object 1"/>
          <p:cNvGraphicFramePr>
            <a:graphicFrameLocks noChangeAspect="1"/>
          </p:cNvGraphicFramePr>
          <p:nvPr/>
        </p:nvGraphicFramePr>
        <p:xfrm>
          <a:off x="2133600" y="5029200"/>
          <a:ext cx="1295400" cy="1068137"/>
        </p:xfrm>
        <a:graphic>
          <a:graphicData uri="http://schemas.openxmlformats.org/presentationml/2006/ole">
            <mc:AlternateContent xmlns:mc="http://schemas.openxmlformats.org/markup-compatibility/2006">
              <mc:Choice xmlns:v="urn:schemas-microsoft-com:vml" Requires="v">
                <p:oleObj spid="_x0000_s93190" name="Equation" r:id="rId3" imgW="533169" imgH="431613" progId="Equation.DSMT4">
                  <p:embed/>
                </p:oleObj>
              </mc:Choice>
              <mc:Fallback>
                <p:oleObj name="Equation" r:id="rId3" imgW="533169" imgH="431613"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5029200"/>
                        <a:ext cx="1295400" cy="106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188" name="Rectangle 4"/>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3187" name="Object 3"/>
          <p:cNvGraphicFramePr>
            <a:graphicFrameLocks noChangeAspect="1"/>
          </p:cNvGraphicFramePr>
          <p:nvPr/>
        </p:nvGraphicFramePr>
        <p:xfrm>
          <a:off x="4495800" y="4953000"/>
          <a:ext cx="1447800" cy="1134110"/>
        </p:xfrm>
        <a:graphic>
          <a:graphicData uri="http://schemas.openxmlformats.org/presentationml/2006/ole">
            <mc:AlternateContent xmlns:mc="http://schemas.openxmlformats.org/markup-compatibility/2006">
              <mc:Choice xmlns:v="urn:schemas-microsoft-com:vml" Requires="v">
                <p:oleObj spid="_x0000_s93191" name="Equation" r:id="rId5" imgW="558558" imgH="431613" progId="Equation.DSMT4">
                  <p:embed/>
                </p:oleObj>
              </mc:Choice>
              <mc:Fallback>
                <p:oleObj name="Equation" r:id="rId5" imgW="558558" imgH="431613"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4953000"/>
                        <a:ext cx="1447800" cy="11341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318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3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Hypothesis testing for 2 Proportions</a:t>
            </a:r>
            <a:endParaRPr lang="en-US" sz="3600" dirty="0"/>
          </a:p>
        </p:txBody>
      </p:sp>
      <p:sp>
        <p:nvSpPr>
          <p:cNvPr id="3" name="Content Placeholder 2"/>
          <p:cNvSpPr>
            <a:spLocks noGrp="1"/>
          </p:cNvSpPr>
          <p:nvPr>
            <p:ph idx="1"/>
          </p:nvPr>
        </p:nvSpPr>
        <p:spPr>
          <a:xfrm>
            <a:off x="1182688" y="2017713"/>
            <a:ext cx="7772400" cy="2097087"/>
          </a:xfrm>
        </p:spPr>
        <p:txBody>
          <a:bodyPr/>
          <a:lstStyle/>
          <a:p>
            <a:r>
              <a:rPr lang="en-US" sz="2400" dirty="0" smtClean="0">
                <a:solidFill>
                  <a:schemeClr val="tx1"/>
                </a:solidFill>
                <a:latin typeface="+mn-lt"/>
                <a:ea typeface="+mn-ea"/>
                <a:cs typeface="+mn-cs"/>
              </a:rPr>
              <a:t>In conducting a Hypothesis test where the Null hypothesis assumes equal proportions, it is best practice to pool or combine the sample proportions into a single estimated proportion, and use an estimated standard error.</a:t>
            </a:r>
            <a:endParaRPr lang="en-US" sz="2400" dirty="0"/>
          </a:p>
        </p:txBody>
      </p:sp>
      <p:sp>
        <p:nvSpPr>
          <p:cNvPr id="4" name="Slide Number Placeholder 3"/>
          <p:cNvSpPr>
            <a:spLocks noGrp="1"/>
          </p:cNvSpPr>
          <p:nvPr>
            <p:ph type="sldNum" sz="quarter" idx="12"/>
          </p:nvPr>
        </p:nvSpPr>
        <p:spPr/>
        <p:txBody>
          <a:bodyPr/>
          <a:lstStyle/>
          <a:p>
            <a:pPr>
              <a:defRPr/>
            </a:pPr>
            <a:fld id="{BD9FAD3E-66C0-4420-9422-E18D454576F4}" type="slidenum">
              <a:rPr lang="en-US" smtClean="0"/>
              <a:pPr>
                <a:defRPr/>
              </a:pPr>
              <a:t>37</a:t>
            </a:fld>
            <a:endParaRPr lang="en-US"/>
          </a:p>
        </p:txBody>
      </p:sp>
      <p:sp>
        <p:nvSpPr>
          <p:cNvPr id="108546" name="Rectangle 2"/>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8545" name="Object 1"/>
          <p:cNvGraphicFramePr>
            <a:graphicFrameLocks noChangeAspect="1"/>
          </p:cNvGraphicFramePr>
          <p:nvPr/>
        </p:nvGraphicFramePr>
        <p:xfrm>
          <a:off x="1524000" y="4800600"/>
          <a:ext cx="1974715" cy="1066800"/>
        </p:xfrm>
        <a:graphic>
          <a:graphicData uri="http://schemas.openxmlformats.org/presentationml/2006/ole">
            <mc:AlternateContent xmlns:mc="http://schemas.openxmlformats.org/markup-compatibility/2006">
              <mc:Choice xmlns:v="urn:schemas-microsoft-com:vml" Requires="v">
                <p:oleObj spid="_x0000_s108550" name="Equation" r:id="rId3" imgW="812447" imgH="431613" progId="Equation.DSMT4">
                  <p:embed/>
                </p:oleObj>
              </mc:Choice>
              <mc:Fallback>
                <p:oleObj name="Equation" r:id="rId3" imgW="812447" imgH="431613"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800600"/>
                        <a:ext cx="1974715"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8548" name="Rectangle 4"/>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8547" name="Object 3"/>
          <p:cNvGraphicFramePr>
            <a:graphicFrameLocks noChangeAspect="1"/>
          </p:cNvGraphicFramePr>
          <p:nvPr/>
        </p:nvGraphicFramePr>
        <p:xfrm>
          <a:off x="4038600" y="4724400"/>
          <a:ext cx="4135582" cy="1143000"/>
        </p:xfrm>
        <a:graphic>
          <a:graphicData uri="http://schemas.openxmlformats.org/presentationml/2006/ole">
            <mc:AlternateContent xmlns:mc="http://schemas.openxmlformats.org/markup-compatibility/2006">
              <mc:Choice xmlns:v="urn:schemas-microsoft-com:vml" Requires="v">
                <p:oleObj spid="_x0000_s108551" name="Equation" r:id="rId5" imgW="1854200" imgH="508000" progId="Equation.DSMT4">
                  <p:embed/>
                </p:oleObj>
              </mc:Choice>
              <mc:Fallback>
                <p:oleObj name="Equation" r:id="rId5" imgW="1854200" imgH="5080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4724400"/>
                        <a:ext cx="4135582"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Hypothesis testing for 2 Proportions</a:t>
            </a:r>
            <a:endParaRPr lang="en-US" sz="3600" dirty="0"/>
          </a:p>
        </p:txBody>
      </p:sp>
      <p:sp>
        <p:nvSpPr>
          <p:cNvPr id="3" name="Content Placeholder 2"/>
          <p:cNvSpPr>
            <a:spLocks noGrp="1"/>
          </p:cNvSpPr>
          <p:nvPr>
            <p:ph idx="1"/>
          </p:nvPr>
        </p:nvSpPr>
        <p:spPr>
          <a:xfrm>
            <a:off x="1182688" y="2017713"/>
            <a:ext cx="7772400" cy="1411287"/>
          </a:xfrm>
        </p:spPr>
        <p:txBody>
          <a:bodyPr/>
          <a:lstStyle/>
          <a:p>
            <a:r>
              <a:rPr lang="en-US" sz="2400" dirty="0" smtClean="0">
                <a:solidFill>
                  <a:schemeClr val="tx1"/>
                </a:solidFill>
                <a:latin typeface="+mn-lt"/>
                <a:ea typeface="+mn-ea"/>
                <a:cs typeface="+mn-cs"/>
              </a:rPr>
              <a:t>The test statistic will have a Normal Distribution as long as there are at least 10 successes and 10 failures in both samples.</a:t>
            </a:r>
          </a:p>
          <a:p>
            <a:endParaRPr lang="en-US" dirty="0"/>
          </a:p>
        </p:txBody>
      </p:sp>
      <p:sp>
        <p:nvSpPr>
          <p:cNvPr id="4" name="Slide Number Placeholder 3"/>
          <p:cNvSpPr>
            <a:spLocks noGrp="1"/>
          </p:cNvSpPr>
          <p:nvPr>
            <p:ph type="sldNum" sz="quarter" idx="12"/>
          </p:nvPr>
        </p:nvSpPr>
        <p:spPr/>
        <p:txBody>
          <a:bodyPr/>
          <a:lstStyle/>
          <a:p>
            <a:pPr>
              <a:defRPr/>
            </a:pPr>
            <a:fld id="{BD9FAD3E-66C0-4420-9422-E18D454576F4}" type="slidenum">
              <a:rPr lang="en-US" smtClean="0"/>
              <a:pPr>
                <a:defRPr/>
              </a:pPr>
              <a:t>38</a:t>
            </a:fld>
            <a:endParaRPr lang="en-US"/>
          </a:p>
        </p:txBody>
      </p:sp>
      <p:sp>
        <p:nvSpPr>
          <p:cNvPr id="109570" name="Rectangle 2"/>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9569" name="Object 1"/>
          <p:cNvGraphicFramePr>
            <a:graphicFrameLocks noChangeAspect="1"/>
          </p:cNvGraphicFramePr>
          <p:nvPr/>
        </p:nvGraphicFramePr>
        <p:xfrm>
          <a:off x="1676400" y="3505200"/>
          <a:ext cx="5492338" cy="2286000"/>
        </p:xfrm>
        <a:graphic>
          <a:graphicData uri="http://schemas.openxmlformats.org/presentationml/2006/ole">
            <mc:AlternateContent xmlns:mc="http://schemas.openxmlformats.org/markup-compatibility/2006">
              <mc:Choice xmlns:v="urn:schemas-microsoft-com:vml" Requires="v">
                <p:oleObj spid="_x0000_s109571" name="Equation" r:id="rId3" imgW="1663700" imgH="711200" progId="Equation.DSMT4">
                  <p:embed/>
                </p:oleObj>
              </mc:Choice>
              <mc:Fallback>
                <p:oleObj name="Equation" r:id="rId3" imgW="1663700" imgH="7112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505200"/>
                        <a:ext cx="5492338" cy="228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182688" y="2017712"/>
            <a:ext cx="7772400" cy="4306887"/>
          </a:xfrm>
        </p:spPr>
        <p:txBody>
          <a:bodyPr/>
          <a:lstStyle/>
          <a:p>
            <a:r>
              <a:rPr lang="en-US" sz="2400" dirty="0" smtClean="0">
                <a:solidFill>
                  <a:schemeClr val="tx1"/>
                </a:solidFill>
                <a:latin typeface="+mn-lt"/>
                <a:ea typeface="+mn-ea"/>
                <a:cs typeface="+mn-cs"/>
              </a:rPr>
              <a:t>In an August 2016 Study, Pew Research asked the sampled Americans if background checks required at gun stores should be made universal extended to all sales of guns between private owners or at gun shows. </a:t>
            </a:r>
          </a:p>
          <a:p>
            <a:r>
              <a:rPr lang="en-US" sz="2400" dirty="0" smtClean="0">
                <a:solidFill>
                  <a:schemeClr val="tx1"/>
                </a:solidFill>
                <a:latin typeface="+mn-lt"/>
                <a:ea typeface="+mn-ea"/>
                <a:cs typeface="+mn-cs"/>
              </a:rPr>
              <a:t>772 out 990 men said yes, while 857 out of 1020 women said yes.</a:t>
            </a:r>
          </a:p>
          <a:p>
            <a:r>
              <a:rPr lang="en-US" sz="2400" dirty="0" smtClean="0">
                <a:solidFill>
                  <a:schemeClr val="tx1"/>
                </a:solidFill>
                <a:latin typeface="+mn-lt"/>
                <a:ea typeface="+mn-ea"/>
                <a:cs typeface="+mn-cs"/>
              </a:rPr>
              <a:t>Is there a difference in the proportion of men and women who support universal background checks for purchasing guns? Design and conduct the test with a significance level of 1%.</a:t>
            </a:r>
          </a:p>
          <a:p>
            <a:pPr>
              <a:buNone/>
            </a:pPr>
            <a:r>
              <a:rPr lang="en-US"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2"/>
          </p:nvPr>
        </p:nvSpPr>
        <p:spPr/>
        <p:txBody>
          <a:bodyPr/>
          <a:lstStyle/>
          <a:p>
            <a:pPr>
              <a:defRPr/>
            </a:pPr>
            <a:fld id="{BD9FAD3E-66C0-4420-9422-E18D454576F4}" type="slidenum">
              <a:rPr lang="en-US" smtClean="0"/>
              <a:pPr>
                <a:defRPr/>
              </a:pPr>
              <a:t>39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Dependent sampling</a:t>
            </a:r>
          </a:p>
        </p:txBody>
      </p:sp>
      <p:sp>
        <p:nvSpPr>
          <p:cNvPr id="22531" name="Slide Number Placeholder 3"/>
          <p:cNvSpPr>
            <a:spLocks noGrp="1"/>
          </p:cNvSpPr>
          <p:nvPr>
            <p:ph type="sldNum" sz="quarter" idx="12"/>
          </p:nvPr>
        </p:nvSpPr>
        <p:spPr>
          <a:noFill/>
        </p:spPr>
        <p:txBody>
          <a:bodyPr/>
          <a:lstStyle/>
          <a:p>
            <a:fld id="{3FE648D4-56DB-4F9D-BE64-978091D04E6C}" type="slidenum">
              <a:rPr lang="en-US" smtClean="0"/>
              <a:pPr/>
              <a:t>4</a:t>
            </a:fld>
            <a:endParaRPr lang="en-US" smtClean="0"/>
          </a:p>
        </p:txBody>
      </p:sp>
      <p:pic>
        <p:nvPicPr>
          <p:cNvPr id="22532" name="Content Placeholder 4" descr="DependentSampling.png"/>
          <p:cNvPicPr>
            <a:picLocks noGrp="1"/>
          </p:cNvPicPr>
          <p:nvPr>
            <p:ph idx="1"/>
          </p:nvPr>
        </p:nvPicPr>
        <p:blipFill>
          <a:blip r:embed="rId3" cstate="print"/>
          <a:srcRect/>
          <a:stretch>
            <a:fillRect/>
          </a:stretch>
        </p:blipFill>
        <p:spPr>
          <a:xfrm>
            <a:off x="1371600" y="1828800"/>
            <a:ext cx="6477000" cy="4572000"/>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(Design)</a:t>
            </a:r>
            <a:endParaRPr lang="en-US" dirty="0"/>
          </a:p>
        </p:txBody>
      </p:sp>
      <p:sp>
        <p:nvSpPr>
          <p:cNvPr id="3" name="Content Placeholder 2"/>
          <p:cNvSpPr>
            <a:spLocks noGrp="1"/>
          </p:cNvSpPr>
          <p:nvPr>
            <p:ph idx="1"/>
          </p:nvPr>
        </p:nvSpPr>
        <p:spPr/>
        <p:txBody>
          <a:bodyPr/>
          <a:lstStyle/>
          <a:p>
            <a:r>
              <a:rPr lang="en-US" sz="2000" b="1" dirty="0" smtClean="0">
                <a:solidFill>
                  <a:schemeClr val="tx1"/>
                </a:solidFill>
                <a:latin typeface="+mn-lt"/>
                <a:ea typeface="+mn-ea"/>
                <a:cs typeface="+mn-cs"/>
              </a:rPr>
              <a:t>Ho: p</a:t>
            </a:r>
            <a:r>
              <a:rPr lang="en-US" sz="2000" b="1" baseline="-25000" dirty="0" smtClean="0">
                <a:solidFill>
                  <a:schemeClr val="tx1"/>
                </a:solidFill>
                <a:latin typeface="+mn-lt"/>
                <a:ea typeface="+mn-ea"/>
                <a:cs typeface="+mn-cs"/>
              </a:rPr>
              <a:t>m</a:t>
            </a:r>
            <a:r>
              <a:rPr lang="en-US" sz="2000" b="1" dirty="0" smtClean="0">
                <a:solidFill>
                  <a:schemeClr val="tx1"/>
                </a:solidFill>
                <a:latin typeface="+mn-lt"/>
                <a:ea typeface="+mn-ea"/>
                <a:cs typeface="+mn-cs"/>
              </a:rPr>
              <a:t>=p</a:t>
            </a:r>
            <a:r>
              <a:rPr lang="en-US" sz="2000" b="1" baseline="-25000" dirty="0" smtClean="0">
                <a:solidFill>
                  <a:schemeClr val="tx1"/>
                </a:solidFill>
                <a:latin typeface="+mn-lt"/>
                <a:ea typeface="+mn-ea"/>
                <a:cs typeface="+mn-cs"/>
              </a:rPr>
              <a:t>w</a:t>
            </a:r>
            <a:r>
              <a:rPr lang="en-US" sz="2000" b="1" dirty="0" smtClean="0">
                <a:solidFill>
                  <a:schemeClr val="tx1"/>
                </a:solidFill>
                <a:latin typeface="+mn-lt"/>
                <a:ea typeface="+mn-ea"/>
                <a:cs typeface="+mn-cs"/>
              </a:rPr>
              <a:t> </a:t>
            </a:r>
            <a:r>
              <a:rPr lang="en-US" sz="2000" dirty="0" smtClean="0">
                <a:solidFill>
                  <a:schemeClr val="tx1"/>
                </a:solidFill>
                <a:latin typeface="+mn-lt"/>
                <a:ea typeface="+mn-ea"/>
                <a:cs typeface="+mn-cs"/>
              </a:rPr>
              <a:t>(There is no difference in the proportion of support for background checks by gender)</a:t>
            </a:r>
            <a:br>
              <a:rPr lang="en-US" sz="2000" dirty="0" smtClean="0">
                <a:solidFill>
                  <a:schemeClr val="tx1"/>
                </a:solidFill>
                <a:latin typeface="+mn-lt"/>
                <a:ea typeface="+mn-ea"/>
                <a:cs typeface="+mn-cs"/>
              </a:rPr>
            </a:br>
            <a:r>
              <a:rPr lang="en-US" sz="2000" b="1" dirty="0" smtClean="0">
                <a:solidFill>
                  <a:schemeClr val="tx1"/>
                </a:solidFill>
                <a:latin typeface="+mn-lt"/>
                <a:ea typeface="+mn-ea"/>
                <a:cs typeface="+mn-cs"/>
              </a:rPr>
              <a:t>Ha: </a:t>
            </a:r>
            <a:r>
              <a:rPr lang="en-US" sz="2000" b="1" dirty="0" err="1" smtClean="0">
                <a:solidFill>
                  <a:schemeClr val="tx1"/>
                </a:solidFill>
                <a:latin typeface="+mn-lt"/>
                <a:ea typeface="+mn-ea"/>
                <a:cs typeface="+mn-cs"/>
              </a:rPr>
              <a:t>p</a:t>
            </a:r>
            <a:r>
              <a:rPr lang="en-US" sz="2000" b="1" baseline="-25000" dirty="0" err="1" smtClean="0">
                <a:solidFill>
                  <a:schemeClr val="tx1"/>
                </a:solidFill>
                <a:latin typeface="+mn-lt"/>
                <a:ea typeface="+mn-ea"/>
                <a:cs typeface="+mn-cs"/>
              </a:rPr>
              <a:t>m</a:t>
            </a:r>
            <a:r>
              <a:rPr lang="en-US" sz="2000" b="1" dirty="0" err="1" smtClean="0">
                <a:solidFill>
                  <a:schemeClr val="tx1"/>
                </a:solidFill>
                <a:latin typeface="+mn-lt"/>
                <a:ea typeface="+mn-ea"/>
                <a:cs typeface="+mn-cs"/>
              </a:rPr>
              <a:t>≠p</a:t>
            </a:r>
            <a:r>
              <a:rPr lang="en-US" sz="2000" b="1" baseline="-25000" dirty="0" err="1" smtClean="0">
                <a:solidFill>
                  <a:schemeClr val="tx1"/>
                </a:solidFill>
                <a:latin typeface="+mn-lt"/>
                <a:ea typeface="+mn-ea"/>
                <a:cs typeface="+mn-cs"/>
              </a:rPr>
              <a:t>w</a:t>
            </a:r>
            <a:r>
              <a:rPr lang="en-US" sz="2000" b="1" dirty="0" smtClean="0">
                <a:solidFill>
                  <a:schemeClr val="tx1"/>
                </a:solidFill>
                <a:latin typeface="+mn-lt"/>
                <a:ea typeface="+mn-ea"/>
                <a:cs typeface="+mn-cs"/>
              </a:rPr>
              <a:t> </a:t>
            </a:r>
            <a:r>
              <a:rPr lang="en-US" sz="2000" dirty="0" smtClean="0">
                <a:solidFill>
                  <a:schemeClr val="tx1"/>
                </a:solidFill>
                <a:latin typeface="+mn-lt"/>
                <a:ea typeface="+mn-ea"/>
                <a:cs typeface="+mn-cs"/>
              </a:rPr>
              <a:t>(There is a difference in the proportion of support for background checks by gender)</a:t>
            </a:r>
          </a:p>
          <a:p>
            <a:r>
              <a:rPr lang="en-US" sz="2000" b="1" dirty="0" smtClean="0">
                <a:solidFill>
                  <a:schemeClr val="tx1"/>
                </a:solidFill>
                <a:latin typeface="+mn-lt"/>
                <a:ea typeface="+mn-ea"/>
                <a:cs typeface="+mn-cs"/>
              </a:rPr>
              <a:t>Model: </a:t>
            </a:r>
            <a:br>
              <a:rPr lang="en-US" sz="2000" b="1" dirty="0" smtClean="0">
                <a:solidFill>
                  <a:schemeClr val="tx1"/>
                </a:solidFill>
                <a:latin typeface="+mn-lt"/>
                <a:ea typeface="+mn-ea"/>
                <a:cs typeface="+mn-cs"/>
              </a:rPr>
            </a:br>
            <a:r>
              <a:rPr lang="en-US" sz="2000" dirty="0" smtClean="0">
                <a:solidFill>
                  <a:schemeClr val="tx1"/>
                </a:solidFill>
                <a:latin typeface="+mn-lt"/>
                <a:ea typeface="+mn-ea"/>
                <a:cs typeface="+mn-cs"/>
              </a:rPr>
              <a:t>Two proportion Z test. This is a two-tailed test with a = 0.01.</a:t>
            </a:r>
          </a:p>
          <a:p>
            <a:r>
              <a:rPr lang="en-US" sz="2000" b="1" dirty="0" smtClean="0">
                <a:solidFill>
                  <a:schemeClr val="tx1"/>
                </a:solidFill>
                <a:latin typeface="+mn-lt"/>
                <a:ea typeface="+mn-ea"/>
                <a:cs typeface="+mn-cs"/>
              </a:rPr>
              <a:t>Model Assumptions: </a:t>
            </a:r>
            <a:r>
              <a:rPr lang="en-US" sz="2000" dirty="0" smtClean="0">
                <a:solidFill>
                  <a:schemeClr val="tx1"/>
                </a:solidFill>
                <a:latin typeface="+mn-lt"/>
                <a:ea typeface="+mn-ea"/>
                <a:cs typeface="+mn-cs"/>
              </a:rPr>
              <a:t>for men there are 772 yes and 218 no. For women there are 857 yes and 16 no. Since all these numbers exceed 10, the model is appropriate.</a:t>
            </a:r>
          </a:p>
          <a:p>
            <a:r>
              <a:rPr lang="en-US" sz="2000" b="1" dirty="0" smtClean="0">
                <a:solidFill>
                  <a:schemeClr val="tx1"/>
                </a:solidFill>
                <a:latin typeface="+mn-lt"/>
                <a:ea typeface="+mn-ea"/>
                <a:cs typeface="+mn-cs"/>
              </a:rPr>
              <a:t>Decision Rules:</a:t>
            </a:r>
            <a:r>
              <a:rPr lang="en-US" sz="2000" dirty="0" smtClean="0">
                <a:solidFill>
                  <a:schemeClr val="tx1"/>
                </a:solidFill>
                <a:latin typeface="+mn-lt"/>
                <a:ea typeface="+mn-ea"/>
                <a:cs typeface="+mn-cs"/>
              </a:rPr>
              <a:t/>
            </a:r>
            <a:br>
              <a:rPr lang="en-US" sz="2000" dirty="0" smtClean="0">
                <a:solidFill>
                  <a:schemeClr val="tx1"/>
                </a:solidFill>
                <a:latin typeface="+mn-lt"/>
                <a:ea typeface="+mn-ea"/>
                <a:cs typeface="+mn-cs"/>
              </a:rPr>
            </a:br>
            <a:r>
              <a:rPr lang="en-US" sz="2000" dirty="0" smtClean="0">
                <a:solidFill>
                  <a:schemeClr val="tx1"/>
                </a:solidFill>
                <a:latin typeface="+mn-lt"/>
                <a:ea typeface="+mn-ea"/>
                <a:cs typeface="+mn-cs"/>
              </a:rPr>
              <a:t>Critical Value Method - Reject Ho if Z &gt; 2.58 or Z &lt; -2.58.</a:t>
            </a:r>
            <a:br>
              <a:rPr lang="en-US" sz="2000" dirty="0" smtClean="0">
                <a:solidFill>
                  <a:schemeClr val="tx1"/>
                </a:solidFill>
                <a:latin typeface="+mn-lt"/>
                <a:ea typeface="+mn-ea"/>
                <a:cs typeface="+mn-cs"/>
              </a:rPr>
            </a:br>
            <a:r>
              <a:rPr lang="en-US" sz="2000" dirty="0" smtClean="0">
                <a:solidFill>
                  <a:schemeClr val="tx1"/>
                </a:solidFill>
                <a:latin typeface="+mn-lt"/>
                <a:ea typeface="+mn-ea"/>
                <a:cs typeface="+mn-cs"/>
              </a:rPr>
              <a:t>P-value method - Reject Ho if p-value &lt;0.01</a:t>
            </a:r>
          </a:p>
          <a:p>
            <a:endParaRPr lang="en-US" dirty="0"/>
          </a:p>
        </p:txBody>
      </p:sp>
      <p:sp>
        <p:nvSpPr>
          <p:cNvPr id="4" name="Slide Number Placeholder 3"/>
          <p:cNvSpPr>
            <a:spLocks noGrp="1"/>
          </p:cNvSpPr>
          <p:nvPr>
            <p:ph type="sldNum" sz="quarter" idx="12"/>
          </p:nvPr>
        </p:nvSpPr>
        <p:spPr/>
        <p:txBody>
          <a:bodyPr/>
          <a:lstStyle/>
          <a:p>
            <a:pPr>
              <a:defRPr/>
            </a:pPr>
            <a:fld id="{BD9FAD3E-66C0-4420-9422-E18D454576F4}" type="slidenum">
              <a:rPr lang="en-US" smtClean="0"/>
              <a:pPr>
                <a:defRPr/>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(Results)</a:t>
            </a:r>
            <a:endParaRPr lang="en-US" dirty="0"/>
          </a:p>
        </p:txBody>
      </p:sp>
      <p:sp>
        <p:nvSpPr>
          <p:cNvPr id="4" name="Slide Number Placeholder 3"/>
          <p:cNvSpPr>
            <a:spLocks noGrp="1"/>
          </p:cNvSpPr>
          <p:nvPr>
            <p:ph type="sldNum" sz="quarter" idx="12"/>
          </p:nvPr>
        </p:nvSpPr>
        <p:spPr/>
        <p:txBody>
          <a:bodyPr/>
          <a:lstStyle/>
          <a:p>
            <a:pPr>
              <a:defRPr/>
            </a:pPr>
            <a:fld id="{BD9FAD3E-66C0-4420-9422-E18D454576F4}" type="slidenum">
              <a:rPr lang="en-US" smtClean="0"/>
              <a:pPr>
                <a:defRPr/>
              </a:pPr>
              <a:t>41</a:t>
            </a:fld>
            <a:endParaRPr lang="en-US"/>
          </a:p>
        </p:txBody>
      </p:sp>
      <p:sp>
        <p:nvSpPr>
          <p:cNvPr id="110594" name="Rectangle 2"/>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0593" name="Object 1"/>
          <p:cNvGraphicFramePr>
            <a:graphicFrameLocks noChangeAspect="1"/>
          </p:cNvGraphicFramePr>
          <p:nvPr/>
        </p:nvGraphicFramePr>
        <p:xfrm>
          <a:off x="990600" y="2209800"/>
          <a:ext cx="2343150" cy="838200"/>
        </p:xfrm>
        <a:graphic>
          <a:graphicData uri="http://schemas.openxmlformats.org/presentationml/2006/ole">
            <mc:AlternateContent xmlns:mc="http://schemas.openxmlformats.org/markup-compatibility/2006">
              <mc:Choice xmlns:v="urn:schemas-microsoft-com:vml" Requires="v">
                <p:oleObj spid="_x0000_s110604" name="Equation" r:id="rId3" imgW="1117115" imgH="393529" progId="Equation.DSMT4">
                  <p:embed/>
                </p:oleObj>
              </mc:Choice>
              <mc:Fallback>
                <p:oleObj name="Equation" r:id="rId3" imgW="1117115" imgH="393529"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209800"/>
                        <a:ext cx="234315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0596" name="Rectangle 4"/>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0595" name="Object 3"/>
          <p:cNvGraphicFramePr>
            <a:graphicFrameLocks noChangeAspect="1"/>
          </p:cNvGraphicFramePr>
          <p:nvPr/>
        </p:nvGraphicFramePr>
        <p:xfrm>
          <a:off x="3581400" y="2286000"/>
          <a:ext cx="2164773" cy="762000"/>
        </p:xfrm>
        <a:graphic>
          <a:graphicData uri="http://schemas.openxmlformats.org/presentationml/2006/ole">
            <mc:AlternateContent xmlns:mc="http://schemas.openxmlformats.org/markup-compatibility/2006">
              <mc:Choice xmlns:v="urn:schemas-microsoft-com:vml" Requires="v">
                <p:oleObj spid="_x0000_s110605" name="Equation" r:id="rId5" imgW="1180588" imgH="393529" progId="Equation.DSMT4">
                  <p:embed/>
                </p:oleObj>
              </mc:Choice>
              <mc:Fallback>
                <p:oleObj name="Equation" r:id="rId5" imgW="1180588" imgH="393529"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2286000"/>
                        <a:ext cx="2164773"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0598" name="Rectangle 6"/>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0597" name="Object 5"/>
          <p:cNvGraphicFramePr>
            <a:graphicFrameLocks noChangeAspect="1"/>
          </p:cNvGraphicFramePr>
          <p:nvPr/>
        </p:nvGraphicFramePr>
        <p:xfrm>
          <a:off x="685800" y="3276600"/>
          <a:ext cx="2431473" cy="685800"/>
        </p:xfrm>
        <a:graphic>
          <a:graphicData uri="http://schemas.openxmlformats.org/presentationml/2006/ole">
            <mc:AlternateContent xmlns:mc="http://schemas.openxmlformats.org/markup-compatibility/2006">
              <mc:Choice xmlns:v="urn:schemas-microsoft-com:vml" Requires="v">
                <p:oleObj spid="_x0000_s110606" name="Equation" r:id="rId7" imgW="1459866" imgH="393529" progId="Equation.DSMT4">
                  <p:embed/>
                </p:oleObj>
              </mc:Choice>
              <mc:Fallback>
                <p:oleObj name="Equation" r:id="rId7" imgW="1459866" imgH="393529"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3276600"/>
                        <a:ext cx="2431473"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0600" name="Rectangle 8"/>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0599" name="Object 7"/>
          <p:cNvGraphicFramePr>
            <a:graphicFrameLocks noChangeAspect="1"/>
          </p:cNvGraphicFramePr>
          <p:nvPr/>
        </p:nvGraphicFramePr>
        <p:xfrm>
          <a:off x="3352800" y="3200400"/>
          <a:ext cx="4910203" cy="1066800"/>
        </p:xfrm>
        <a:graphic>
          <a:graphicData uri="http://schemas.openxmlformats.org/presentationml/2006/ole">
            <mc:AlternateContent xmlns:mc="http://schemas.openxmlformats.org/markup-compatibility/2006">
              <mc:Choice xmlns:v="urn:schemas-microsoft-com:vml" Requires="v">
                <p:oleObj spid="_x0000_s110607" name="Equation" r:id="rId9" imgW="3124200" imgH="673100" progId="Equation.DSMT4">
                  <p:embed/>
                </p:oleObj>
              </mc:Choice>
              <mc:Fallback>
                <p:oleObj name="Equation" r:id="rId9" imgW="3124200" imgH="673100" progId="Equation.DSMT4">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52800" y="3200400"/>
                        <a:ext cx="4910203"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838200" y="4495801"/>
            <a:ext cx="7696200" cy="2246769"/>
          </a:xfrm>
          <a:prstGeom prst="rect">
            <a:avLst/>
          </a:prstGeom>
          <a:noFill/>
        </p:spPr>
        <p:txBody>
          <a:bodyPr wrap="square" rtlCol="0">
            <a:spAutoFit/>
          </a:bodyPr>
          <a:lstStyle/>
          <a:p>
            <a:r>
              <a:rPr lang="en-US" sz="2000" dirty="0"/>
              <a:t>p-value = 0.0005 </a:t>
            </a:r>
            <a:r>
              <a:rPr lang="en-US" sz="2000" dirty="0" smtClean="0"/>
              <a:t>&lt; </a:t>
            </a:r>
            <a:r>
              <a:rPr lang="en-US" sz="2000" dirty="0" smtClean="0">
                <a:latin typeface="Symbol" pitchFamily="18" charset="2"/>
              </a:rPr>
              <a:t>a</a:t>
            </a:r>
          </a:p>
          <a:p>
            <a:r>
              <a:rPr lang="en-US" sz="2000" dirty="0" smtClean="0"/>
              <a:t>Reject Ho Under both methods.</a:t>
            </a:r>
          </a:p>
          <a:p>
            <a:endParaRPr lang="en-US" sz="2000" dirty="0" smtClean="0"/>
          </a:p>
          <a:p>
            <a:r>
              <a:rPr lang="en-US" sz="2000" b="1" dirty="0" smtClean="0"/>
              <a:t>Conclusion: </a:t>
            </a:r>
            <a:r>
              <a:rPr lang="en-US" sz="2000" dirty="0" smtClean="0"/>
              <a:t>There </a:t>
            </a:r>
            <a:r>
              <a:rPr lang="en-US" sz="2000" dirty="0"/>
              <a:t>is a difference in the proportion of support for background checks by gender. Women are more likely to support background checks.</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5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5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59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5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0" name="Slide Number Placeholder 5"/>
          <p:cNvSpPr>
            <a:spLocks noGrp="1"/>
          </p:cNvSpPr>
          <p:nvPr>
            <p:ph type="sldNum" sz="quarter" idx="12"/>
          </p:nvPr>
        </p:nvSpPr>
        <p:spPr>
          <a:noFill/>
        </p:spPr>
        <p:txBody>
          <a:bodyPr/>
          <a:lstStyle/>
          <a:p>
            <a:fld id="{7C18E33C-798F-4DD4-BFF7-B30E988EBA2B}" type="slidenum">
              <a:rPr lang="en-US" smtClean="0"/>
              <a:pPr/>
              <a:t>5</a:t>
            </a:fld>
            <a:endParaRPr lang="en-US" smtClean="0"/>
          </a:p>
        </p:txBody>
      </p:sp>
      <p:sp>
        <p:nvSpPr>
          <p:cNvPr id="1031" name="Rectangle 2"/>
          <p:cNvSpPr>
            <a:spLocks noGrp="1" noChangeArrowheads="1"/>
          </p:cNvSpPr>
          <p:nvPr>
            <p:ph type="title"/>
          </p:nvPr>
        </p:nvSpPr>
        <p:spPr>
          <a:xfrm>
            <a:off x="1150938" y="617538"/>
            <a:ext cx="7793037" cy="527050"/>
          </a:xfrm>
        </p:spPr>
        <p:txBody>
          <a:bodyPr/>
          <a:lstStyle/>
          <a:p>
            <a:pPr eaLnBrk="1" hangingPunct="1"/>
            <a:r>
              <a:rPr lang="en-US" sz="3600" smtClean="0"/>
              <a:t>Difference of Two Population means</a:t>
            </a:r>
          </a:p>
        </p:txBody>
      </p:sp>
      <p:sp>
        <p:nvSpPr>
          <p:cNvPr id="249859" name="Rectangle 3"/>
          <p:cNvSpPr>
            <a:spLocks noGrp="1" noChangeArrowheads="1"/>
          </p:cNvSpPr>
          <p:nvPr>
            <p:ph type="body" idx="1"/>
          </p:nvPr>
        </p:nvSpPr>
        <p:spPr>
          <a:xfrm>
            <a:off x="685800" y="2286000"/>
            <a:ext cx="7772400" cy="3810000"/>
          </a:xfrm>
        </p:spPr>
        <p:txBody>
          <a:bodyPr/>
          <a:lstStyle/>
          <a:p>
            <a:pPr eaLnBrk="1" hangingPunct="1">
              <a:lnSpc>
                <a:spcPct val="80000"/>
              </a:lnSpc>
            </a:pPr>
            <a:r>
              <a:rPr lang="en-US" sz="2400" smtClean="0"/>
              <a:t>             is  Random Variable</a:t>
            </a:r>
          </a:p>
          <a:p>
            <a:pPr eaLnBrk="1" hangingPunct="1">
              <a:lnSpc>
                <a:spcPct val="80000"/>
              </a:lnSpc>
            </a:pPr>
            <a:endParaRPr lang="en-US" sz="2400" smtClean="0"/>
          </a:p>
          <a:p>
            <a:pPr eaLnBrk="1" hangingPunct="1">
              <a:lnSpc>
                <a:spcPct val="80000"/>
              </a:lnSpc>
            </a:pPr>
            <a:r>
              <a:rPr lang="en-US" sz="2400" smtClean="0"/>
              <a:t>             is a point estimator for </a:t>
            </a:r>
            <a:r>
              <a:rPr lang="en-US" sz="2400" smtClean="0">
                <a:latin typeface="Symbol" pitchFamily="18" charset="2"/>
              </a:rPr>
              <a:t>m1-m2</a:t>
            </a:r>
          </a:p>
          <a:p>
            <a:pPr eaLnBrk="1" hangingPunct="1">
              <a:lnSpc>
                <a:spcPct val="80000"/>
              </a:lnSpc>
              <a:buFont typeface="Wingdings" pitchFamily="2" charset="2"/>
              <a:buNone/>
            </a:pPr>
            <a:endParaRPr lang="en-US" sz="2400" smtClean="0">
              <a:latin typeface="Symbol" pitchFamily="18" charset="2"/>
            </a:endParaRPr>
          </a:p>
          <a:p>
            <a:pPr eaLnBrk="1" hangingPunct="1">
              <a:lnSpc>
                <a:spcPct val="80000"/>
              </a:lnSpc>
            </a:pPr>
            <a:r>
              <a:rPr lang="en-US" sz="2400" smtClean="0"/>
              <a:t>The standard deviation is</a:t>
            </a:r>
          </a:p>
          <a:p>
            <a:pPr eaLnBrk="1" hangingPunct="1">
              <a:lnSpc>
                <a:spcPct val="80000"/>
              </a:lnSpc>
              <a:buFont typeface="Wingdings" pitchFamily="2" charset="2"/>
              <a:buNone/>
            </a:pPr>
            <a:r>
              <a:rPr lang="en-US" sz="2400" smtClean="0"/>
              <a:t>					</a:t>
            </a:r>
          </a:p>
          <a:p>
            <a:pPr eaLnBrk="1" hangingPunct="1">
              <a:lnSpc>
                <a:spcPct val="80000"/>
              </a:lnSpc>
              <a:buFont typeface="Wingdings" pitchFamily="2" charset="2"/>
              <a:buNone/>
            </a:pPr>
            <a:r>
              <a:rPr lang="en-US" sz="2400" smtClean="0"/>
              <a:t>    given by the formula</a:t>
            </a:r>
          </a:p>
          <a:p>
            <a:pPr eaLnBrk="1" hangingPunct="1">
              <a:lnSpc>
                <a:spcPct val="80000"/>
              </a:lnSpc>
            </a:pPr>
            <a:endParaRPr lang="en-US" sz="2400" smtClean="0"/>
          </a:p>
          <a:p>
            <a:pPr eaLnBrk="1" hangingPunct="1">
              <a:lnSpc>
                <a:spcPct val="80000"/>
              </a:lnSpc>
            </a:pPr>
            <a:r>
              <a:rPr lang="en-US" sz="2400" smtClean="0"/>
              <a:t>If n1 and n2 are sufficiently large, </a:t>
            </a:r>
          </a:p>
          <a:p>
            <a:pPr eaLnBrk="1" hangingPunct="1">
              <a:lnSpc>
                <a:spcPct val="80000"/>
              </a:lnSpc>
              <a:buFont typeface="Wingdings" pitchFamily="2" charset="2"/>
              <a:buNone/>
            </a:pPr>
            <a:r>
              <a:rPr lang="en-US" sz="2400" smtClean="0"/>
              <a:t>   follows a normal distribution.</a:t>
            </a:r>
          </a:p>
          <a:p>
            <a:pPr eaLnBrk="1" hangingPunct="1">
              <a:lnSpc>
                <a:spcPct val="80000"/>
              </a:lnSpc>
              <a:buFont typeface="Wingdings" pitchFamily="2" charset="2"/>
              <a:buNone/>
            </a:pPr>
            <a:endParaRPr lang="en-US" sz="2400" smtClean="0"/>
          </a:p>
        </p:txBody>
      </p:sp>
      <p:graphicFrame>
        <p:nvGraphicFramePr>
          <p:cNvPr id="485376" name="Object 1024"/>
          <p:cNvGraphicFramePr>
            <a:graphicFrameLocks noChangeAspect="1"/>
          </p:cNvGraphicFramePr>
          <p:nvPr/>
        </p:nvGraphicFramePr>
        <p:xfrm>
          <a:off x="1066800" y="2209800"/>
          <a:ext cx="1143000" cy="501650"/>
        </p:xfrm>
        <a:graphic>
          <a:graphicData uri="http://schemas.openxmlformats.org/presentationml/2006/ole">
            <mc:AlternateContent xmlns:mc="http://schemas.openxmlformats.org/markup-compatibility/2006">
              <mc:Choice xmlns:v="urn:schemas-microsoft-com:vml" Requires="v">
                <p:oleObj spid="_x0000_s1034" name="Equation" r:id="rId4" imgW="520560" imgH="228600" progId="">
                  <p:embed/>
                </p:oleObj>
              </mc:Choice>
              <mc:Fallback>
                <p:oleObj name="Equation" r:id="rId4" imgW="520560" imgH="228600" progId="">
                  <p:embed/>
                  <p:pic>
                    <p:nvPicPr>
                      <p:cNvPr id="0" name="Object 1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2209800"/>
                        <a:ext cx="1143000"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5377" name="Object 1025"/>
          <p:cNvGraphicFramePr>
            <a:graphicFrameLocks noChangeAspect="1"/>
          </p:cNvGraphicFramePr>
          <p:nvPr/>
        </p:nvGraphicFramePr>
        <p:xfrm>
          <a:off x="1066800" y="2895600"/>
          <a:ext cx="1219200" cy="534988"/>
        </p:xfrm>
        <a:graphic>
          <a:graphicData uri="http://schemas.openxmlformats.org/presentationml/2006/ole">
            <mc:AlternateContent xmlns:mc="http://schemas.openxmlformats.org/markup-compatibility/2006">
              <mc:Choice xmlns:v="urn:schemas-microsoft-com:vml" Requires="v">
                <p:oleObj spid="_x0000_s1035" name="Equation" r:id="rId6" imgW="520560" imgH="228600" progId="">
                  <p:embed/>
                </p:oleObj>
              </mc:Choice>
              <mc:Fallback>
                <p:oleObj name="Equation" r:id="rId6" imgW="520560" imgH="228600" progId="">
                  <p:embed/>
                  <p:pic>
                    <p:nvPicPr>
                      <p:cNvPr id="0" name="Object 10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2895600"/>
                        <a:ext cx="1219200" cy="534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5378" name="Object 1026"/>
          <p:cNvGraphicFramePr>
            <a:graphicFrameLocks noChangeAspect="1"/>
          </p:cNvGraphicFramePr>
          <p:nvPr/>
        </p:nvGraphicFramePr>
        <p:xfrm>
          <a:off x="4038600" y="4114800"/>
          <a:ext cx="2057400" cy="1023938"/>
        </p:xfrm>
        <a:graphic>
          <a:graphicData uri="http://schemas.openxmlformats.org/presentationml/2006/ole">
            <mc:AlternateContent xmlns:mc="http://schemas.openxmlformats.org/markup-compatibility/2006">
              <mc:Choice xmlns:v="urn:schemas-microsoft-com:vml" Requires="v">
                <p:oleObj spid="_x0000_s1036" name="Equation" r:id="rId7" imgW="761760" imgH="507960" progId="">
                  <p:embed/>
                </p:oleObj>
              </mc:Choice>
              <mc:Fallback>
                <p:oleObj name="Equation" r:id="rId7" imgW="761760" imgH="507960" progId="">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4114800"/>
                        <a:ext cx="2057400" cy="1023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5379" name="Object 1027"/>
          <p:cNvGraphicFramePr>
            <a:graphicFrameLocks noChangeAspect="1"/>
          </p:cNvGraphicFramePr>
          <p:nvPr/>
        </p:nvGraphicFramePr>
        <p:xfrm>
          <a:off x="5867400" y="5105400"/>
          <a:ext cx="1295400" cy="568325"/>
        </p:xfrm>
        <a:graphic>
          <a:graphicData uri="http://schemas.openxmlformats.org/presentationml/2006/ole">
            <mc:AlternateContent xmlns:mc="http://schemas.openxmlformats.org/markup-compatibility/2006">
              <mc:Choice xmlns:v="urn:schemas-microsoft-com:vml" Requires="v">
                <p:oleObj spid="_x0000_s1037" name="Equation" r:id="rId9" imgW="520560" imgH="228600" progId="">
                  <p:embed/>
                </p:oleObj>
              </mc:Choice>
              <mc:Fallback>
                <p:oleObj name="Equation" r:id="rId9" imgW="520560" imgH="228600" progId="">
                  <p:embed/>
                  <p:pic>
                    <p:nvPicPr>
                      <p:cNvPr id="0" name="Object 1027"/>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867400" y="5105400"/>
                        <a:ext cx="1295400"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537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985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853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985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985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9859">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8537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9859">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9859">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853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Slide Number Placeholder 5"/>
          <p:cNvSpPr>
            <a:spLocks noGrp="1"/>
          </p:cNvSpPr>
          <p:nvPr>
            <p:ph type="sldNum" sz="quarter" idx="12"/>
          </p:nvPr>
        </p:nvSpPr>
        <p:spPr>
          <a:noFill/>
        </p:spPr>
        <p:txBody>
          <a:bodyPr/>
          <a:lstStyle/>
          <a:p>
            <a:fld id="{182DDB2E-E5B3-4E87-AB2A-D9558CCCE811}" type="slidenum">
              <a:rPr lang="en-US" smtClean="0"/>
              <a:pPr/>
              <a:t>6</a:t>
            </a:fld>
            <a:endParaRPr lang="en-US" smtClean="0"/>
          </a:p>
        </p:txBody>
      </p:sp>
      <p:sp>
        <p:nvSpPr>
          <p:cNvPr id="2052" name="Rectangle 2"/>
          <p:cNvSpPr>
            <a:spLocks noGrp="1" noChangeArrowheads="1"/>
          </p:cNvSpPr>
          <p:nvPr>
            <p:ph type="title"/>
          </p:nvPr>
        </p:nvSpPr>
        <p:spPr/>
        <p:txBody>
          <a:bodyPr/>
          <a:lstStyle/>
          <a:p>
            <a:pPr eaLnBrk="1" hangingPunct="1"/>
            <a:r>
              <a:rPr lang="en-US" sz="4000" dirty="0" smtClean="0"/>
              <a:t>Difference between two means – known population variances</a:t>
            </a:r>
          </a:p>
        </p:txBody>
      </p:sp>
      <p:sp>
        <p:nvSpPr>
          <p:cNvPr id="424966" name="Rectangle 6"/>
          <p:cNvSpPr>
            <a:spLocks noGrp="1" noChangeArrowheads="1"/>
          </p:cNvSpPr>
          <p:nvPr>
            <p:ph type="body" idx="1"/>
          </p:nvPr>
        </p:nvSpPr>
        <p:spPr>
          <a:xfrm>
            <a:off x="533400" y="1981200"/>
            <a:ext cx="8305800" cy="4114800"/>
          </a:xfrm>
        </p:spPr>
        <p:txBody>
          <a:bodyPr/>
          <a:lstStyle/>
          <a:p>
            <a:pPr eaLnBrk="1" hangingPunct="1"/>
            <a:r>
              <a:rPr lang="en-US" sz="2400" dirty="0" smtClean="0"/>
              <a:t>If both </a:t>
            </a:r>
            <a:r>
              <a:rPr lang="en-US" sz="2400" dirty="0" smtClean="0">
                <a:latin typeface="Symbol" pitchFamily="18" charset="2"/>
              </a:rPr>
              <a:t>s</a:t>
            </a:r>
            <a:r>
              <a:rPr lang="en-US" sz="2400" baseline="-25000" dirty="0" smtClean="0"/>
              <a:t>1</a:t>
            </a:r>
            <a:r>
              <a:rPr lang="en-US" sz="2400" dirty="0" smtClean="0"/>
              <a:t> and </a:t>
            </a:r>
            <a:r>
              <a:rPr lang="en-US" sz="2400" dirty="0">
                <a:latin typeface="Symbol" pitchFamily="18" charset="2"/>
              </a:rPr>
              <a:t>s</a:t>
            </a:r>
            <a:r>
              <a:rPr lang="en-US" sz="2400" baseline="-25000" dirty="0" smtClean="0"/>
              <a:t>2</a:t>
            </a:r>
            <a:r>
              <a:rPr lang="en-US" sz="2400" dirty="0" smtClean="0"/>
              <a:t> are known and the two populations are independently selected, this test can be run.</a:t>
            </a:r>
          </a:p>
          <a:p>
            <a:pPr eaLnBrk="1" hangingPunct="1"/>
            <a:r>
              <a:rPr lang="en-US" sz="2400" dirty="0" smtClean="0"/>
              <a:t>Test Statistic:</a:t>
            </a:r>
          </a:p>
          <a:p>
            <a:pPr eaLnBrk="1" hangingPunct="1"/>
            <a:endParaRPr lang="en-US" sz="2400" dirty="0" smtClean="0"/>
          </a:p>
        </p:txBody>
      </p:sp>
      <p:graphicFrame>
        <p:nvGraphicFramePr>
          <p:cNvPr id="424964" name="Object 4"/>
          <p:cNvGraphicFramePr>
            <a:graphicFrameLocks noGrp="1" noChangeAspect="1"/>
          </p:cNvGraphicFramePr>
          <p:nvPr>
            <p:ph idx="4294967295"/>
          </p:nvPr>
        </p:nvGraphicFramePr>
        <p:xfrm>
          <a:off x="1371600" y="3352800"/>
          <a:ext cx="4724400" cy="2078038"/>
        </p:xfrm>
        <a:graphic>
          <a:graphicData uri="http://schemas.openxmlformats.org/presentationml/2006/ole">
            <mc:AlternateContent xmlns:mc="http://schemas.openxmlformats.org/markup-compatibility/2006">
              <mc:Choice xmlns:v="urn:schemas-microsoft-com:vml" Requires="v">
                <p:oleObj spid="_x0000_s2052" name="Equation" r:id="rId4" imgW="1587240" imgH="698400" progId="">
                  <p:embed/>
                </p:oleObj>
              </mc:Choice>
              <mc:Fallback>
                <p:oleObj name="Equation" r:id="rId4" imgW="1587240" imgH="6984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3352800"/>
                        <a:ext cx="4724400" cy="2078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49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496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49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18581B46-C078-4EC0-BE61-EA5C462232FD}" type="slidenum">
              <a:rPr lang="en-US" smtClean="0"/>
              <a:pPr/>
              <a:t>7</a:t>
            </a:fld>
            <a:endParaRPr lang="en-US" smtClean="0"/>
          </a:p>
        </p:txBody>
      </p:sp>
      <p:sp>
        <p:nvSpPr>
          <p:cNvPr id="23555" name="Rectangle 2"/>
          <p:cNvSpPr>
            <a:spLocks noGrp="1" noChangeArrowheads="1"/>
          </p:cNvSpPr>
          <p:nvPr>
            <p:ph type="title"/>
          </p:nvPr>
        </p:nvSpPr>
        <p:spPr/>
        <p:txBody>
          <a:bodyPr/>
          <a:lstStyle/>
          <a:p>
            <a:pPr eaLnBrk="1" hangingPunct="1"/>
            <a:r>
              <a:rPr lang="en-US" smtClean="0"/>
              <a:t>Example 1</a:t>
            </a:r>
          </a:p>
        </p:txBody>
      </p:sp>
      <p:sp>
        <p:nvSpPr>
          <p:cNvPr id="431107" name="Rectangle 3"/>
          <p:cNvSpPr>
            <a:spLocks noGrp="1" noChangeArrowheads="1"/>
          </p:cNvSpPr>
          <p:nvPr>
            <p:ph type="body" idx="1"/>
          </p:nvPr>
        </p:nvSpPr>
        <p:spPr/>
        <p:txBody>
          <a:bodyPr/>
          <a:lstStyle/>
          <a:p>
            <a:pPr eaLnBrk="1" hangingPunct="1"/>
            <a:r>
              <a:rPr lang="en-US" smtClean="0"/>
              <a:t>Are larger houses more likely to have pools?</a:t>
            </a:r>
          </a:p>
          <a:p>
            <a:pPr eaLnBrk="1" hangingPunct="1"/>
            <a:r>
              <a:rPr lang="en-US" smtClean="0"/>
              <a:t>The housing data square footage (size) was split into two groups by pool (Y/N).</a:t>
            </a:r>
          </a:p>
          <a:p>
            <a:pPr eaLnBrk="1" hangingPunct="1"/>
            <a:r>
              <a:rPr lang="en-US" smtClean="0"/>
              <a:t>Test the hypothesis that the homes with pools have more square feet than the homes without pools. Let </a:t>
            </a:r>
            <a:r>
              <a:rPr lang="en-US" smtClean="0">
                <a:latin typeface="Symbol" pitchFamily="18" charset="2"/>
              </a:rPr>
              <a:t>a</a:t>
            </a:r>
            <a:r>
              <a:rPr lang="en-US" smtClean="0"/>
              <a:t> = .01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1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1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1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Slide Number Placeholder 6"/>
          <p:cNvSpPr>
            <a:spLocks noGrp="1"/>
          </p:cNvSpPr>
          <p:nvPr>
            <p:ph type="sldNum" sz="quarter" idx="12"/>
          </p:nvPr>
        </p:nvSpPr>
        <p:spPr>
          <a:noFill/>
        </p:spPr>
        <p:txBody>
          <a:bodyPr/>
          <a:lstStyle/>
          <a:p>
            <a:fld id="{228EC430-85F7-4291-A556-C83C8C95FC58}" type="slidenum">
              <a:rPr lang="en-US" smtClean="0"/>
              <a:pPr/>
              <a:t>8</a:t>
            </a:fld>
            <a:endParaRPr lang="en-US" smtClean="0"/>
          </a:p>
        </p:txBody>
      </p:sp>
      <p:sp>
        <p:nvSpPr>
          <p:cNvPr id="3078" name="Rectangle 2"/>
          <p:cNvSpPr>
            <a:spLocks noGrp="1" noChangeArrowheads="1"/>
          </p:cNvSpPr>
          <p:nvPr>
            <p:ph type="title"/>
          </p:nvPr>
        </p:nvSpPr>
        <p:spPr>
          <a:noFill/>
        </p:spPr>
        <p:txBody>
          <a:bodyPr lIns="92075" tIns="46038" rIns="92075" bIns="46038" anchor="ctr"/>
          <a:lstStyle/>
          <a:p>
            <a:pPr eaLnBrk="1" hangingPunct="1"/>
            <a:r>
              <a:rPr lang="en-US" smtClean="0"/>
              <a:t>EXAMPLE 1 - Design</a:t>
            </a:r>
            <a:endParaRPr lang="en-US" smtClean="0">
              <a:solidFill>
                <a:schemeClr val="hlink"/>
              </a:solidFill>
            </a:endParaRPr>
          </a:p>
        </p:txBody>
      </p:sp>
      <p:sp>
        <p:nvSpPr>
          <p:cNvPr id="435203" name="Rectangle 3"/>
          <p:cNvSpPr>
            <a:spLocks noGrp="1" noChangeArrowheads="1"/>
          </p:cNvSpPr>
          <p:nvPr>
            <p:ph type="body" sz="half" idx="1"/>
          </p:nvPr>
        </p:nvSpPr>
        <p:spPr>
          <a:xfrm>
            <a:off x="1182688" y="2017713"/>
            <a:ext cx="7275512" cy="4114800"/>
          </a:xfrm>
          <a:noFill/>
        </p:spPr>
        <p:txBody>
          <a:bodyPr lIns="92075" tIns="46038" rIns="92075" bIns="46038"/>
          <a:lstStyle/>
          <a:p>
            <a:pPr eaLnBrk="1" hangingPunct="1"/>
            <a:endParaRPr lang="en-US" sz="2400" smtClean="0">
              <a:solidFill>
                <a:srgbClr val="4DB14B"/>
              </a:solidFill>
            </a:endParaRPr>
          </a:p>
          <a:p>
            <a:pPr eaLnBrk="1" hangingPunct="1"/>
            <a:endParaRPr lang="en-US" sz="2400" smtClean="0">
              <a:solidFill>
                <a:srgbClr val="4DB14B"/>
              </a:solidFill>
            </a:endParaRPr>
          </a:p>
          <a:p>
            <a:pPr eaLnBrk="1" hangingPunct="1">
              <a:buFont typeface="Wingdings" pitchFamily="2" charset="2"/>
              <a:buNone/>
            </a:pPr>
            <a:r>
              <a:rPr lang="en-US" sz="2400" smtClean="0">
                <a:latin typeface="Symbol" pitchFamily="18" charset="2"/>
              </a:rPr>
              <a:t>        </a:t>
            </a:r>
          </a:p>
          <a:p>
            <a:pPr eaLnBrk="1" hangingPunct="1">
              <a:buFont typeface="Wingdings" pitchFamily="2" charset="2"/>
              <a:buNone/>
            </a:pPr>
            <a:r>
              <a:rPr lang="en-US" sz="2400" smtClean="0">
                <a:latin typeface="Symbol" pitchFamily="18" charset="2"/>
              </a:rPr>
              <a:t>            a=.01</a:t>
            </a:r>
          </a:p>
          <a:p>
            <a:pPr eaLnBrk="1" hangingPunct="1"/>
            <a:endParaRPr lang="en-US" sz="2400" smtClean="0">
              <a:latin typeface="Symbol" pitchFamily="18" charset="2"/>
            </a:endParaRPr>
          </a:p>
          <a:p>
            <a:pPr eaLnBrk="1" hangingPunct="1"/>
            <a:endParaRPr lang="en-US" sz="2400" smtClean="0">
              <a:solidFill>
                <a:srgbClr val="4DB14B"/>
              </a:solidFill>
            </a:endParaRPr>
          </a:p>
          <a:p>
            <a:pPr eaLnBrk="1" hangingPunct="1"/>
            <a:endParaRPr lang="en-US" sz="2400" smtClean="0"/>
          </a:p>
          <a:p>
            <a:pPr eaLnBrk="1" hangingPunct="1">
              <a:buFont typeface="Wingdings" pitchFamily="2" charset="2"/>
              <a:buNone/>
            </a:pPr>
            <a:r>
              <a:rPr lang="en-US" sz="2400" i="1" smtClean="0"/>
              <a:t>      H</a:t>
            </a:r>
            <a:r>
              <a:rPr lang="en-US" sz="2400" baseline="-25000" smtClean="0"/>
              <a:t>0</a:t>
            </a:r>
            <a:r>
              <a:rPr lang="en-US" sz="2400" smtClean="0"/>
              <a:t> is rejected if </a:t>
            </a:r>
            <a:r>
              <a:rPr lang="en-US" sz="2400" i="1" smtClean="0"/>
              <a:t>Z&gt;2.326</a:t>
            </a:r>
            <a:endParaRPr lang="en-US" sz="2400" smtClean="0"/>
          </a:p>
          <a:p>
            <a:pPr eaLnBrk="1" hangingPunct="1"/>
            <a:endParaRPr lang="en-US" sz="2400" smtClean="0"/>
          </a:p>
        </p:txBody>
      </p:sp>
      <p:sp>
        <p:nvSpPr>
          <p:cNvPr id="3080" name="Rectangle 4"/>
          <p:cNvSpPr>
            <a:spLocks noChangeArrowheads="1"/>
          </p:cNvSpPr>
          <p:nvPr/>
        </p:nvSpPr>
        <p:spPr bwMode="auto">
          <a:xfrm>
            <a:off x="0" y="0"/>
            <a:ext cx="609600" cy="304800"/>
          </a:xfrm>
          <a:prstGeom prst="rect">
            <a:avLst/>
          </a:prstGeom>
          <a:noFill/>
          <a:ln w="9525">
            <a:noFill/>
            <a:miter lim="800000"/>
            <a:headEnd/>
            <a:tailEnd/>
          </a:ln>
        </p:spPr>
        <p:txBody>
          <a:bodyPr wrap="none">
            <a:spAutoFit/>
          </a:bodyPr>
          <a:lstStyle/>
          <a:p>
            <a:pPr eaLnBrk="0" hangingPunct="0">
              <a:spcBef>
                <a:spcPct val="50000"/>
              </a:spcBef>
            </a:pPr>
            <a:r>
              <a:rPr lang="en-US" sz="1400" b="1" i="1">
                <a:solidFill>
                  <a:schemeClr val="bg1"/>
                </a:solidFill>
                <a:latin typeface="Book Antiqua" pitchFamily="18" charset="0"/>
              </a:rPr>
              <a:t>10-13</a:t>
            </a:r>
          </a:p>
        </p:txBody>
      </p:sp>
      <p:graphicFrame>
        <p:nvGraphicFramePr>
          <p:cNvPr id="435205" name="Object 5"/>
          <p:cNvGraphicFramePr>
            <a:graphicFrameLocks noChangeAspect="1"/>
          </p:cNvGraphicFramePr>
          <p:nvPr/>
        </p:nvGraphicFramePr>
        <p:xfrm>
          <a:off x="1828800" y="4114800"/>
          <a:ext cx="4981575" cy="614363"/>
        </p:xfrm>
        <a:graphic>
          <a:graphicData uri="http://schemas.openxmlformats.org/presentationml/2006/ole">
            <mc:AlternateContent xmlns:mc="http://schemas.openxmlformats.org/markup-compatibility/2006">
              <mc:Choice xmlns:v="urn:schemas-microsoft-com:vml" Requires="v">
                <p:oleObj spid="_x0000_s3080" name="Equation" r:id="rId4" imgW="2057400" imgH="253800" progId="">
                  <p:embed/>
                </p:oleObj>
              </mc:Choice>
              <mc:Fallback>
                <p:oleObj name="Equation" r:id="rId4" imgW="2057400" imgH="25380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4114800"/>
                        <a:ext cx="4981575" cy="614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5206" name="Object 6"/>
          <p:cNvGraphicFramePr>
            <a:graphicFrameLocks noChangeAspect="1"/>
          </p:cNvGraphicFramePr>
          <p:nvPr/>
        </p:nvGraphicFramePr>
        <p:xfrm>
          <a:off x="1981200" y="1905000"/>
          <a:ext cx="4054475" cy="561975"/>
        </p:xfrm>
        <a:graphic>
          <a:graphicData uri="http://schemas.openxmlformats.org/presentationml/2006/ole">
            <mc:AlternateContent xmlns:mc="http://schemas.openxmlformats.org/markup-compatibility/2006">
              <mc:Choice xmlns:v="urn:schemas-microsoft-com:vml" Requires="v">
                <p:oleObj spid="_x0000_s3081" name="Equation" r:id="rId6" imgW="1650960" imgH="228600" progId="">
                  <p:embed/>
                </p:oleObj>
              </mc:Choice>
              <mc:Fallback>
                <p:oleObj name="Equation" r:id="rId6" imgW="1650960" imgH="228600"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1200" y="1905000"/>
                        <a:ext cx="4054475" cy="561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5207" name="Object 7"/>
          <p:cNvGraphicFramePr>
            <a:graphicFrameLocks noGrp="1" noChangeAspect="1"/>
          </p:cNvGraphicFramePr>
          <p:nvPr>
            <p:ph sz="half" idx="2"/>
          </p:nvPr>
        </p:nvGraphicFramePr>
        <p:xfrm>
          <a:off x="1981200" y="2438400"/>
          <a:ext cx="4572000" cy="506413"/>
        </p:xfrm>
        <a:graphic>
          <a:graphicData uri="http://schemas.openxmlformats.org/presentationml/2006/ole">
            <mc:AlternateContent xmlns:mc="http://schemas.openxmlformats.org/markup-compatibility/2006">
              <mc:Choice xmlns:v="urn:schemas-microsoft-com:vml" Requires="v">
                <p:oleObj spid="_x0000_s3082" name="Equation" r:id="rId8" imgW="2070000" imgH="228600" progId="">
                  <p:embed/>
                </p:oleObj>
              </mc:Choice>
              <mc:Fallback>
                <p:oleObj name="Equation" r:id="rId8" imgW="2070000" imgH="228600" progId="">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81200" y="2438400"/>
                        <a:ext cx="4572000" cy="506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352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52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5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520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3520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352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2"/>
          </p:nvPr>
        </p:nvSpPr>
        <p:spPr>
          <a:noFill/>
        </p:spPr>
        <p:txBody>
          <a:bodyPr/>
          <a:lstStyle/>
          <a:p>
            <a:fld id="{D4E6840E-15D7-46DB-8033-D354A7C25F33}" type="slidenum">
              <a:rPr lang="en-US" smtClean="0"/>
              <a:pPr/>
              <a:t>9</a:t>
            </a:fld>
            <a:endParaRPr lang="en-US" smtClean="0"/>
          </a:p>
        </p:txBody>
      </p:sp>
      <p:sp>
        <p:nvSpPr>
          <p:cNvPr id="24579" name="Rectangle 4"/>
          <p:cNvSpPr>
            <a:spLocks noGrp="1" noChangeArrowheads="1"/>
          </p:cNvSpPr>
          <p:nvPr>
            <p:ph type="title"/>
          </p:nvPr>
        </p:nvSpPr>
        <p:spPr/>
        <p:txBody>
          <a:bodyPr/>
          <a:lstStyle/>
          <a:p>
            <a:pPr eaLnBrk="1" hangingPunct="1"/>
            <a:r>
              <a:rPr lang="en-US" smtClean="0"/>
              <a:t>EXAMPLE 1 </a:t>
            </a:r>
            <a:r>
              <a:rPr lang="en-US" sz="2700" b="1" i="1" smtClean="0"/>
              <a:t>Data</a:t>
            </a:r>
          </a:p>
        </p:txBody>
      </p:sp>
      <p:sp>
        <p:nvSpPr>
          <p:cNvPr id="24580" name="Rectangle 5"/>
          <p:cNvSpPr>
            <a:spLocks noGrp="1" noChangeArrowheads="1"/>
          </p:cNvSpPr>
          <p:nvPr>
            <p:ph type="body" sz="half" idx="1"/>
          </p:nvPr>
        </p:nvSpPr>
        <p:spPr/>
        <p:txBody>
          <a:bodyPr/>
          <a:lstStyle/>
          <a:p>
            <a:pPr eaLnBrk="1" hangingPunct="1"/>
            <a:r>
              <a:rPr lang="en-US" sz="2400" dirty="0" smtClean="0"/>
              <a:t>Population 1</a:t>
            </a:r>
            <a:br>
              <a:rPr lang="en-US" sz="2400" dirty="0" smtClean="0"/>
            </a:br>
            <a:r>
              <a:rPr lang="en-US" sz="2400" dirty="0" smtClean="0"/>
              <a:t>Size with pool</a:t>
            </a:r>
            <a:br>
              <a:rPr lang="en-US" sz="2400" dirty="0" smtClean="0"/>
            </a:br>
            <a:endParaRPr lang="en-US" sz="2400" dirty="0" smtClean="0"/>
          </a:p>
          <a:p>
            <a:pPr eaLnBrk="1" hangingPunct="1"/>
            <a:r>
              <a:rPr lang="en-US" sz="2400" dirty="0" smtClean="0"/>
              <a:t>Sample size = 130</a:t>
            </a:r>
            <a:br>
              <a:rPr lang="en-US" sz="2400" dirty="0" smtClean="0"/>
            </a:br>
            <a:endParaRPr lang="en-US" sz="2400" dirty="0" smtClean="0"/>
          </a:p>
          <a:p>
            <a:pPr eaLnBrk="1" hangingPunct="1"/>
            <a:r>
              <a:rPr lang="en-US" sz="2400" dirty="0" smtClean="0"/>
              <a:t>Sample mean = 26.25</a:t>
            </a:r>
          </a:p>
          <a:p>
            <a:pPr eaLnBrk="1" hangingPunct="1"/>
            <a:endParaRPr lang="en-US" sz="2400" dirty="0" smtClean="0"/>
          </a:p>
          <a:p>
            <a:pPr eaLnBrk="1" hangingPunct="1"/>
            <a:r>
              <a:rPr lang="en-US" sz="2400" dirty="0" smtClean="0"/>
              <a:t>Pop Std Dev = 6.93</a:t>
            </a:r>
          </a:p>
        </p:txBody>
      </p:sp>
      <p:sp>
        <p:nvSpPr>
          <p:cNvPr id="24581" name="Rectangle 6"/>
          <p:cNvSpPr>
            <a:spLocks noGrp="1" noChangeArrowheads="1"/>
          </p:cNvSpPr>
          <p:nvPr>
            <p:ph type="body" sz="half" idx="2"/>
          </p:nvPr>
        </p:nvSpPr>
        <p:spPr/>
        <p:txBody>
          <a:bodyPr/>
          <a:lstStyle/>
          <a:p>
            <a:pPr eaLnBrk="1" hangingPunct="1"/>
            <a:r>
              <a:rPr lang="en-US" sz="2400" dirty="0" smtClean="0"/>
              <a:t>Population 2</a:t>
            </a:r>
            <a:br>
              <a:rPr lang="en-US" sz="2400" dirty="0" smtClean="0"/>
            </a:br>
            <a:r>
              <a:rPr lang="en-US" sz="2400" dirty="0" smtClean="0"/>
              <a:t>Size without pool</a:t>
            </a:r>
            <a:br>
              <a:rPr lang="en-US" sz="2400" dirty="0" smtClean="0"/>
            </a:br>
            <a:endParaRPr lang="en-US" sz="2400" dirty="0" smtClean="0"/>
          </a:p>
          <a:p>
            <a:pPr eaLnBrk="1" hangingPunct="1"/>
            <a:r>
              <a:rPr lang="en-US" sz="2400" dirty="0" smtClean="0"/>
              <a:t>Sample size = 95</a:t>
            </a:r>
            <a:br>
              <a:rPr lang="en-US" sz="2400" dirty="0" smtClean="0"/>
            </a:br>
            <a:endParaRPr lang="en-US" sz="2400" dirty="0" smtClean="0"/>
          </a:p>
          <a:p>
            <a:pPr eaLnBrk="1" hangingPunct="1"/>
            <a:r>
              <a:rPr lang="en-US" sz="2400" dirty="0" smtClean="0"/>
              <a:t>Sample mean = 23.04</a:t>
            </a:r>
          </a:p>
          <a:p>
            <a:pPr eaLnBrk="1" hangingPunct="1"/>
            <a:endParaRPr lang="en-US" sz="2400" dirty="0" smtClean="0"/>
          </a:p>
          <a:p>
            <a:pPr eaLnBrk="1" hangingPunct="1"/>
            <a:r>
              <a:rPr lang="en-US" sz="2400" dirty="0" smtClean="0"/>
              <a:t>Pop Std Dev = 4.55</a:t>
            </a:r>
          </a:p>
          <a:p>
            <a:pPr eaLnBrk="1" hangingPunct="1"/>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4283</TotalTime>
  <Words>1832</Words>
  <Application>Microsoft Office PowerPoint</Application>
  <PresentationFormat>On-screen Show (4:3)</PresentationFormat>
  <Paragraphs>418</Paragraphs>
  <Slides>41</Slides>
  <Notes>33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Blends</vt:lpstr>
      <vt:lpstr>Equation</vt:lpstr>
      <vt:lpstr>Inferential Statistics and Probability a Holistic Approach</vt:lpstr>
      <vt:lpstr>Comparing two population means</vt:lpstr>
      <vt:lpstr>Independent Sampling</vt:lpstr>
      <vt:lpstr>Dependent sampling</vt:lpstr>
      <vt:lpstr>Difference of Two Population means</vt:lpstr>
      <vt:lpstr>Difference between two means – known population variances</vt:lpstr>
      <vt:lpstr>Example 1</vt:lpstr>
      <vt:lpstr>EXAMPLE 1 - Design</vt:lpstr>
      <vt:lpstr>EXAMPLE 1 Data</vt:lpstr>
      <vt:lpstr>EXAMPLE 1 DATA</vt:lpstr>
      <vt:lpstr>EXAMPLE 1 p-value method</vt:lpstr>
      <vt:lpstr>EXAMPLE 1 – Results/Decision</vt:lpstr>
      <vt:lpstr>Pooled variance t-test</vt:lpstr>
      <vt:lpstr>Pooled Sample Variance and Test Statistic</vt:lpstr>
      <vt:lpstr>EXAMPLE 2</vt:lpstr>
      <vt:lpstr>EXAMPLE 2 – critical value method</vt:lpstr>
      <vt:lpstr>t-test when variances are not equal.</vt:lpstr>
      <vt:lpstr>EXAMPLE 2</vt:lpstr>
      <vt:lpstr>Using Technology</vt:lpstr>
      <vt:lpstr>Pooled Variance t-test</vt:lpstr>
      <vt:lpstr>Unequal Variances t-test</vt:lpstr>
      <vt:lpstr>Hypothesis Testing - Paired Observations</vt:lpstr>
      <vt:lpstr>Hypothesis Testing Involving Paired Observations</vt:lpstr>
      <vt:lpstr>EXAMPLE 3</vt:lpstr>
      <vt:lpstr>Example 3 – continued</vt:lpstr>
      <vt:lpstr>Example 3 - continued</vt:lpstr>
      <vt:lpstr>EXAMPLE  3 continued</vt:lpstr>
      <vt:lpstr>Megastat Output – Example 3</vt:lpstr>
      <vt:lpstr>Characteristics of F-Distribution</vt:lpstr>
      <vt:lpstr>Test for Equal Variances</vt:lpstr>
      <vt:lpstr>EXAMPLE 4</vt:lpstr>
      <vt:lpstr>Test Statistic depends on Hypotheses</vt:lpstr>
      <vt:lpstr>EXAMPLE 4  continued</vt:lpstr>
      <vt:lpstr>Excel Example</vt:lpstr>
      <vt:lpstr>Excel Output</vt:lpstr>
      <vt:lpstr>Comparing two proportions</vt:lpstr>
      <vt:lpstr>Hypothesis testing for 2 Proportions</vt:lpstr>
      <vt:lpstr>Hypothesis testing for 2 Proportions</vt:lpstr>
      <vt:lpstr>Example</vt:lpstr>
      <vt:lpstr>Example (Design)</vt:lpstr>
      <vt:lpstr>Example (Results)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part7</dc:title>
  <dc:creator>Mo Geraghty</dc:creator>
  <cp:lastModifiedBy>HP</cp:lastModifiedBy>
  <cp:revision>245</cp:revision>
  <cp:lastPrinted>2019-12-21T00:52:05Z</cp:lastPrinted>
  <dcterms:created xsi:type="dcterms:W3CDTF">2000-04-03T19:53:39Z</dcterms:created>
  <dcterms:modified xsi:type="dcterms:W3CDTF">2019-12-21T00:53:15Z</dcterms:modified>
</cp:coreProperties>
</file>