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387" r:id="rId2"/>
    <p:sldId id="374" r:id="rId3"/>
    <p:sldId id="375" r:id="rId4"/>
    <p:sldId id="376" r:id="rId5"/>
    <p:sldId id="377" r:id="rId6"/>
    <p:sldId id="378" r:id="rId7"/>
    <p:sldId id="379" r:id="rId8"/>
    <p:sldId id="389" r:id="rId9"/>
    <p:sldId id="391" r:id="rId10"/>
    <p:sldId id="382" r:id="rId11"/>
    <p:sldId id="392" r:id="rId12"/>
    <p:sldId id="383" r:id="rId13"/>
    <p:sldId id="384" r:id="rId14"/>
    <p:sldId id="385" r:id="rId15"/>
    <p:sldId id="386" r:id="rId16"/>
  </p:sldIdLst>
  <p:sldSz cx="9144000" cy="6858000" type="screen4x3"/>
  <p:notesSz cx="7315200" cy="96012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49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2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 smtClean="0"/>
              <a:t>Chapter 11 Slides</a:t>
            </a:r>
            <a:endParaRPr lang="en-US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 smtClean="0"/>
              <a:t>Maurice </a:t>
            </a:r>
            <a:r>
              <a:rPr lang="en-US" dirty="0" err="1" smtClean="0"/>
              <a:t>Geraghty</a:t>
            </a:r>
            <a:r>
              <a:rPr lang="en-US" dirty="0" smtClean="0"/>
              <a:t>, 2018</a:t>
            </a:r>
            <a:endParaRPr lang="en-US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B4686DFD-DD3B-448F-94D5-89EF88CDC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Math 10 - Chapter 10 Notes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9525" y="730250"/>
            <a:ext cx="4756150" cy="3567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38663"/>
            <a:ext cx="536575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8288"/>
            <a:ext cx="317023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© Maurice Geraghty 2008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58288"/>
            <a:ext cx="317023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E2FD9A21-7A0E-447F-8656-5AE638508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8601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8602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0F985-7867-4BA5-8EDA-FBE4CBEC8A1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Math 10 - Chapter 10 Notes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Maurice Geraghty 2008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53F633-9461-4748-8F25-B6DC2A088FA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Math 10 - Chapter 10 Notes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Maurice Geraghty 2008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60624-0287-4DC0-B114-FC5609A928F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Math 10 - Chapter 10 Notes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Maurice Geraghty 2008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DCE7F-4BFA-489F-BDAB-5BED30965F1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Math 10 - Chapter 10 Notes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Maurice Geraghty 2008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76CA36-D925-4ABB-AC75-0192741CF8C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Math 10 - Chapter 10 Notes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Maurice Geraghty 2008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49B50-A883-4DC7-B158-964884A5E69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Math 10 - Chapter 10 Notes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Maurice Geraghty 2008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D319D0-9C7F-4596-9B37-4323E354F4B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Math 10 - Chapter 10 Notes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Maurice Geraghty 2008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F45C6-939B-4AC0-8FBE-BF83BC7240F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Math 10 - Chapter 10 Notes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Maurice Geraghty 2008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17C07F-6647-4872-B21D-165675E599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Math 10 - Chapter 10 Notes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Maurice Geraghty 2008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3F6DF-3E92-40B2-AC41-5C00D2CD1EC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Math 10 - Chapter 10 Notes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Maurice Geraghty 2008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EE2A1B-AE1F-4147-A319-EE1FC588A5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Math 10 - Chapter 10 Notes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Maurice Geraghty 2008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90CFBE-B9D6-4C00-8939-CAA739F0BA4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Math 10 - Chapter 10 Notes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Maurice Geraghty 2008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B4BEE-CF19-468C-AC88-98CF3F86561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Math 10 - Chapter 10 Notes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Maurice Geraghty 2008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54561-6490-4469-878B-042AE248F96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9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9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7043A6D-C204-4581-807C-B8F7BEB1E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EE2E0-F41A-4157-8009-B5D5EA0D3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12129-229A-4230-A7EF-D62FA22FA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91A25-30AC-4DD7-8FB1-B2C97D2ED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245A9-996C-4A02-8D2A-EECC713F3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6FF28-9C08-4B34-A225-CBF21D106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7EE0F-AE95-44A3-BDA7-6F735246B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1949-404C-43CA-A5BA-F013F227B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B2B41-4467-4FEB-97E6-E7A7A208C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4D74C-D231-4765-9672-B36296A95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FABA7-7DDC-44D9-954A-3B4BCC4AF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8E6E9-507A-47CD-AE9E-1506213E5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F14D7-3F6B-4F99-95F9-43DF8AD29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8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4BCF9F-7E48-4718-A426-35457F710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1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2.doc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D200F-6C78-429C-AABF-2D8BAA9E5B8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Inferential Statistics and Probability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a Holistic Approach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Chapter 11</a:t>
            </a:r>
          </a:p>
          <a:p>
            <a:pPr eaLnBrk="1" hangingPunct="1"/>
            <a:r>
              <a:rPr lang="en-US" dirty="0" smtClean="0"/>
              <a:t>Chi-square Tests for </a:t>
            </a:r>
            <a:br>
              <a:rPr lang="en-US" dirty="0" smtClean="0"/>
            </a:br>
            <a:r>
              <a:rPr lang="en-US" dirty="0" smtClean="0"/>
              <a:t>Categorical Data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This Course Material by Maurice Geraghty is licensed under a Creative Commons Attribution-</a:t>
            </a:r>
            <a:r>
              <a:rPr lang="en-US" sz="1200" dirty="0" err="1" smtClean="0"/>
              <a:t>ShareAlike</a:t>
            </a:r>
            <a:r>
              <a:rPr lang="en-US" sz="1200" dirty="0" smtClean="0"/>
              <a:t> 4.0 International License. </a:t>
            </a:r>
            <a:br>
              <a:rPr lang="en-US" sz="1200" dirty="0" smtClean="0"/>
            </a:br>
            <a:r>
              <a:rPr lang="en-US" sz="1200" dirty="0" smtClean="0"/>
              <a:t>Conditions for use are shown here: https://creativecommons.org/licenses/by-sa/4.0/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1400" dirty="0" smtClean="0"/>
          </a:p>
        </p:txBody>
      </p:sp>
      <p:pic>
        <p:nvPicPr>
          <p:cNvPr id="5" name="Picture 4" descr="Creative Commons Licens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257800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D90DD7-66BE-4C17-AF14-F732A069F05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61950"/>
            <a:ext cx="7202487" cy="77311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 smtClean="0"/>
              <a:t>EXAMPLE 2  </a:t>
            </a:r>
            <a:r>
              <a:rPr lang="en-US" sz="2700" b="1" i="1" dirty="0" smtClean="0"/>
              <a:t>continued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16925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 b="1" dirty="0" smtClean="0"/>
              <a:t>Design: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000" b="1" dirty="0" smtClean="0"/>
              <a:t>Ho</a:t>
            </a:r>
            <a:r>
              <a:rPr lang="en-US" sz="2000" b="1" dirty="0" smtClean="0"/>
              <a:t>: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.763  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.098  p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= .050  p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= .028  p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 = .018  p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 = .043 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000" b="1" dirty="0" smtClean="0"/>
              <a:t>Ha: </a:t>
            </a:r>
            <a:r>
              <a:rPr lang="en-US" sz="2000" dirty="0" smtClean="0"/>
              <a:t>At least one p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is different than what was stated in Ho</a:t>
            </a:r>
            <a:endParaRPr lang="en-US" sz="2000" dirty="0" smtClean="0"/>
          </a:p>
          <a:p>
            <a:pPr eaLnBrk="1" hangingPunct="1"/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dirty="0" smtClean="0"/>
              <a:t>=.05 </a:t>
            </a:r>
          </a:p>
          <a:p>
            <a:pPr eaLnBrk="1" hangingPunct="1"/>
            <a:r>
              <a:rPr lang="en-US" sz="2000" dirty="0" smtClean="0"/>
              <a:t>Model: Chi-Square Goodness of Fit, </a:t>
            </a:r>
            <a:r>
              <a:rPr lang="en-US" sz="2000" dirty="0" err="1" smtClean="0"/>
              <a:t>df</a:t>
            </a:r>
            <a:r>
              <a:rPr lang="en-US" sz="2000" dirty="0" smtClean="0"/>
              <a:t>=5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H</a:t>
            </a:r>
            <a:r>
              <a:rPr lang="en-US" sz="2000" baseline="-25000" dirty="0" smtClean="0"/>
              <a:t>o</a:t>
            </a:r>
            <a:r>
              <a:rPr lang="en-US" sz="2000" dirty="0" smtClean="0"/>
              <a:t> is rejected if </a:t>
            </a:r>
            <a:r>
              <a:rPr lang="en-US" sz="2000" dirty="0" smtClean="0">
                <a:latin typeface="Symbol" pitchFamily="18" charset="2"/>
              </a:rPr>
              <a:t>c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&gt; </a:t>
            </a:r>
            <a:r>
              <a:rPr lang="en-US" sz="2000" dirty="0" smtClean="0"/>
              <a:t>11.071</a:t>
            </a:r>
            <a:endParaRPr lang="en-US" sz="2000" dirty="0" smtClean="0"/>
          </a:p>
          <a:p>
            <a:pPr eaLnBrk="1" hangingPunct="1"/>
            <a:r>
              <a:rPr lang="en-US" sz="2400" b="1" dirty="0" smtClean="0"/>
              <a:t>Data: </a:t>
            </a:r>
            <a:endParaRPr lang="en-US" sz="2400" b="1" dirty="0" smtClean="0"/>
          </a:p>
          <a:p>
            <a:pPr eaLnBrk="1" hangingPunct="1"/>
            <a:r>
              <a:rPr lang="en-US" sz="2000" dirty="0" smtClean="0">
                <a:latin typeface="Symbol" pitchFamily="18" charset="2"/>
              </a:rPr>
              <a:t>c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/>
              <a:t>= </a:t>
            </a:r>
            <a:r>
              <a:rPr lang="en-US" sz="2000" dirty="0" smtClean="0"/>
              <a:t>16.2791, Reject </a:t>
            </a:r>
            <a:r>
              <a:rPr lang="en-US" sz="2000" dirty="0" smtClean="0"/>
              <a:t>Ho</a:t>
            </a:r>
          </a:p>
          <a:p>
            <a:pPr eaLnBrk="1" hangingPunct="1"/>
            <a:r>
              <a:rPr lang="en-US" sz="2400" b="1" dirty="0" smtClean="0"/>
              <a:t>Conclusion: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000" dirty="0" smtClean="0"/>
              <a:t>Workers </a:t>
            </a:r>
            <a:r>
              <a:rPr lang="en-US" sz="2000" dirty="0" smtClean="0"/>
              <a:t>in Santa Clara County do not have the same frequencies of method of commuting as workers in the entire United States.</a:t>
            </a:r>
            <a:endParaRPr lang="en-US" sz="2000" dirty="0" smtClean="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 </a:t>
            </a:r>
            <a:r>
              <a:rPr lang="en-US" sz="2700" b="1" i="1" dirty="0" smtClean="0"/>
              <a:t>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6FF28-9C08-4B34-A225-CBF21D1061B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Content Placeholder 4" descr="image of bar chart comparing observed and expected values for commute methods&#10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17712"/>
            <a:ext cx="7391399" cy="423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267BE6-AC32-4029-B19F-61E3FAFC0C1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36550"/>
            <a:ext cx="7165975" cy="7969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Contingency Table Analysis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7925" y="2017713"/>
            <a:ext cx="7624763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7912EA"/>
                </a:solidFill>
              </a:rPr>
              <a:t>Contingency table</a:t>
            </a:r>
            <a:r>
              <a:rPr lang="en-US" sz="2400" smtClean="0">
                <a:solidFill>
                  <a:schemeClr val="bg2"/>
                </a:solidFill>
              </a:rPr>
              <a:t> analysis</a:t>
            </a:r>
            <a:r>
              <a:rPr lang="en-US" sz="2400" smtClean="0"/>
              <a:t> is used to test whether two traits or variables are related.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Each observation is classified according to two variables.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usual hypothesis testing procedure is used.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</a:t>
            </a:r>
            <a:r>
              <a:rPr lang="en-US" sz="2400" i="1" smtClean="0">
                <a:solidFill>
                  <a:srgbClr val="7912EA"/>
                </a:solidFill>
              </a:rPr>
              <a:t>degrees of freedom</a:t>
            </a:r>
            <a:r>
              <a:rPr lang="en-US" sz="2400" i="1" smtClean="0"/>
              <a:t> </a:t>
            </a:r>
            <a:r>
              <a:rPr lang="en-US" sz="2400" smtClean="0"/>
              <a:t>is equal to: (number of rows-1)(number of columns-1).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expected frequency is computed as: Expected Frequency = (row total)(column total)/grand total  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0E1D7C-ABD4-4748-AAE8-A7C82969949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 3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828800"/>
            <a:ext cx="6970712" cy="430371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1800" smtClean="0"/>
              <a:t>In May 2014, Colorado became the first state to legalize the  recreational use of marijuana.</a:t>
            </a:r>
            <a:br>
              <a:rPr lang="en-US" sz="1800" smtClean="0"/>
            </a:br>
            <a:endParaRPr lang="en-US" sz="1800" smtClean="0"/>
          </a:p>
          <a:p>
            <a:pPr eaLnBrk="1" hangingPunct="1"/>
            <a:r>
              <a:rPr lang="en-US" sz="1800" smtClean="0"/>
              <a:t>A poll of 1000 adults were classified by gender and their opinion about legalizing marijuana</a:t>
            </a:r>
            <a:br>
              <a:rPr lang="en-US" sz="1800" smtClean="0"/>
            </a:br>
            <a:endParaRPr lang="en-US" sz="1800" smtClean="0"/>
          </a:p>
          <a:p>
            <a:pPr eaLnBrk="1" hangingPunct="1"/>
            <a:r>
              <a:rPr lang="en-US" sz="1800" smtClean="0"/>
              <a:t>At the .05 level of significance, can we conclude that gender and the opinion about legalizing marijuana for recreational use are dependent events?</a:t>
            </a:r>
          </a:p>
          <a:p>
            <a:pPr eaLnBrk="1" hangingPunct="1"/>
            <a:endParaRPr lang="en-US" sz="1800" smtClean="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14-16</a:t>
            </a: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572000"/>
            <a:ext cx="5619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18899-9E86-4802-9BD3-F145B2CB022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38138"/>
            <a:ext cx="7178675" cy="795337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 3</a:t>
            </a:r>
            <a:r>
              <a:rPr lang="en-US" sz="2700" b="1" i="1" smtClean="0"/>
              <a:t>   continued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14-17</a:t>
            </a:r>
          </a:p>
        </p:txBody>
      </p:sp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300" y="1752600"/>
            <a:ext cx="85471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566477-F931-472C-8BBD-53E3493CF15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60363"/>
            <a:ext cx="7189787" cy="773112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 3  </a:t>
            </a:r>
            <a:r>
              <a:rPr lang="en-US" sz="2700" b="1" i="1" smtClean="0"/>
              <a:t>continued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 b="1" smtClean="0"/>
              <a:t>Design: </a:t>
            </a:r>
            <a:r>
              <a:rPr lang="en-US" sz="2400" smtClean="0"/>
              <a:t>H</a:t>
            </a:r>
            <a:r>
              <a:rPr lang="en-US" sz="2400" baseline="-25000" smtClean="0"/>
              <a:t>o</a:t>
            </a:r>
            <a:r>
              <a:rPr lang="en-US" sz="2400" smtClean="0"/>
              <a:t>: Gender and Opinion are independent.</a:t>
            </a:r>
            <a:br>
              <a:rPr lang="en-US" sz="2400" smtClean="0"/>
            </a:br>
            <a:r>
              <a:rPr lang="en-US" sz="2400" smtClean="0"/>
              <a:t>             H</a:t>
            </a:r>
            <a:r>
              <a:rPr lang="en-US" sz="2400" baseline="-25000" smtClean="0"/>
              <a:t>a</a:t>
            </a:r>
            <a:r>
              <a:rPr lang="en-US" sz="2400" smtClean="0"/>
              <a:t>: Gender and Opinion are dependent. </a:t>
            </a:r>
          </a:p>
          <a:p>
            <a:pPr eaLnBrk="1" hangingPunct="1"/>
            <a:r>
              <a:rPr lang="en-US" sz="2400" smtClean="0">
                <a:latin typeface="Symbol" pitchFamily="18" charset="2"/>
              </a:rPr>
              <a:t>a</a:t>
            </a:r>
            <a:r>
              <a:rPr lang="en-US" sz="2400" smtClean="0"/>
              <a:t>=.05 </a:t>
            </a:r>
          </a:p>
          <a:p>
            <a:pPr eaLnBrk="1" hangingPunct="1"/>
            <a:r>
              <a:rPr lang="en-US" sz="2400" smtClean="0"/>
              <a:t>Model: Chi-Square Test for Independence, df=2</a:t>
            </a:r>
          </a:p>
          <a:p>
            <a:pPr eaLnBrk="1" hangingPunct="1"/>
            <a:r>
              <a:rPr lang="en-US" sz="2400" smtClean="0"/>
              <a:t>H</a:t>
            </a:r>
            <a:r>
              <a:rPr lang="en-US" sz="2400" baseline="-25000" smtClean="0"/>
              <a:t>o </a:t>
            </a:r>
            <a:r>
              <a:rPr lang="en-US" sz="2400" smtClean="0"/>
              <a:t>is rejected if </a:t>
            </a:r>
            <a:r>
              <a:rPr lang="en-US" sz="2400" smtClean="0">
                <a:latin typeface="Symbol" pitchFamily="18" charset="2"/>
              </a:rPr>
              <a:t>c</a:t>
            </a:r>
            <a:r>
              <a:rPr lang="en-US" sz="2400" baseline="30000" smtClean="0"/>
              <a:t>2</a:t>
            </a:r>
            <a:r>
              <a:rPr lang="en-US" sz="2400" smtClean="0"/>
              <a:t> &gt; 5.99</a:t>
            </a:r>
          </a:p>
          <a:p>
            <a:pPr eaLnBrk="1" hangingPunct="1"/>
            <a:r>
              <a:rPr lang="en-US" sz="2400" b="1" smtClean="0"/>
              <a:t>Data: </a:t>
            </a:r>
            <a:r>
              <a:rPr lang="en-US" sz="2400" smtClean="0">
                <a:latin typeface="Symbol" pitchFamily="18" charset="2"/>
              </a:rPr>
              <a:t>c</a:t>
            </a:r>
            <a:r>
              <a:rPr lang="en-US" sz="2400" baseline="30000" smtClean="0"/>
              <a:t>2</a:t>
            </a:r>
            <a:r>
              <a:rPr lang="en-US" sz="2400" smtClean="0"/>
              <a:t> = 6.756,  Reject Ho</a:t>
            </a:r>
          </a:p>
          <a:p>
            <a:pPr eaLnBrk="1" hangingPunct="1"/>
            <a:r>
              <a:rPr lang="en-US" sz="2400" b="1" smtClean="0"/>
              <a:t>Conclusion: </a:t>
            </a:r>
            <a:r>
              <a:rPr lang="en-US" sz="2400" smtClean="0"/>
              <a:t>Gender and opinion are dependent variables. Men are more likely to support legalizing marijuana for recreational use.</a:t>
            </a:r>
          </a:p>
          <a:p>
            <a:pPr eaLnBrk="1" hangingPunct="1"/>
            <a:endParaRPr lang="en-US" sz="2800" smtClean="0"/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0" y="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29F451-A266-448A-B57D-C2B4A0290CF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38138"/>
            <a:ext cx="7191375" cy="808037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Characteristics of the Chi-Square Distribution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7925" y="2017713"/>
            <a:ext cx="77724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The major characteristics of the chi-square distribution are:</a:t>
            </a:r>
          </a:p>
          <a:p>
            <a:pPr lvl="1" eaLnBrk="1" hangingPunct="1"/>
            <a:r>
              <a:rPr lang="en-US" sz="2300" smtClean="0"/>
              <a:t>It is positively skewed</a:t>
            </a:r>
          </a:p>
          <a:p>
            <a:pPr lvl="1" eaLnBrk="1" hangingPunct="1"/>
            <a:r>
              <a:rPr lang="en-US" sz="2300" smtClean="0"/>
              <a:t>It is non-negative</a:t>
            </a:r>
          </a:p>
          <a:p>
            <a:pPr lvl="1" eaLnBrk="1" hangingPunct="1"/>
            <a:r>
              <a:rPr lang="en-US" sz="2300" smtClean="0"/>
              <a:t>It is based on degrees of freedom</a:t>
            </a:r>
          </a:p>
          <a:p>
            <a:pPr lvl="1" eaLnBrk="1" hangingPunct="1"/>
            <a:r>
              <a:rPr lang="en-US" sz="2300" smtClean="0"/>
              <a:t>When the degrees of freedom change a new distribution is created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02FF75-3497-4E96-B349-E89158921FA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3282" name="Rectangle 2"/>
          <p:cNvSpPr>
            <a:spLocks noChangeArrowheads="1"/>
          </p:cNvSpPr>
          <p:nvPr/>
        </p:nvSpPr>
        <p:spPr bwMode="auto">
          <a:xfrm>
            <a:off x="12700" y="850900"/>
            <a:ext cx="9042400" cy="5918200"/>
          </a:xfrm>
          <a:prstGeom prst="rect">
            <a:avLst/>
          </a:prstGeom>
          <a:solidFill>
            <a:srgbClr val="FDE3BA"/>
          </a:solidFill>
          <a:ln w="254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D49FFF"/>
            </a:outerShdw>
          </a:effec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¦"/>
              <a:defRPr/>
            </a:pPr>
            <a:endParaRPr lang="en-US" sz="3600" b="1">
              <a:solidFill>
                <a:srgbClr val="9234DB"/>
              </a:solidFill>
              <a:latin typeface="Times New Roman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3600" b="1">
              <a:solidFill>
                <a:srgbClr val="9234DB"/>
              </a:solidFill>
              <a:latin typeface="Times New Roman" charset="0"/>
            </a:endParaRPr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546100" y="12700"/>
            <a:ext cx="7975600" cy="736600"/>
          </a:xfrm>
          <a:prstGeom prst="rect">
            <a:avLst/>
          </a:prstGeom>
          <a:solidFill>
            <a:srgbClr val="FCD1C1"/>
          </a:solidFill>
          <a:ln w="254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B3B900"/>
            </a:outerShdw>
          </a:effectLst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i="1">
                <a:solidFill>
                  <a:srgbClr val="50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   CHI-SQUARE  DISTRIBUTION            </a:t>
            </a:r>
          </a:p>
        </p:txBody>
      </p:sp>
      <p:pic>
        <p:nvPicPr>
          <p:cNvPr id="12293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163"/>
            <a:ext cx="9144000" cy="681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2797175" y="1563688"/>
            <a:ext cx="1173163" cy="592137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b="1" i="1">
                <a:solidFill>
                  <a:schemeClr val="hlink"/>
                </a:solidFill>
                <a:latin typeface="Times New Roman" charset="0"/>
              </a:rPr>
              <a:t>df</a:t>
            </a:r>
            <a:r>
              <a:rPr lang="en-US" sz="3200" b="1">
                <a:solidFill>
                  <a:schemeClr val="hlink"/>
                </a:solidFill>
                <a:latin typeface="Times New Roman" charset="0"/>
              </a:rPr>
              <a:t> = 3</a:t>
            </a:r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2438400" y="1676400"/>
            <a:ext cx="3810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3863975" y="2782888"/>
            <a:ext cx="1173163" cy="592137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b="1" i="1">
                <a:solidFill>
                  <a:srgbClr val="114FFB"/>
                </a:solidFill>
                <a:latin typeface="Times New Roman" charset="0"/>
              </a:rPr>
              <a:t>df</a:t>
            </a:r>
            <a:r>
              <a:rPr lang="en-US" sz="3200" b="1">
                <a:solidFill>
                  <a:srgbClr val="114FFB"/>
                </a:solidFill>
                <a:latin typeface="Times New Roman" charset="0"/>
              </a:rPr>
              <a:t> = 5</a:t>
            </a: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6149975" y="3468688"/>
            <a:ext cx="1376363" cy="592137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b="1" i="1">
                <a:solidFill>
                  <a:srgbClr val="F95AB7"/>
                </a:solidFill>
                <a:latin typeface="Times New Roman" charset="0"/>
              </a:rPr>
              <a:t>df</a:t>
            </a:r>
            <a:r>
              <a:rPr lang="en-US" sz="3200" b="1">
                <a:solidFill>
                  <a:srgbClr val="F95AB7"/>
                </a:solidFill>
                <a:latin typeface="Times New Roman" charset="0"/>
              </a:rPr>
              <a:t> = 10</a:t>
            </a:r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3429000" y="3048000"/>
            <a:ext cx="381000" cy="0"/>
          </a:xfrm>
          <a:prstGeom prst="line">
            <a:avLst/>
          </a:prstGeom>
          <a:noFill/>
          <a:ln w="12700">
            <a:solidFill>
              <a:srgbClr val="114FFB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>
            <a:off x="5791200" y="3886200"/>
            <a:ext cx="381000" cy="0"/>
          </a:xfrm>
          <a:prstGeom prst="line">
            <a:avLst/>
          </a:prstGeom>
          <a:noFill/>
          <a:ln w="12700">
            <a:solidFill>
              <a:srgbClr val="F95AB7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7985125" y="5227638"/>
            <a:ext cx="777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200" b="1" i="1">
                <a:latin typeface="Symbol" pitchFamily="18" charset="2"/>
              </a:rPr>
              <a:t>c</a:t>
            </a:r>
            <a:r>
              <a:rPr lang="en-US" sz="3200" b="1" i="1" baseline="30000">
                <a:latin typeface="Symbol" pitchFamily="18" charset="2"/>
              </a:rPr>
              <a:t>2</a:t>
            </a:r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0" y="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2-2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07A929-DDA0-42AB-835B-163AEFA1CCA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361950"/>
            <a:ext cx="7204075" cy="7715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Goodness-of-Fit Test: Equal Expected Frequencies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7925" y="2017713"/>
            <a:ext cx="77724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Let O</a:t>
            </a:r>
            <a:r>
              <a:rPr lang="en-US" sz="2800" baseline="-25000" smtClean="0"/>
              <a:t>i</a:t>
            </a:r>
            <a:r>
              <a:rPr lang="en-US" sz="2800" smtClean="0"/>
              <a:t> and E</a:t>
            </a:r>
            <a:r>
              <a:rPr lang="en-US" sz="2800" baseline="-25000" smtClean="0"/>
              <a:t>i</a:t>
            </a:r>
            <a:r>
              <a:rPr lang="en-US" sz="2800" smtClean="0"/>
              <a:t> be the observed and expected frequencies respectively for each category.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    : there is no difference between Observed and</a:t>
            </a:r>
            <a:br>
              <a:rPr lang="en-US" sz="2400" smtClean="0"/>
            </a:br>
            <a:r>
              <a:rPr lang="en-US" sz="2400" smtClean="0"/>
              <a:t>      Expected Frequencies</a:t>
            </a:r>
            <a:endParaRPr lang="en-US" sz="2400" baseline="-250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    : </a:t>
            </a:r>
            <a:r>
              <a:rPr lang="en-US" sz="2400" smtClean="0"/>
              <a:t>there is a difference between Observed and</a:t>
            </a:r>
            <a:br>
              <a:rPr lang="en-US" sz="2400" smtClean="0"/>
            </a:br>
            <a:r>
              <a:rPr lang="en-US" sz="2400" smtClean="0"/>
              <a:t>        Expected Frequencies</a:t>
            </a:r>
            <a:endParaRPr lang="en-US" sz="2400" baseline="-250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test statistic is: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critical value is a chi-square value with (k-1) degrees of freedom, where k is the number of categories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1524000" y="2895600"/>
          <a:ext cx="493713" cy="463550"/>
        </p:xfrm>
        <a:graphic>
          <a:graphicData uri="http://schemas.openxmlformats.org/presentationml/2006/ole">
            <p:oleObj spid="_x0000_s1026" name="Equation" r:id="rId4" imgW="215640" imgH="20304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/>
          </p:cNvGraphicFramePr>
          <p:nvPr/>
        </p:nvGraphicFramePr>
        <p:xfrm>
          <a:off x="1600200" y="3581400"/>
          <a:ext cx="547688" cy="547688"/>
        </p:xfrm>
        <a:graphic>
          <a:graphicData uri="http://schemas.openxmlformats.org/presentationml/2006/ole">
            <p:oleObj spid="_x0000_s1027" name="Equation" r:id="rId5" imgW="228600" imgH="22860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/>
          </p:cNvGraphicFramePr>
          <p:nvPr/>
        </p:nvGraphicFramePr>
        <p:xfrm>
          <a:off x="4800600" y="4343400"/>
          <a:ext cx="2586038" cy="809625"/>
        </p:xfrm>
        <a:graphic>
          <a:graphicData uri="http://schemas.openxmlformats.org/presentationml/2006/ole">
            <p:oleObj spid="_x0000_s1028" name="Equation" r:id="rId6" imgW="1155600" imgH="469800" progId="Equation.3">
              <p:embed/>
            </p:oleObj>
          </a:graphicData>
        </a:graphic>
      </p:graphicFrame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44A5EB-DCAC-426A-92CE-6869428110C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49250"/>
            <a:ext cx="7140575" cy="7842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 1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1828800"/>
            <a:ext cx="7772400" cy="3886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000" smtClean="0"/>
              <a:t>The following data on absenteeism was collected from a manufacturing plant.  At the .01 level of significance, test to determine whether there is a difference in the absence rate by day of the week. 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1752600" y="3200400"/>
          <a:ext cx="5181600" cy="3429000"/>
        </p:xfrm>
        <a:graphic>
          <a:graphicData uri="http://schemas.openxmlformats.org/presentationml/2006/ole">
            <p:oleObj spid="_x0000_s2050" name="Document" r:id="rId4" imgW="6600977" imgH="4066639" progId="Word.Document.8">
              <p:embed/>
            </p:oleObj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582E84-890C-422C-AB76-86E89B9054F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 1 </a:t>
            </a:r>
            <a:r>
              <a:rPr lang="en-US" sz="2700" b="1" i="1" smtClean="0"/>
              <a:t>continued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818312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 smtClean="0"/>
              <a:t>Assume equal expected frequency: (95+65+60+80+100)/5=80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14-6</a:t>
            </a:r>
          </a:p>
        </p:txBody>
      </p:sp>
      <p:graphicFrame>
        <p:nvGraphicFramePr>
          <p:cNvPr id="359429" name="Object 5"/>
          <p:cNvGraphicFramePr>
            <a:graphicFrameLocks/>
          </p:cNvGraphicFramePr>
          <p:nvPr>
            <p:ph sz="half" idx="2"/>
          </p:nvPr>
        </p:nvGraphicFramePr>
        <p:xfrm>
          <a:off x="984250" y="3152775"/>
          <a:ext cx="5603875" cy="3305175"/>
        </p:xfrm>
        <a:graphic>
          <a:graphicData uri="http://schemas.openxmlformats.org/presentationml/2006/ole">
            <p:oleObj spid="_x0000_s3074" name="Document" r:id="rId4" imgW="8315545" imgH="4905953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E7F89-BEB5-4CE2-A737-014F3FEFB63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49250"/>
            <a:ext cx="7191375" cy="7715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 1 </a:t>
            </a:r>
            <a:r>
              <a:rPr lang="en-US" sz="2700" b="1" i="1" smtClean="0"/>
              <a:t>continued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1790700"/>
            <a:ext cx="7772400" cy="43815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H</a:t>
            </a:r>
            <a:r>
              <a:rPr lang="en-US" sz="2400" baseline="-25000" smtClean="0"/>
              <a:t>o</a:t>
            </a:r>
            <a:r>
              <a:rPr lang="en-US" sz="2400" smtClean="0"/>
              <a:t>: there is no difference between the observed and the expected frequencies of absences.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</a:t>
            </a:r>
            <a:r>
              <a:rPr lang="en-US" sz="2400" baseline="-25000" smtClean="0"/>
              <a:t>a</a:t>
            </a:r>
            <a:r>
              <a:rPr lang="en-US" sz="2400" smtClean="0"/>
              <a:t>: there is a difference between the observed and the expected frequencies of absences.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Test statistic: chi-square=</a:t>
            </a:r>
            <a:r>
              <a:rPr lang="en-US" sz="2400" smtClean="0">
                <a:latin typeface="Symbol" pitchFamily="18" charset="2"/>
              </a:rPr>
              <a:t>S</a:t>
            </a:r>
            <a:r>
              <a:rPr lang="en-US" sz="2400" smtClean="0"/>
              <a:t>(O-E)</a:t>
            </a:r>
            <a:r>
              <a:rPr lang="en-US" sz="2400" baseline="30000" smtClean="0"/>
              <a:t>2</a:t>
            </a:r>
            <a:r>
              <a:rPr lang="en-US" sz="2400" smtClean="0"/>
              <a:t>/E=15.625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Decision Rule: reject H</a:t>
            </a:r>
            <a:r>
              <a:rPr lang="en-US" sz="2400" baseline="-25000" smtClean="0"/>
              <a:t>o</a:t>
            </a:r>
            <a:r>
              <a:rPr lang="en-US" sz="2400" smtClean="0"/>
              <a:t> if test statistic is greater than the critical value of 13.277. (4 df, </a:t>
            </a:r>
            <a:r>
              <a:rPr lang="en-US" sz="2400" smtClean="0">
                <a:latin typeface="Symbol" pitchFamily="18" charset="2"/>
              </a:rPr>
              <a:t>a</a:t>
            </a:r>
            <a:r>
              <a:rPr lang="en-US" sz="2400" smtClean="0"/>
              <a:t>=.01)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Conclusion: reject H</a:t>
            </a:r>
            <a:r>
              <a:rPr lang="en-US" sz="2400" baseline="-25000" smtClean="0"/>
              <a:t>o</a:t>
            </a:r>
            <a:r>
              <a:rPr lang="en-US" sz="2400" smtClean="0"/>
              <a:t> and conclude that there is a difference between the observed and expected frequencies of absences.</a:t>
            </a:r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F88338-FE65-405C-BEE2-51EB809FAB5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6403975" cy="1371600"/>
          </a:xfrm>
          <a:noFill/>
        </p:spPr>
        <p:txBody>
          <a:bodyPr lIns="92075" tIns="46038" rIns="92075" bIns="46038" anchor="ctr"/>
          <a:lstStyle/>
          <a:p>
            <a:pPr eaLnBrk="1" hangingPunct="1">
              <a:lnSpc>
                <a:spcPct val="70000"/>
              </a:lnSpc>
            </a:pPr>
            <a:r>
              <a:rPr lang="en-US" sz="3200" dirty="0" smtClean="0"/>
              <a:t>Goodness-of-Fit Test: Unequal Expected Frequencies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EXAMPLE 2</a:t>
            </a:r>
            <a:endParaRPr lang="en-US" sz="3200" dirty="0" smtClean="0">
              <a:solidFill>
                <a:schemeClr val="hlink"/>
              </a:solidFill>
            </a:endParaRP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905000"/>
            <a:ext cx="7439025" cy="4038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r>
              <a:rPr lang="en-US" sz="1800" dirty="0" smtClean="0"/>
              <a:t>In </a:t>
            </a:r>
            <a:r>
              <a:rPr lang="en-US" sz="1800" dirty="0" smtClean="0"/>
              <a:t>the 2010 United States census,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data </a:t>
            </a:r>
            <a:r>
              <a:rPr lang="en-US" sz="1800" dirty="0" smtClean="0"/>
              <a:t>was collected on how people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get </a:t>
            </a:r>
            <a:r>
              <a:rPr lang="en-US" sz="1800" dirty="0" smtClean="0"/>
              <a:t>to work -- their method of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commuting.</a:t>
            </a:r>
          </a:p>
          <a:p>
            <a:r>
              <a:rPr lang="en-US" sz="1800" dirty="0" smtClean="0"/>
              <a:t>Suppose </a:t>
            </a:r>
            <a:r>
              <a:rPr lang="en-US" sz="1800" dirty="0" smtClean="0"/>
              <a:t>you wanted to know if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people </a:t>
            </a:r>
            <a:r>
              <a:rPr lang="en-US" sz="1800" dirty="0" smtClean="0"/>
              <a:t>who live in the San Jose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metropolitan </a:t>
            </a:r>
            <a:r>
              <a:rPr lang="en-US" sz="1800" dirty="0" smtClean="0"/>
              <a:t>area (Santa Clara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County</a:t>
            </a:r>
            <a:r>
              <a:rPr lang="en-US" sz="1800" dirty="0" smtClean="0"/>
              <a:t>) commute with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similar </a:t>
            </a:r>
            <a:r>
              <a:rPr lang="en-US" sz="1800" dirty="0" smtClean="0"/>
              <a:t>proportions as the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United </a:t>
            </a:r>
            <a:r>
              <a:rPr lang="en-US" sz="1800" dirty="0" smtClean="0"/>
              <a:t>States. </a:t>
            </a:r>
            <a:endParaRPr lang="en-US" sz="1800" dirty="0" smtClean="0"/>
          </a:p>
          <a:p>
            <a:r>
              <a:rPr lang="en-US" sz="1800" dirty="0" smtClean="0"/>
              <a:t>Design </a:t>
            </a:r>
            <a:r>
              <a:rPr lang="en-US" sz="1800" dirty="0" smtClean="0"/>
              <a:t>and conduct a hypothesis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test at </a:t>
            </a:r>
            <a:r>
              <a:rPr lang="en-US" sz="1800" dirty="0" smtClean="0"/>
              <a:t>the 5% significance level.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14-8</a:t>
            </a:r>
          </a:p>
        </p:txBody>
      </p:sp>
      <p:pic>
        <p:nvPicPr>
          <p:cNvPr id="6" name="Picture 5" descr="image of bar graph showing commute method percentages&#10;76.3% Drove alone&#10;9.8% Carpooled&#10;5.0% Public Transit&#10;2.8% Walked&#10;1.8% Other means&#10;4.3% Worked from home&#10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133600"/>
            <a:ext cx="388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FAF6F9-413B-45A5-901E-76633502DE0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49250"/>
            <a:ext cx="7165975" cy="7842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 2  </a:t>
            </a:r>
            <a:r>
              <a:rPr lang="en-US" sz="2700" b="1" i="1" smtClean="0"/>
              <a:t>continued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14-9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1" y="1981200"/>
          <a:ext cx="6934199" cy="3893820"/>
        </p:xfrm>
        <a:graphic>
          <a:graphicData uri="http://schemas.openxmlformats.org/drawingml/2006/table">
            <a:tbl>
              <a:tblPr/>
              <a:tblGrid>
                <a:gridCol w="2151412"/>
                <a:gridCol w="1137806"/>
                <a:gridCol w="1180962"/>
                <a:gridCol w="1137806"/>
                <a:gridCol w="1326213"/>
              </a:tblGrid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Method Of Commuting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Observed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800" b="1" baseline="-25000" dirty="0" err="1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Expected Proportion</a:t>
                      </a:r>
                      <a:b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800" b="1" baseline="-250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Expected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1800" b="1" baseline="-250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Drive Alone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764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0.763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763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0.0013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Carpooled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0.098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0.5000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Public Transit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5.1200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Walked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0.028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2.2857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Other Means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0.018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8.0000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Worked from Home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0.043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0.3721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1.000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16.2791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6934200" y="2209800"/>
          <a:ext cx="1219200" cy="609600"/>
        </p:xfrm>
        <a:graphic>
          <a:graphicData uri="http://schemas.openxmlformats.org/presentationml/2006/ole">
            <p:oleObj spid="_x0000_s34822" name="Equation" r:id="rId4" imgW="76176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art8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3230</TotalTime>
  <Words>544</Words>
  <Application>Microsoft Office PowerPoint</Application>
  <PresentationFormat>On-screen Show (4:3)</PresentationFormat>
  <Paragraphs>181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Blends</vt:lpstr>
      <vt:lpstr>Equation</vt:lpstr>
      <vt:lpstr>Document</vt:lpstr>
      <vt:lpstr>Inferential Statistics and Probability a Holistic Approach</vt:lpstr>
      <vt:lpstr>Characteristics of the Chi-Square Distribution</vt:lpstr>
      <vt:lpstr>Slide 3</vt:lpstr>
      <vt:lpstr>Goodness-of-Fit Test: Equal Expected Frequencies</vt:lpstr>
      <vt:lpstr>EXAMPLE 1</vt:lpstr>
      <vt:lpstr>EXAMPLE 1 continued</vt:lpstr>
      <vt:lpstr>EXAMPLE 1 continued</vt:lpstr>
      <vt:lpstr>Goodness-of-Fit Test: Unequal Expected Frequencies  EXAMPLE 2</vt:lpstr>
      <vt:lpstr>EXAMPLE 2  continued</vt:lpstr>
      <vt:lpstr>EXAMPLE 2  continued</vt:lpstr>
      <vt:lpstr>EXAMPLE 2  continued</vt:lpstr>
      <vt:lpstr>Contingency Table Analysis</vt:lpstr>
      <vt:lpstr>EXAMPLE 3</vt:lpstr>
      <vt:lpstr>EXAMPLE 3   continued</vt:lpstr>
      <vt:lpstr>EXAMPLE 3  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Part8</dc:title>
  <dc:creator>Mo Geraghty</dc:creator>
  <cp:lastModifiedBy>HP</cp:lastModifiedBy>
  <cp:revision>182</cp:revision>
  <dcterms:created xsi:type="dcterms:W3CDTF">2000-04-03T19:53:39Z</dcterms:created>
  <dcterms:modified xsi:type="dcterms:W3CDTF">2018-06-29T16:40:13Z</dcterms:modified>
</cp:coreProperties>
</file>