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97" r:id="rId2"/>
    <p:sldId id="283" r:id="rId3"/>
    <p:sldId id="284" r:id="rId4"/>
    <p:sldId id="285" r:id="rId5"/>
    <p:sldId id="286" r:id="rId6"/>
    <p:sldId id="287" r:id="rId7"/>
    <p:sldId id="288" r:id="rId8"/>
    <p:sldId id="298" r:id="rId9"/>
    <p:sldId id="289" r:id="rId10"/>
    <p:sldId id="290" r:id="rId11"/>
    <p:sldId id="291" r:id="rId12"/>
    <p:sldId id="292" r:id="rId13"/>
    <p:sldId id="293" r:id="rId14"/>
    <p:sldId id="294" r:id="rId15"/>
    <p:sldId id="299" r:id="rId16"/>
    <p:sldId id="303" r:id="rId17"/>
    <p:sldId id="300" r:id="rId18"/>
    <p:sldId id="304" r:id="rId19"/>
    <p:sldId id="301" r:id="rId20"/>
    <p:sldId id="305" r:id="rId21"/>
    <p:sldId id="302" r:id="rId22"/>
    <p:sldId id="306" r:id="rId23"/>
    <p:sldId id="296" r:id="rId24"/>
    <p:sldId id="307" r:id="rId25"/>
    <p:sldId id="308" r:id="rId26"/>
    <p:sldId id="295" r:id="rId27"/>
    <p:sldId id="310" r:id="rId28"/>
    <p:sldId id="309" r:id="rId29"/>
  </p:sldIdLst>
  <p:sldSz cx="9144000" cy="6858000" type="screen4x3"/>
  <p:notesSz cx="7315200" cy="9601200"/>
  <p:custDataLst>
    <p:tags r:id="rId32"/>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816"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8650" cy="477838"/>
          </a:xfrm>
          <a:prstGeom prst="rect">
            <a:avLst/>
          </a:prstGeom>
          <a:noFill/>
          <a:ln w="9525">
            <a:noFill/>
            <a:miter lim="800000"/>
            <a:headEnd/>
            <a:tailEnd/>
          </a:ln>
          <a:effectLst/>
        </p:spPr>
        <p:txBody>
          <a:bodyPr vert="horz" wrap="square" lIns="96606" tIns="48305" rIns="96606" bIns="48305" numCol="1" anchor="t" anchorCtr="0" compatLnSpc="1">
            <a:prstTxWarp prst="textNoShape">
              <a:avLst/>
            </a:prstTxWarp>
          </a:bodyPr>
          <a:lstStyle>
            <a:lvl1pPr>
              <a:defRPr sz="1300">
                <a:latin typeface="Times New Roman" pitchFamily="18" charset="0"/>
                <a:cs typeface="+mn-cs"/>
              </a:defRPr>
            </a:lvl1pPr>
          </a:lstStyle>
          <a:p>
            <a:pPr>
              <a:defRPr/>
            </a:pPr>
            <a:r>
              <a:rPr lang="en-US" dirty="0"/>
              <a:t>Chapter 3 Slides</a:t>
            </a:r>
          </a:p>
        </p:txBody>
      </p:sp>
      <p:sp>
        <p:nvSpPr>
          <p:cNvPr id="15364" name="Rectangle 4"/>
          <p:cNvSpPr>
            <a:spLocks noGrp="1" noChangeArrowheads="1"/>
          </p:cNvSpPr>
          <p:nvPr>
            <p:ph type="ftr" sz="quarter" idx="2"/>
          </p:nvPr>
        </p:nvSpPr>
        <p:spPr bwMode="auto">
          <a:xfrm>
            <a:off x="0" y="9123363"/>
            <a:ext cx="3168650" cy="477837"/>
          </a:xfrm>
          <a:prstGeom prst="rect">
            <a:avLst/>
          </a:prstGeom>
          <a:noFill/>
          <a:ln w="9525">
            <a:noFill/>
            <a:miter lim="800000"/>
            <a:headEnd/>
            <a:tailEnd/>
          </a:ln>
          <a:effectLst/>
        </p:spPr>
        <p:txBody>
          <a:bodyPr vert="horz" wrap="square" lIns="96606" tIns="48305" rIns="96606" bIns="48305" numCol="1" anchor="b" anchorCtr="0" compatLnSpc="1">
            <a:prstTxWarp prst="textNoShape">
              <a:avLst/>
            </a:prstTxWarp>
          </a:bodyPr>
          <a:lstStyle>
            <a:lvl1pPr>
              <a:defRPr sz="1300">
                <a:latin typeface="Times New Roman" pitchFamily="18" charset="0"/>
                <a:cs typeface="+mn-cs"/>
              </a:defRPr>
            </a:lvl1pPr>
          </a:lstStyle>
          <a:p>
            <a:pPr>
              <a:defRPr/>
            </a:pPr>
            <a:r>
              <a:rPr lang="en-US" dirty="0"/>
              <a:t>Maurice Geraghty 2020</a:t>
            </a:r>
          </a:p>
        </p:txBody>
      </p:sp>
      <p:sp>
        <p:nvSpPr>
          <p:cNvPr id="15365" name="Rectangle 5"/>
          <p:cNvSpPr>
            <a:spLocks noGrp="1" noChangeArrowheads="1"/>
          </p:cNvSpPr>
          <p:nvPr>
            <p:ph type="sldNum" sz="quarter" idx="3"/>
          </p:nvPr>
        </p:nvSpPr>
        <p:spPr bwMode="auto">
          <a:xfrm>
            <a:off x="4146550" y="9123363"/>
            <a:ext cx="3168650" cy="477837"/>
          </a:xfrm>
          <a:prstGeom prst="rect">
            <a:avLst/>
          </a:prstGeom>
          <a:noFill/>
          <a:ln w="9525">
            <a:noFill/>
            <a:miter lim="800000"/>
            <a:headEnd/>
            <a:tailEnd/>
          </a:ln>
          <a:effectLst/>
        </p:spPr>
        <p:txBody>
          <a:bodyPr vert="horz" wrap="square" lIns="96606" tIns="48305" rIns="96606" bIns="48305" numCol="1" anchor="b" anchorCtr="0" compatLnSpc="1">
            <a:prstTxWarp prst="textNoShape">
              <a:avLst/>
            </a:prstTxWarp>
          </a:bodyPr>
          <a:lstStyle>
            <a:lvl1pPr algn="r">
              <a:defRPr sz="1300">
                <a:latin typeface="Times New Roman" pitchFamily="18" charset="0"/>
                <a:cs typeface="+mn-cs"/>
              </a:defRPr>
            </a:lvl1pPr>
          </a:lstStyle>
          <a:p>
            <a:pPr>
              <a:defRPr/>
            </a:pPr>
            <a:fld id="{C7E6B34B-C8E5-4B78-B264-1AF657AD964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050"/>
          <p:cNvSpPr>
            <a:spLocks noGrp="1" noChangeArrowheads="1"/>
          </p:cNvSpPr>
          <p:nvPr>
            <p:ph type="hdr" sz="quarter"/>
          </p:nvPr>
        </p:nvSpPr>
        <p:spPr bwMode="auto">
          <a:xfrm>
            <a:off x="0" y="0"/>
            <a:ext cx="3168650" cy="477838"/>
          </a:xfrm>
          <a:prstGeom prst="rect">
            <a:avLst/>
          </a:prstGeom>
          <a:noFill/>
          <a:ln w="9525">
            <a:noFill/>
            <a:miter lim="800000"/>
            <a:headEnd/>
            <a:tailEnd/>
          </a:ln>
          <a:effectLst/>
        </p:spPr>
        <p:txBody>
          <a:bodyPr vert="horz" wrap="square" lIns="96606" tIns="48305" rIns="96606" bIns="48305" numCol="1" anchor="t" anchorCtr="0" compatLnSpc="1">
            <a:prstTxWarp prst="textNoShape">
              <a:avLst/>
            </a:prstTxWarp>
          </a:bodyPr>
          <a:lstStyle>
            <a:lvl1pPr>
              <a:defRPr sz="1300">
                <a:cs typeface="+mn-cs"/>
              </a:defRPr>
            </a:lvl1pPr>
          </a:lstStyle>
          <a:p>
            <a:pPr>
              <a:defRPr/>
            </a:pPr>
            <a:r>
              <a:rPr lang="en-US"/>
              <a:t>Math 10 - Chapter 1 &amp; 2 Slides</a:t>
            </a:r>
          </a:p>
        </p:txBody>
      </p:sp>
      <p:sp>
        <p:nvSpPr>
          <p:cNvPr id="50179" name="Rectangle 2051"/>
          <p:cNvSpPr>
            <a:spLocks noGrp="1" noChangeArrowheads="1"/>
          </p:cNvSpPr>
          <p:nvPr>
            <p:ph type="dt" idx="1"/>
          </p:nvPr>
        </p:nvSpPr>
        <p:spPr bwMode="auto">
          <a:xfrm>
            <a:off x="4146550" y="0"/>
            <a:ext cx="3168650" cy="477838"/>
          </a:xfrm>
          <a:prstGeom prst="rect">
            <a:avLst/>
          </a:prstGeom>
          <a:noFill/>
          <a:ln w="9525">
            <a:noFill/>
            <a:miter lim="800000"/>
            <a:headEnd/>
            <a:tailEnd/>
          </a:ln>
          <a:effectLst/>
        </p:spPr>
        <p:txBody>
          <a:bodyPr vert="horz" wrap="square" lIns="96606" tIns="48305" rIns="96606" bIns="48305" numCol="1" anchor="t" anchorCtr="0" compatLnSpc="1">
            <a:prstTxWarp prst="textNoShape">
              <a:avLst/>
            </a:prstTxWarp>
          </a:bodyPr>
          <a:lstStyle>
            <a:lvl1pPr algn="r">
              <a:defRPr sz="1300">
                <a:cs typeface="+mn-cs"/>
              </a:defRPr>
            </a:lvl1pPr>
          </a:lstStyle>
          <a:p>
            <a:pPr>
              <a:defRPr/>
            </a:pPr>
            <a:endParaRPr lang="en-US"/>
          </a:p>
        </p:txBody>
      </p:sp>
      <p:sp>
        <p:nvSpPr>
          <p:cNvPr id="18436" name="Rectangle 2052"/>
          <p:cNvSpPr>
            <a:spLocks noGrp="1" noRot="1" noChangeAspect="1" noChangeArrowheads="1" noTextEdit="1"/>
          </p:cNvSpPr>
          <p:nvPr>
            <p:ph type="sldImg" idx="2"/>
          </p:nvPr>
        </p:nvSpPr>
        <p:spPr bwMode="auto">
          <a:xfrm>
            <a:off x="1260475" y="720725"/>
            <a:ext cx="4802188" cy="3602038"/>
          </a:xfrm>
          <a:prstGeom prst="rect">
            <a:avLst/>
          </a:prstGeom>
          <a:noFill/>
          <a:ln w="9525">
            <a:solidFill>
              <a:srgbClr val="000000"/>
            </a:solidFill>
            <a:miter lim="800000"/>
            <a:headEnd/>
            <a:tailEnd/>
          </a:ln>
        </p:spPr>
      </p:sp>
      <p:sp>
        <p:nvSpPr>
          <p:cNvPr id="50181" name="Rectangle 2053"/>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06" tIns="48305" rIns="96606" bIns="483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2054"/>
          <p:cNvSpPr>
            <a:spLocks noGrp="1" noChangeArrowheads="1"/>
          </p:cNvSpPr>
          <p:nvPr>
            <p:ph type="ftr" sz="quarter" idx="4"/>
          </p:nvPr>
        </p:nvSpPr>
        <p:spPr bwMode="auto">
          <a:xfrm>
            <a:off x="0" y="9123363"/>
            <a:ext cx="3168650" cy="477837"/>
          </a:xfrm>
          <a:prstGeom prst="rect">
            <a:avLst/>
          </a:prstGeom>
          <a:noFill/>
          <a:ln w="9525">
            <a:noFill/>
            <a:miter lim="800000"/>
            <a:headEnd/>
            <a:tailEnd/>
          </a:ln>
          <a:effectLst/>
        </p:spPr>
        <p:txBody>
          <a:bodyPr vert="horz" wrap="square" lIns="96606" tIns="48305" rIns="96606" bIns="48305" numCol="1" anchor="b" anchorCtr="0" compatLnSpc="1">
            <a:prstTxWarp prst="textNoShape">
              <a:avLst/>
            </a:prstTxWarp>
          </a:bodyPr>
          <a:lstStyle>
            <a:lvl1pPr>
              <a:defRPr sz="1300">
                <a:cs typeface="+mn-cs"/>
              </a:defRPr>
            </a:lvl1pPr>
          </a:lstStyle>
          <a:p>
            <a:pPr>
              <a:defRPr/>
            </a:pPr>
            <a:r>
              <a:rPr lang="en-US"/>
              <a:t>© Maurice Geraghty 2008</a:t>
            </a:r>
          </a:p>
        </p:txBody>
      </p:sp>
      <p:sp>
        <p:nvSpPr>
          <p:cNvPr id="50183" name="Rectangle 2055"/>
          <p:cNvSpPr>
            <a:spLocks noGrp="1" noChangeArrowheads="1"/>
          </p:cNvSpPr>
          <p:nvPr>
            <p:ph type="sldNum" sz="quarter" idx="5"/>
          </p:nvPr>
        </p:nvSpPr>
        <p:spPr bwMode="auto">
          <a:xfrm>
            <a:off x="4146550" y="9123363"/>
            <a:ext cx="3168650" cy="477837"/>
          </a:xfrm>
          <a:prstGeom prst="rect">
            <a:avLst/>
          </a:prstGeom>
          <a:noFill/>
          <a:ln w="9525">
            <a:noFill/>
            <a:miter lim="800000"/>
            <a:headEnd/>
            <a:tailEnd/>
          </a:ln>
          <a:effectLst/>
        </p:spPr>
        <p:txBody>
          <a:bodyPr vert="horz" wrap="square" lIns="96606" tIns="48305" rIns="96606" bIns="48305" numCol="1" anchor="b" anchorCtr="0" compatLnSpc="1">
            <a:prstTxWarp prst="textNoShape">
              <a:avLst/>
            </a:prstTxWarp>
          </a:bodyPr>
          <a:lstStyle>
            <a:lvl1pPr algn="r">
              <a:defRPr sz="1300">
                <a:cs typeface="+mn-cs"/>
              </a:defRPr>
            </a:lvl1pPr>
          </a:lstStyle>
          <a:p>
            <a:pPr>
              <a:defRPr/>
            </a:pPr>
            <a:fld id="{6B8EBC5B-C465-4083-BD6A-32D7EF5ACE6D}"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0"/>
          <p:cNvSpPr>
            <a:spLocks noGrp="1" noChangeArrowheads="1"/>
          </p:cNvSpPr>
          <p:nvPr>
            <p:ph type="hdr" sz="quarter"/>
          </p:nvPr>
        </p:nvSpPr>
        <p:spPr/>
        <p:txBody>
          <a:bodyPr/>
          <a:lstStyle/>
          <a:p>
            <a:pPr>
              <a:defRPr/>
            </a:pPr>
            <a:r>
              <a:rPr lang="en-US"/>
              <a:t>Math 10 - Chapter 1 &amp; 2 Slides</a:t>
            </a:r>
          </a:p>
        </p:txBody>
      </p:sp>
      <p:sp>
        <p:nvSpPr>
          <p:cNvPr id="86019" name="Rectangle 2054"/>
          <p:cNvSpPr>
            <a:spLocks noGrp="1" noChangeArrowheads="1"/>
          </p:cNvSpPr>
          <p:nvPr>
            <p:ph type="ftr" sz="quarter" idx="4"/>
          </p:nvPr>
        </p:nvSpPr>
        <p:spPr/>
        <p:txBody>
          <a:bodyPr/>
          <a:lstStyle/>
          <a:p>
            <a:pPr>
              <a:defRPr/>
            </a:pPr>
            <a:r>
              <a:rPr lang="en-US"/>
              <a:t>© Maurice Geraghty 2008</a:t>
            </a:r>
          </a:p>
        </p:txBody>
      </p:sp>
      <p:sp>
        <p:nvSpPr>
          <p:cNvPr id="86020" name="Rectangle 2055"/>
          <p:cNvSpPr>
            <a:spLocks noGrp="1" noChangeArrowheads="1"/>
          </p:cNvSpPr>
          <p:nvPr>
            <p:ph type="sldNum" sz="quarter" idx="5"/>
          </p:nvPr>
        </p:nvSpPr>
        <p:spPr/>
        <p:txBody>
          <a:bodyPr/>
          <a:lstStyle/>
          <a:p>
            <a:pPr>
              <a:defRPr/>
            </a:pPr>
            <a:fld id="{C320F985-7867-4BA5-8EDA-FBE4CBEC8A1A}" type="slidenum">
              <a:rPr lang="en-US" smtClean="0"/>
              <a:pPr>
                <a:defRPr/>
              </a:pPr>
              <a:t>1</a:t>
            </a:fld>
            <a:endParaRPr lang="en-US"/>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sp>
        <p:nvSpPr>
          <p:cNvPr id="4506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506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t>© Maurice Geraghty 2006</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AA209F3-6940-4F68-A4D9-3E34762C418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6" name="Rectangle 13"/>
          <p:cNvSpPr>
            <a:spLocks noGrp="1" noChangeArrowheads="1"/>
          </p:cNvSpPr>
          <p:nvPr>
            <p:ph type="sldNum" sz="quarter" idx="12"/>
          </p:nvPr>
        </p:nvSpPr>
        <p:spPr>
          <a:ln/>
        </p:spPr>
        <p:txBody>
          <a:bodyPr/>
          <a:lstStyle>
            <a:lvl1pPr>
              <a:defRPr/>
            </a:lvl1pPr>
          </a:lstStyle>
          <a:p>
            <a:pPr>
              <a:defRPr/>
            </a:pPr>
            <a:fld id="{A28648F6-5EEF-4364-B3CA-D1755A37A5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6" name="Rectangle 13"/>
          <p:cNvSpPr>
            <a:spLocks noGrp="1" noChangeArrowheads="1"/>
          </p:cNvSpPr>
          <p:nvPr>
            <p:ph type="sldNum" sz="quarter" idx="12"/>
          </p:nvPr>
        </p:nvSpPr>
        <p:spPr>
          <a:ln/>
        </p:spPr>
        <p:txBody>
          <a:bodyPr/>
          <a:lstStyle>
            <a:lvl1pPr>
              <a:defRPr/>
            </a:lvl1pPr>
          </a:lstStyle>
          <a:p>
            <a:pPr>
              <a:defRPr/>
            </a:pPr>
            <a:fld id="{BC660185-9EE3-4597-9077-519D0322D5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6" name="Rectangle 13"/>
          <p:cNvSpPr>
            <a:spLocks noGrp="1" noChangeArrowheads="1"/>
          </p:cNvSpPr>
          <p:nvPr>
            <p:ph type="sldNum" sz="quarter" idx="12"/>
          </p:nvPr>
        </p:nvSpPr>
        <p:spPr>
          <a:ln/>
        </p:spPr>
        <p:txBody>
          <a:bodyPr/>
          <a:lstStyle>
            <a:lvl1pPr>
              <a:defRPr/>
            </a:lvl1pPr>
          </a:lstStyle>
          <a:p>
            <a:pPr>
              <a:defRPr/>
            </a:pPr>
            <a:fld id="{549615A5-D3D3-4B15-97E9-466FB2580E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a:t>Click to edit Master title style</a:t>
            </a:r>
          </a:p>
        </p:txBody>
      </p:sp>
      <p:sp>
        <p:nvSpPr>
          <p:cNvPr id="3" name="Content Placeholder 2"/>
          <p:cNvSpPr>
            <a:spLocks noGrp="1"/>
          </p:cNvSpPr>
          <p:nvPr>
            <p:ph sz="quarter" idx="1"/>
          </p:nvPr>
        </p:nvSpPr>
        <p:spPr>
          <a:xfrm>
            <a:off x="11826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826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9" name="Rectangle 13"/>
          <p:cNvSpPr>
            <a:spLocks noGrp="1" noChangeArrowheads="1"/>
          </p:cNvSpPr>
          <p:nvPr>
            <p:ph type="sldNum" sz="quarter" idx="12"/>
          </p:nvPr>
        </p:nvSpPr>
        <p:spPr>
          <a:ln/>
        </p:spPr>
        <p:txBody>
          <a:bodyPr/>
          <a:lstStyle>
            <a:lvl1pPr>
              <a:defRPr/>
            </a:lvl1pPr>
          </a:lstStyle>
          <a:p>
            <a:pPr>
              <a:defRPr/>
            </a:pPr>
            <a:fld id="{FB308C80-9424-4FF6-B9E6-42F9A6E5680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7" name="Rectangle 13"/>
          <p:cNvSpPr>
            <a:spLocks noGrp="1" noChangeArrowheads="1"/>
          </p:cNvSpPr>
          <p:nvPr>
            <p:ph type="sldNum" sz="quarter" idx="12"/>
          </p:nvPr>
        </p:nvSpPr>
        <p:spPr>
          <a:ln/>
        </p:spPr>
        <p:txBody>
          <a:bodyPr/>
          <a:lstStyle>
            <a:lvl1pPr>
              <a:defRPr/>
            </a:lvl1pPr>
          </a:lstStyle>
          <a:p>
            <a:pPr>
              <a:defRPr/>
            </a:pPr>
            <a:fld id="{18F5639A-964F-4F9C-A126-9A188AE286B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8" name="Rectangle 13"/>
          <p:cNvSpPr>
            <a:spLocks noGrp="1" noChangeArrowheads="1"/>
          </p:cNvSpPr>
          <p:nvPr>
            <p:ph type="sldNum" sz="quarter" idx="12"/>
          </p:nvPr>
        </p:nvSpPr>
        <p:spPr>
          <a:ln/>
        </p:spPr>
        <p:txBody>
          <a:bodyPr/>
          <a:lstStyle>
            <a:lvl1pPr>
              <a:defRPr/>
            </a:lvl1pPr>
          </a:lstStyle>
          <a:p>
            <a:pPr>
              <a:defRPr/>
            </a:pPr>
            <a:fld id="{07C236FF-C39A-4B92-A8BA-172B1315F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6" name="Rectangle 13"/>
          <p:cNvSpPr>
            <a:spLocks noGrp="1" noChangeArrowheads="1"/>
          </p:cNvSpPr>
          <p:nvPr>
            <p:ph type="sldNum" sz="quarter" idx="12"/>
          </p:nvPr>
        </p:nvSpPr>
        <p:spPr>
          <a:ln/>
        </p:spPr>
        <p:txBody>
          <a:bodyPr/>
          <a:lstStyle>
            <a:lvl1pPr>
              <a:defRPr/>
            </a:lvl1pPr>
          </a:lstStyle>
          <a:p>
            <a:pPr>
              <a:defRPr/>
            </a:pPr>
            <a:fld id="{FECD8A85-FB98-4656-9ABA-C93525B2CB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6" name="Rectangle 13"/>
          <p:cNvSpPr>
            <a:spLocks noGrp="1" noChangeArrowheads="1"/>
          </p:cNvSpPr>
          <p:nvPr>
            <p:ph type="sldNum" sz="quarter" idx="12"/>
          </p:nvPr>
        </p:nvSpPr>
        <p:spPr>
          <a:ln/>
        </p:spPr>
        <p:txBody>
          <a:bodyPr/>
          <a:lstStyle>
            <a:lvl1pPr>
              <a:defRPr/>
            </a:lvl1pPr>
          </a:lstStyle>
          <a:p>
            <a:pPr>
              <a:defRPr/>
            </a:pPr>
            <a:fld id="{371C5C0D-E91E-4329-967E-11B5FD4019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7" name="Rectangle 13"/>
          <p:cNvSpPr>
            <a:spLocks noGrp="1" noChangeArrowheads="1"/>
          </p:cNvSpPr>
          <p:nvPr>
            <p:ph type="sldNum" sz="quarter" idx="12"/>
          </p:nvPr>
        </p:nvSpPr>
        <p:spPr>
          <a:ln/>
        </p:spPr>
        <p:txBody>
          <a:bodyPr/>
          <a:lstStyle>
            <a:lvl1pPr>
              <a:defRPr/>
            </a:lvl1pPr>
          </a:lstStyle>
          <a:p>
            <a:pPr>
              <a:defRPr/>
            </a:pPr>
            <a:fld id="{C49B0B49-805E-4B02-978B-C5707F9739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9" name="Rectangle 13"/>
          <p:cNvSpPr>
            <a:spLocks noGrp="1" noChangeArrowheads="1"/>
          </p:cNvSpPr>
          <p:nvPr>
            <p:ph type="sldNum" sz="quarter" idx="12"/>
          </p:nvPr>
        </p:nvSpPr>
        <p:spPr>
          <a:ln/>
        </p:spPr>
        <p:txBody>
          <a:bodyPr/>
          <a:lstStyle>
            <a:lvl1pPr>
              <a:defRPr/>
            </a:lvl1pPr>
          </a:lstStyle>
          <a:p>
            <a:pPr>
              <a:defRPr/>
            </a:pPr>
            <a:fld id="{EDDBF14B-F59F-4636-97C9-06C3A148C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5" name="Rectangle 13"/>
          <p:cNvSpPr>
            <a:spLocks noGrp="1" noChangeArrowheads="1"/>
          </p:cNvSpPr>
          <p:nvPr>
            <p:ph type="sldNum" sz="quarter" idx="12"/>
          </p:nvPr>
        </p:nvSpPr>
        <p:spPr>
          <a:ln/>
        </p:spPr>
        <p:txBody>
          <a:bodyPr/>
          <a:lstStyle>
            <a:lvl1pPr>
              <a:defRPr/>
            </a:lvl1pPr>
          </a:lstStyle>
          <a:p>
            <a:pPr>
              <a:defRPr/>
            </a:pPr>
            <a:fld id="{58D13352-321C-4E20-AE57-0A4CFD6FB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4" name="Rectangle 13"/>
          <p:cNvSpPr>
            <a:spLocks noGrp="1" noChangeArrowheads="1"/>
          </p:cNvSpPr>
          <p:nvPr>
            <p:ph type="sldNum" sz="quarter" idx="12"/>
          </p:nvPr>
        </p:nvSpPr>
        <p:spPr>
          <a:ln/>
        </p:spPr>
        <p:txBody>
          <a:bodyPr/>
          <a:lstStyle>
            <a:lvl1pPr>
              <a:defRPr/>
            </a:lvl1pPr>
          </a:lstStyle>
          <a:p>
            <a:pPr>
              <a:defRPr/>
            </a:pPr>
            <a:fld id="{75319D48-40C7-4061-B30A-ADBC8C07D1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7" name="Rectangle 13"/>
          <p:cNvSpPr>
            <a:spLocks noGrp="1" noChangeArrowheads="1"/>
          </p:cNvSpPr>
          <p:nvPr>
            <p:ph type="sldNum" sz="quarter" idx="12"/>
          </p:nvPr>
        </p:nvSpPr>
        <p:spPr>
          <a:ln/>
        </p:spPr>
        <p:txBody>
          <a:bodyPr/>
          <a:lstStyle>
            <a:lvl1pPr>
              <a:defRPr/>
            </a:lvl1pPr>
          </a:lstStyle>
          <a:p>
            <a:pPr>
              <a:defRPr/>
            </a:pPr>
            <a:fld id="{4F0725A9-ED82-4DF0-AD23-8B5FBBE96C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 Maurice Geraghty 2006</a:t>
            </a:r>
          </a:p>
        </p:txBody>
      </p:sp>
      <p:sp>
        <p:nvSpPr>
          <p:cNvPr id="7" name="Rectangle 13"/>
          <p:cNvSpPr>
            <a:spLocks noGrp="1" noChangeArrowheads="1"/>
          </p:cNvSpPr>
          <p:nvPr>
            <p:ph type="sldNum" sz="quarter" idx="12"/>
          </p:nvPr>
        </p:nvSpPr>
        <p:spPr>
          <a:ln/>
        </p:spPr>
        <p:txBody>
          <a:bodyPr/>
          <a:lstStyle>
            <a:lvl1pPr>
              <a:defRPr/>
            </a:lvl1pPr>
          </a:lstStyle>
          <a:p>
            <a:pPr>
              <a:defRPr/>
            </a:pPr>
            <a:fld id="{E2F77450-DF01-4A2C-9C8A-DED66A7233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cs typeface="+mn-cs"/>
            </a:endParaRPr>
          </a:p>
        </p:txBody>
      </p:sp>
      <p:sp>
        <p:nvSpPr>
          <p:cNvPr id="4403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4403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cs typeface="+mn-cs"/>
            </a:endParaRPr>
          </a:p>
        </p:txBody>
      </p:sp>
      <p:sp>
        <p:nvSpPr>
          <p:cNvPr id="4403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4403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cs typeface="+mn-cs"/>
            </a:endParaRPr>
          </a:p>
        </p:txBody>
      </p:sp>
      <p:sp>
        <p:nvSpPr>
          <p:cNvPr id="4403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cs typeface="+mn-cs"/>
            </a:endParaRPr>
          </a:p>
        </p:txBody>
      </p:sp>
      <p:sp>
        <p:nvSpPr>
          <p:cNvPr id="4404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4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n-US"/>
          </a:p>
        </p:txBody>
      </p:sp>
      <p:sp>
        <p:nvSpPr>
          <p:cNvPr id="4404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r>
              <a:rPr lang="en-US"/>
              <a:t>© Maurice Geraghty 2006</a:t>
            </a:r>
          </a:p>
        </p:txBody>
      </p:sp>
      <p:sp>
        <p:nvSpPr>
          <p:cNvPr id="4404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15377E42-CBE1-415D-95FA-3CEBDFAB3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2"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6"/>
          <p:cNvSpPr>
            <a:spLocks noGrp="1" noChangeArrowheads="1"/>
          </p:cNvSpPr>
          <p:nvPr>
            <p:ph type="sldNum" sz="quarter" idx="12"/>
          </p:nvPr>
        </p:nvSpPr>
        <p:spPr/>
        <p:txBody>
          <a:bodyPr/>
          <a:lstStyle/>
          <a:p>
            <a:pPr>
              <a:defRPr/>
            </a:pPr>
            <a:fld id="{60AD200F-6C78-429C-AABF-2D8BAA9E5B8E}" type="slidenum">
              <a:rPr lang="en-US" smtClean="0"/>
              <a:pPr>
                <a:defRPr/>
              </a:pPr>
              <a:t>1</a:t>
            </a:fld>
            <a:endParaRPr lang="en-US"/>
          </a:p>
        </p:txBody>
      </p:sp>
      <p:sp>
        <p:nvSpPr>
          <p:cNvPr id="4099" name="Rectangle 4"/>
          <p:cNvSpPr>
            <a:spLocks noGrp="1" noChangeArrowheads="1"/>
          </p:cNvSpPr>
          <p:nvPr>
            <p:ph type="ctrTitle"/>
          </p:nvPr>
        </p:nvSpPr>
        <p:spPr/>
        <p:txBody>
          <a:bodyPr/>
          <a:lstStyle/>
          <a:p>
            <a:pPr algn="ctr" eaLnBrk="1" hangingPunct="1"/>
            <a:r>
              <a:rPr lang="en-US" sz="3600"/>
              <a:t>Inferential Statistics and Probability</a:t>
            </a:r>
            <a:br>
              <a:rPr lang="en-US"/>
            </a:br>
            <a:r>
              <a:rPr lang="en-US" sz="3200"/>
              <a:t>a Holistic Approach</a:t>
            </a:r>
          </a:p>
        </p:txBody>
      </p:sp>
      <p:sp>
        <p:nvSpPr>
          <p:cNvPr id="4100" name="Rectangle 5"/>
          <p:cNvSpPr>
            <a:spLocks noGrp="1" noChangeArrowheads="1"/>
          </p:cNvSpPr>
          <p:nvPr>
            <p:ph type="subTitle" idx="1"/>
          </p:nvPr>
        </p:nvSpPr>
        <p:spPr>
          <a:xfrm>
            <a:off x="1371600" y="3581400"/>
            <a:ext cx="6400800" cy="1600200"/>
          </a:xfrm>
        </p:spPr>
        <p:txBody>
          <a:bodyPr/>
          <a:lstStyle/>
          <a:p>
            <a:pPr eaLnBrk="1" hangingPunct="1">
              <a:lnSpc>
                <a:spcPct val="90000"/>
              </a:lnSpc>
            </a:pPr>
            <a:r>
              <a:rPr lang="en-US" dirty="0"/>
              <a:t>Chapter 3</a:t>
            </a:r>
          </a:p>
          <a:p>
            <a:pPr eaLnBrk="1" hangingPunct="1">
              <a:lnSpc>
                <a:spcPct val="90000"/>
              </a:lnSpc>
            </a:pPr>
            <a:r>
              <a:rPr lang="en-US" dirty="0"/>
              <a:t>Populations and Sampling</a:t>
            </a:r>
          </a:p>
          <a:p>
            <a:pPr eaLnBrk="1" hangingPunct="1">
              <a:lnSpc>
                <a:spcPct val="90000"/>
              </a:lnSpc>
            </a:pPr>
            <a:endParaRPr lang="en-US" dirty="0"/>
          </a:p>
          <a:p>
            <a:pPr eaLnBrk="1" hangingPunct="1">
              <a:lnSpc>
                <a:spcPct val="90000"/>
              </a:lnSpc>
            </a:pPr>
            <a:br>
              <a:rPr lang="en-US" dirty="0"/>
            </a:br>
            <a:r>
              <a:rPr lang="en-US" sz="1200" dirty="0"/>
              <a:t>This Course Material by Maurice Geraghty is licensed under a Creative Commons Attribution-</a:t>
            </a:r>
            <a:r>
              <a:rPr lang="en-US" sz="1200" dirty="0" err="1"/>
              <a:t>ShareAlike</a:t>
            </a:r>
            <a:r>
              <a:rPr lang="en-US" sz="1200" dirty="0"/>
              <a:t> 4.0 International License. </a:t>
            </a:r>
            <a:br>
              <a:rPr lang="en-US" sz="1200" dirty="0"/>
            </a:br>
            <a:r>
              <a:rPr lang="en-US" sz="1200" dirty="0"/>
              <a:t>Conditions for use are shown here: https://creativecommons.org/licenses/by-sa/4.0/</a:t>
            </a:r>
          </a:p>
          <a:p>
            <a:pPr eaLnBrk="1" hangingPunct="1">
              <a:lnSpc>
                <a:spcPct val="90000"/>
              </a:lnSpc>
            </a:pPr>
            <a:endParaRPr lang="en-US" dirty="0"/>
          </a:p>
          <a:p>
            <a:pPr eaLnBrk="1" hangingPunct="1">
              <a:lnSpc>
                <a:spcPct val="90000"/>
              </a:lnSpc>
            </a:pPr>
            <a:endParaRPr lang="en-US" sz="1400" dirty="0"/>
          </a:p>
        </p:txBody>
      </p:sp>
      <p:pic>
        <p:nvPicPr>
          <p:cNvPr id="5" name="Picture 4" descr="Creative Commons License">
            <a:hlinkClick r:id="rId3"/>
          </p:cNvPr>
          <p:cNvPicPr/>
          <p:nvPr/>
        </p:nvPicPr>
        <p:blipFill>
          <a:blip r:embed="rId4" cstate="print"/>
          <a:srcRect/>
          <a:stretch>
            <a:fillRect/>
          </a:stretch>
        </p:blipFill>
        <p:spPr bwMode="auto">
          <a:xfrm>
            <a:off x="4114800" y="5257800"/>
            <a:ext cx="838200" cy="2952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Example of Experiment</a:t>
            </a:r>
          </a:p>
        </p:txBody>
      </p:sp>
      <p:sp>
        <p:nvSpPr>
          <p:cNvPr id="3" name="Content Placeholder 2"/>
          <p:cNvSpPr>
            <a:spLocks noGrp="1"/>
          </p:cNvSpPr>
          <p:nvPr>
            <p:ph idx="1"/>
          </p:nvPr>
        </p:nvSpPr>
        <p:spPr/>
        <p:txBody>
          <a:bodyPr/>
          <a:lstStyle/>
          <a:p>
            <a:r>
              <a:rPr lang="en-US" sz="2000"/>
              <a:t>Researchers were studying gambling addiction by speed of play using electronic gaming machines.</a:t>
            </a:r>
          </a:p>
          <a:p>
            <a:r>
              <a:rPr lang="en-US" sz="2000"/>
              <a:t>62 participants played a computerized slot machine with either fast, medium, or slow play. </a:t>
            </a:r>
          </a:p>
          <a:p>
            <a:r>
              <a:rPr lang="en-US" sz="2000"/>
              <a:t>Gambling speed had no overall effect on either mean bet size, game evaluations or illusion of control, but in the fast machines, at-risk gamblers employed higher bet sizes compared to no-risk gamblers.</a:t>
            </a:r>
          </a:p>
          <a:p>
            <a:r>
              <a:rPr lang="en-US" sz="2000"/>
              <a:t>The findings corroborate and elaborate on previous studies and indicate that restrictions on gambling speed may serve as a harm reducing effort for at-risk gamblers.</a:t>
            </a:r>
          </a:p>
        </p:txBody>
      </p:sp>
      <p:sp>
        <p:nvSpPr>
          <p:cNvPr id="4" name="Slide Number Placeholder 3"/>
          <p:cNvSpPr>
            <a:spLocks noGrp="1"/>
          </p:cNvSpPr>
          <p:nvPr>
            <p:ph type="sldNum" sz="quarter" idx="12"/>
          </p:nvPr>
        </p:nvSpPr>
        <p:spPr/>
        <p:txBody>
          <a:bodyPr/>
          <a:lstStyle/>
          <a:p>
            <a:pPr>
              <a:defRPr/>
            </a:pPr>
            <a:fld id="{B60E2A8E-71E5-4F37-8194-2B8CA777C08F}"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Variables in an Experiment</a:t>
            </a:r>
          </a:p>
        </p:txBody>
      </p:sp>
      <p:sp>
        <p:nvSpPr>
          <p:cNvPr id="3" name="Content Placeholder 2"/>
          <p:cNvSpPr>
            <a:spLocks noGrp="1"/>
          </p:cNvSpPr>
          <p:nvPr>
            <p:ph idx="1"/>
          </p:nvPr>
        </p:nvSpPr>
        <p:spPr/>
        <p:txBody>
          <a:bodyPr/>
          <a:lstStyle/>
          <a:p>
            <a:r>
              <a:rPr lang="en-US" sz="2400" b="1"/>
              <a:t>Explanatory Variable:</a:t>
            </a:r>
            <a:r>
              <a:rPr lang="en-US" sz="2400"/>
              <a:t> The variable that is controlled or manipulated by the researcher.</a:t>
            </a:r>
          </a:p>
          <a:p>
            <a:r>
              <a:rPr lang="en-US" sz="2400" b="1"/>
              <a:t>Response Variable:</a:t>
            </a:r>
            <a:r>
              <a:rPr lang="en-US" sz="2400"/>
              <a:t> The variable which is being measured and is the focus of the study. </a:t>
            </a:r>
          </a:p>
          <a:p>
            <a:r>
              <a:rPr lang="en-US" sz="2400"/>
              <a:t>The researcher tries to answer the question: "Does the explanatory variable (cause) affect the response variable (effect)?</a:t>
            </a:r>
          </a:p>
          <a:p>
            <a:r>
              <a:rPr lang="en-US" sz="2400"/>
              <a:t>In the prior gambling example, the explanatory variable was the speed of the machine, and the response variable was the bet size.</a:t>
            </a:r>
          </a:p>
          <a:p>
            <a:endParaRPr lang="en-US"/>
          </a:p>
        </p:txBody>
      </p:sp>
      <p:sp>
        <p:nvSpPr>
          <p:cNvPr id="4" name="Slide Number Placeholder 3"/>
          <p:cNvSpPr>
            <a:spLocks noGrp="1"/>
          </p:cNvSpPr>
          <p:nvPr>
            <p:ph type="sldNum" sz="quarter" idx="12"/>
          </p:nvPr>
        </p:nvSpPr>
        <p:spPr/>
        <p:txBody>
          <a:bodyPr/>
          <a:lstStyle/>
          <a:p>
            <a:pPr>
              <a:defRPr/>
            </a:pPr>
            <a:fld id="{DF8A0FAD-6019-490C-9497-D4F2ADA9A077}"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Placebos and Blinding</a:t>
            </a:r>
          </a:p>
        </p:txBody>
      </p:sp>
      <p:sp>
        <p:nvSpPr>
          <p:cNvPr id="3" name="Content Placeholder 2"/>
          <p:cNvSpPr>
            <a:spLocks noGrp="1"/>
          </p:cNvSpPr>
          <p:nvPr>
            <p:ph idx="1"/>
          </p:nvPr>
        </p:nvSpPr>
        <p:spPr/>
        <p:txBody>
          <a:bodyPr/>
          <a:lstStyle/>
          <a:p>
            <a:r>
              <a:rPr lang="en-US" sz="2400"/>
              <a:t>A</a:t>
            </a:r>
            <a:r>
              <a:rPr lang="en-US" sz="2400" b="1"/>
              <a:t> placebo effect </a:t>
            </a:r>
            <a:r>
              <a:rPr lang="en-US" sz="2400"/>
              <a:t>is when participant will respond in a positive way to a treatment with no active ingredients. </a:t>
            </a:r>
          </a:p>
          <a:p>
            <a:r>
              <a:rPr lang="en-US" sz="2400"/>
              <a:t>This treatment with no active ingredients is called a </a:t>
            </a:r>
            <a:r>
              <a:rPr lang="en-US" sz="2400" b="1"/>
              <a:t>placebo</a:t>
            </a:r>
            <a:r>
              <a:rPr lang="en-US" sz="2400"/>
              <a:t>.</a:t>
            </a:r>
            <a:endParaRPr lang="en-US"/>
          </a:p>
          <a:p>
            <a:r>
              <a:rPr lang="en-US" sz="2400"/>
              <a:t>A </a:t>
            </a:r>
            <a:r>
              <a:rPr lang="en-US" sz="2400" b="1"/>
              <a:t>single blind study</a:t>
            </a:r>
            <a:r>
              <a:rPr lang="en-US" sz="2400"/>
              <a:t> is where the participant does not know whether the treatment is real or a placebo.</a:t>
            </a:r>
          </a:p>
          <a:p>
            <a:r>
              <a:rPr lang="en-US" sz="2400"/>
              <a:t>A </a:t>
            </a:r>
            <a:r>
              <a:rPr lang="en-US" sz="2400" b="1"/>
              <a:t>double blind study</a:t>
            </a:r>
            <a:r>
              <a:rPr lang="en-US" sz="2400"/>
              <a:t> is where neither the administrator of the treatment nor the participant knows whether the treatment is real or a placebo.</a:t>
            </a:r>
          </a:p>
          <a:p>
            <a:endParaRPr lang="en-US" sz="2400"/>
          </a:p>
        </p:txBody>
      </p:sp>
      <p:sp>
        <p:nvSpPr>
          <p:cNvPr id="4" name="Slide Number Placeholder 3"/>
          <p:cNvSpPr>
            <a:spLocks noGrp="1"/>
          </p:cNvSpPr>
          <p:nvPr>
            <p:ph type="sldNum" sz="quarter" idx="12"/>
          </p:nvPr>
        </p:nvSpPr>
        <p:spPr/>
        <p:txBody>
          <a:bodyPr/>
          <a:lstStyle/>
          <a:p>
            <a:pPr>
              <a:defRPr/>
            </a:pPr>
            <a:fld id="{C4C81EEB-C207-44CA-83D9-A4EF7E8FB5A7}"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Example</a:t>
            </a:r>
          </a:p>
        </p:txBody>
      </p:sp>
      <p:sp>
        <p:nvSpPr>
          <p:cNvPr id="14339" name="Content Placeholder 2"/>
          <p:cNvSpPr>
            <a:spLocks noGrp="1"/>
          </p:cNvSpPr>
          <p:nvPr>
            <p:ph idx="1"/>
          </p:nvPr>
        </p:nvSpPr>
        <p:spPr/>
        <p:txBody>
          <a:bodyPr/>
          <a:lstStyle/>
          <a:p>
            <a:r>
              <a:rPr lang="en-US" sz="2000"/>
              <a:t>An researcher for a pharmaceutical company is conducting research on an experimental drug to reduce the pain from migraine headaches. </a:t>
            </a:r>
          </a:p>
          <a:p>
            <a:r>
              <a:rPr lang="en-US" sz="2000"/>
              <a:t>Participants with migraine headaches are randomly split into 3 groups. The first group gets the experimental drug (</a:t>
            </a:r>
            <a:r>
              <a:rPr lang="en-US" sz="2000" b="1"/>
              <a:t>Treatment Group</a:t>
            </a:r>
            <a:r>
              <a:rPr lang="en-US" sz="2000"/>
              <a:t>). The second group gets a placebo, a fake drug (</a:t>
            </a:r>
            <a:r>
              <a:rPr lang="en-US" sz="2000" b="1"/>
              <a:t>Placebo Group</a:t>
            </a:r>
            <a:r>
              <a:rPr lang="en-US" sz="2000"/>
              <a:t>). The third group gets nothing (</a:t>
            </a:r>
            <a:r>
              <a:rPr lang="en-US" sz="2000" b="1"/>
              <a:t>Control Group</a:t>
            </a:r>
            <a:r>
              <a:rPr lang="en-US" sz="2000"/>
              <a:t>).</a:t>
            </a:r>
            <a:r>
              <a:rPr lang="en-US" sz="1400"/>
              <a:t> </a:t>
            </a:r>
          </a:p>
          <a:p>
            <a:r>
              <a:rPr lang="en-US" sz="2000"/>
              <a:t>The researcher found that pain was reduced for both the treatment group and the placebo group, establishing a placebo effect. The researcher must then compare the amount of pain reduction in the treatment group to the placebo group to determine if the treatment was effective.</a:t>
            </a:r>
          </a:p>
          <a:p>
            <a:endParaRPr lang="en-US" sz="1400"/>
          </a:p>
        </p:txBody>
      </p:sp>
      <p:sp>
        <p:nvSpPr>
          <p:cNvPr id="4" name="Slide Number Placeholder 3"/>
          <p:cNvSpPr>
            <a:spLocks noGrp="1"/>
          </p:cNvSpPr>
          <p:nvPr>
            <p:ph type="sldNum" sz="quarter" idx="12"/>
          </p:nvPr>
        </p:nvSpPr>
        <p:spPr/>
        <p:txBody>
          <a:bodyPr/>
          <a:lstStyle/>
          <a:p>
            <a:pPr>
              <a:defRPr/>
            </a:pPr>
            <a:fld id="{AAA13A1F-A594-4B87-9ADC-A1DBB7C369D3}"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Probability Sampling Methods</a:t>
            </a:r>
          </a:p>
        </p:txBody>
      </p:sp>
      <p:sp>
        <p:nvSpPr>
          <p:cNvPr id="3" name="Content Placeholder 2"/>
          <p:cNvSpPr>
            <a:spLocks noGrp="1"/>
          </p:cNvSpPr>
          <p:nvPr>
            <p:ph idx="1"/>
          </p:nvPr>
        </p:nvSpPr>
        <p:spPr/>
        <p:txBody>
          <a:bodyPr/>
          <a:lstStyle/>
          <a:p>
            <a:r>
              <a:rPr lang="en-US" dirty="0"/>
              <a:t>Properly done, probability or scientific sampling will produce a representative sample.</a:t>
            </a:r>
          </a:p>
          <a:p>
            <a:pPr lvl="1"/>
            <a:r>
              <a:rPr lang="en-US" dirty="0"/>
              <a:t>Simple Random Sampling</a:t>
            </a:r>
          </a:p>
          <a:p>
            <a:pPr lvl="1"/>
            <a:r>
              <a:rPr lang="en-US" dirty="0"/>
              <a:t>Systematic Sampling</a:t>
            </a:r>
          </a:p>
          <a:p>
            <a:pPr lvl="1"/>
            <a:r>
              <a:rPr lang="en-US" dirty="0"/>
              <a:t>Stratified Sampling</a:t>
            </a:r>
          </a:p>
          <a:p>
            <a:pPr lvl="1"/>
            <a:r>
              <a:rPr lang="en-US" dirty="0"/>
              <a:t>Cluster Sampling</a:t>
            </a:r>
          </a:p>
          <a:p>
            <a:endParaRPr lang="en-US" dirty="0"/>
          </a:p>
        </p:txBody>
      </p:sp>
      <p:sp>
        <p:nvSpPr>
          <p:cNvPr id="4" name="Slide Number Placeholder 3"/>
          <p:cNvSpPr>
            <a:spLocks noGrp="1"/>
          </p:cNvSpPr>
          <p:nvPr>
            <p:ph type="sldNum" sz="quarter" idx="12"/>
          </p:nvPr>
        </p:nvSpPr>
        <p:spPr/>
        <p:txBody>
          <a:bodyPr/>
          <a:lstStyle/>
          <a:p>
            <a:pPr>
              <a:defRPr/>
            </a:pPr>
            <a:fld id="{402F06D4-0A44-4CA9-8F82-D24A62522176}"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Random Sampling</a:t>
            </a:r>
          </a:p>
        </p:txBody>
      </p:sp>
      <p:sp>
        <p:nvSpPr>
          <p:cNvPr id="4" name="Slide Number Placeholder 3"/>
          <p:cNvSpPr>
            <a:spLocks noGrp="1"/>
          </p:cNvSpPr>
          <p:nvPr>
            <p:ph type="sldNum" sz="quarter" idx="12"/>
          </p:nvPr>
        </p:nvSpPr>
        <p:spPr/>
        <p:txBody>
          <a:bodyPr/>
          <a:lstStyle/>
          <a:p>
            <a:pPr>
              <a:defRPr/>
            </a:pPr>
            <a:fld id="{FECD8A85-FB98-4656-9ABA-C93525B2CB57}" type="slidenum">
              <a:rPr lang="en-US" smtClean="0"/>
              <a:pPr>
                <a:defRPr/>
              </a:pPr>
              <a:t>15</a:t>
            </a:fld>
            <a:endParaRPr lang="en-US"/>
          </a:p>
        </p:txBody>
      </p:sp>
      <p:pic>
        <p:nvPicPr>
          <p:cNvPr id="5" name="Content Placeholder 4" descr="Image result for stratified sample wiki commons"/>
          <p:cNvPicPr>
            <a:picLocks noGrp="1"/>
          </p:cNvPicPr>
          <p:nvPr>
            <p:ph idx="1"/>
          </p:nvPr>
        </p:nvPicPr>
        <p:blipFill>
          <a:blip r:embed="rId2" cstate="print"/>
          <a:srcRect/>
          <a:stretch>
            <a:fillRect/>
          </a:stretch>
        </p:blipFill>
        <p:spPr bwMode="auto">
          <a:xfrm>
            <a:off x="1828800" y="1905000"/>
            <a:ext cx="5342325" cy="4114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600" dirty="0"/>
              <a:t>Example - Custom control searching</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1182688" y="2017713"/>
            <a:ext cx="4989512" cy="4114800"/>
          </a:xfrm>
        </p:spPr>
        <p:txBody>
          <a:bodyPr/>
          <a:lstStyle/>
          <a:p>
            <a:r>
              <a:rPr lang="en-US" sz="2400" dirty="0"/>
              <a:t>Before leaving customs at several international airports, all passengers must push a button. </a:t>
            </a:r>
          </a:p>
          <a:p>
            <a:r>
              <a:rPr lang="en-US" sz="2400" dirty="0"/>
              <a:t>If the button is red, you will be required to go through an intensive search. </a:t>
            </a:r>
          </a:p>
          <a:p>
            <a:r>
              <a:rPr lang="en-US" sz="2400" dirty="0"/>
              <a:t>If the button is green, you will not be searched</a:t>
            </a:r>
          </a:p>
          <a:p>
            <a:r>
              <a:rPr lang="en-US" sz="2400" dirty="0"/>
              <a:t>The button is totally random and has a 20% chance of being red.</a:t>
            </a:r>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16</a:t>
            </a:fld>
            <a:endParaRPr lang="en-US"/>
          </a:p>
        </p:txBody>
      </p:sp>
      <p:pic>
        <p:nvPicPr>
          <p:cNvPr id="5" name="Picture 4">
            <a:extLst>
              <a:ext uri="{FF2B5EF4-FFF2-40B4-BE49-F238E27FC236}">
                <a16:creationId xmlns:a16="http://schemas.microsoft.com/office/drawing/2014/main" id="{DEC3F7D8-B6F3-464F-A4FD-5017D1C01E38}"/>
              </a:ext>
            </a:extLst>
          </p:cNvPr>
          <p:cNvPicPr/>
          <p:nvPr/>
        </p:nvPicPr>
        <p:blipFill>
          <a:blip r:embed="rId2" cstate="print"/>
          <a:srcRect/>
          <a:stretch>
            <a:fillRect/>
          </a:stretch>
        </p:blipFill>
        <p:spPr bwMode="auto">
          <a:xfrm>
            <a:off x="6400800" y="2046288"/>
            <a:ext cx="2286000" cy="2830512"/>
          </a:xfrm>
          <a:prstGeom prst="rect">
            <a:avLst/>
          </a:prstGeom>
          <a:noFill/>
          <a:ln w="9525">
            <a:noFill/>
            <a:miter lim="800000"/>
            <a:headEnd/>
            <a:tailEnd/>
          </a:ln>
        </p:spPr>
      </p:pic>
    </p:spTree>
    <p:extLst>
      <p:ext uri="{BB962C8B-B14F-4D97-AF65-F5344CB8AC3E}">
        <p14:creationId xmlns:p14="http://schemas.microsoft.com/office/powerpoint/2010/main" val="31290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Systematic Sampling</a:t>
            </a:r>
          </a:p>
        </p:txBody>
      </p:sp>
      <p:sp>
        <p:nvSpPr>
          <p:cNvPr id="4" name="Slide Number Placeholder 3"/>
          <p:cNvSpPr>
            <a:spLocks noGrp="1"/>
          </p:cNvSpPr>
          <p:nvPr>
            <p:ph type="sldNum" sz="quarter" idx="12"/>
          </p:nvPr>
        </p:nvSpPr>
        <p:spPr/>
        <p:txBody>
          <a:bodyPr/>
          <a:lstStyle/>
          <a:p>
            <a:pPr>
              <a:defRPr/>
            </a:pPr>
            <a:fld id="{FECD8A85-FB98-4656-9ABA-C93525B2CB57}" type="slidenum">
              <a:rPr lang="en-US" smtClean="0"/>
              <a:pPr>
                <a:defRPr/>
              </a:pPr>
              <a:t>17</a:t>
            </a:fld>
            <a:endParaRPr lang="en-US"/>
          </a:p>
        </p:txBody>
      </p:sp>
      <p:pic>
        <p:nvPicPr>
          <p:cNvPr id="5" name="Content Placeholder 4" descr="Image result for systematic sample wiki commons"/>
          <p:cNvPicPr>
            <a:picLocks noGrp="1"/>
          </p:cNvPicPr>
          <p:nvPr>
            <p:ph idx="1"/>
          </p:nvPr>
        </p:nvPicPr>
        <p:blipFill>
          <a:blip r:embed="rId2" cstate="print"/>
          <a:srcRect/>
          <a:stretch>
            <a:fillRect/>
          </a:stretch>
        </p:blipFill>
        <p:spPr bwMode="auto">
          <a:xfrm>
            <a:off x="1182688" y="2229168"/>
            <a:ext cx="7772400" cy="369189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600" dirty="0"/>
              <a:t>Example – Employee Drug Testing</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1182688" y="2017713"/>
            <a:ext cx="4989512" cy="4114800"/>
          </a:xfrm>
        </p:spPr>
        <p:txBody>
          <a:bodyPr/>
          <a:lstStyle/>
          <a:p>
            <a:r>
              <a:rPr lang="en-US" sz="2000" dirty="0"/>
              <a:t>A shipping company has approximately 20,000 employees. </a:t>
            </a:r>
          </a:p>
          <a:p>
            <a:r>
              <a:rPr lang="en-US" sz="2000" dirty="0"/>
              <a:t>The company decided to administer a random drug test to 5% of the employees, a sample size of 1000. </a:t>
            </a:r>
          </a:p>
          <a:p>
            <a:r>
              <a:rPr lang="en-US" sz="2000" dirty="0"/>
              <a:t>The company has a list of all employees sorted by social security number. </a:t>
            </a:r>
          </a:p>
          <a:p>
            <a:r>
              <a:rPr lang="en-US" sz="2000" dirty="0"/>
              <a:t>A random number is selected between 1 and 20. Starting with that person, every subsequent 20th person is also sampled.</a:t>
            </a:r>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18</a:t>
            </a:fld>
            <a:endParaRPr lang="en-US"/>
          </a:p>
        </p:txBody>
      </p:sp>
      <p:pic>
        <p:nvPicPr>
          <p:cNvPr id="6" name="Picture 5">
            <a:extLst>
              <a:ext uri="{FF2B5EF4-FFF2-40B4-BE49-F238E27FC236}">
                <a16:creationId xmlns:a16="http://schemas.microsoft.com/office/drawing/2014/main" id="{D5666712-83CA-41C1-9B95-A94DA631ED31}"/>
              </a:ext>
            </a:extLst>
          </p:cNvPr>
          <p:cNvPicPr/>
          <p:nvPr/>
        </p:nvPicPr>
        <p:blipFill>
          <a:blip r:embed="rId2" cstate="print"/>
          <a:srcRect/>
          <a:stretch>
            <a:fillRect/>
          </a:stretch>
        </p:blipFill>
        <p:spPr bwMode="auto">
          <a:xfrm>
            <a:off x="6565526" y="2017712"/>
            <a:ext cx="1816473" cy="2173287"/>
          </a:xfrm>
          <a:prstGeom prst="rect">
            <a:avLst/>
          </a:prstGeom>
          <a:noFill/>
          <a:ln w="9525">
            <a:noFill/>
            <a:miter lim="800000"/>
            <a:headEnd/>
            <a:tailEnd/>
          </a:ln>
        </p:spPr>
      </p:pic>
    </p:spTree>
    <p:extLst>
      <p:ext uri="{BB962C8B-B14F-4D97-AF65-F5344CB8AC3E}">
        <p14:creationId xmlns:p14="http://schemas.microsoft.com/office/powerpoint/2010/main" val="26625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br>
              <a:rPr lang="en-US" dirty="0"/>
            </a:br>
            <a:r>
              <a:rPr lang="en-US" dirty="0"/>
              <a:t> Stratified Sampling</a:t>
            </a:r>
          </a:p>
        </p:txBody>
      </p:sp>
      <p:sp>
        <p:nvSpPr>
          <p:cNvPr id="4" name="Slide Number Placeholder 3"/>
          <p:cNvSpPr>
            <a:spLocks noGrp="1"/>
          </p:cNvSpPr>
          <p:nvPr>
            <p:ph type="sldNum" sz="quarter" idx="12"/>
          </p:nvPr>
        </p:nvSpPr>
        <p:spPr/>
        <p:txBody>
          <a:bodyPr/>
          <a:lstStyle/>
          <a:p>
            <a:pPr>
              <a:defRPr/>
            </a:pPr>
            <a:fld id="{FECD8A85-FB98-4656-9ABA-C93525B2CB57}" type="slidenum">
              <a:rPr lang="en-US" smtClean="0"/>
              <a:pPr>
                <a:defRPr/>
              </a:pPr>
              <a:t>19</a:t>
            </a:fld>
            <a:endParaRPr lang="en-US"/>
          </a:p>
        </p:txBody>
      </p:sp>
      <p:pic>
        <p:nvPicPr>
          <p:cNvPr id="7" name="Content Placeholder 6" descr="https://upload.wikimedia.org/wikipedia/commons/f/fa/Stratified_sampling.PNG"/>
          <p:cNvPicPr>
            <a:picLocks noGrp="1"/>
          </p:cNvPicPr>
          <p:nvPr>
            <p:ph idx="1"/>
          </p:nvPr>
        </p:nvPicPr>
        <p:blipFill>
          <a:blip r:embed="rId2" cstate="print"/>
          <a:srcRect/>
          <a:stretch>
            <a:fillRect/>
          </a:stretch>
        </p:blipFill>
        <p:spPr bwMode="auto">
          <a:xfrm>
            <a:off x="1371600" y="1981200"/>
            <a:ext cx="6248400" cy="39623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t>Population vs. Sample </a:t>
            </a:r>
          </a:p>
        </p:txBody>
      </p:sp>
      <p:sp>
        <p:nvSpPr>
          <p:cNvPr id="3" name="Content Placeholder 2"/>
          <p:cNvSpPr>
            <a:spLocks noGrp="1"/>
          </p:cNvSpPr>
          <p:nvPr>
            <p:ph idx="1"/>
          </p:nvPr>
        </p:nvSpPr>
        <p:spPr/>
        <p:txBody>
          <a:bodyPr/>
          <a:lstStyle/>
          <a:p>
            <a:r>
              <a:rPr lang="en-US" sz="2800"/>
              <a:t>A </a:t>
            </a:r>
            <a:r>
              <a:rPr lang="en-US" sz="2800" b="1"/>
              <a:t>population</a:t>
            </a:r>
            <a:r>
              <a:rPr lang="en-US" sz="2800"/>
              <a:t> is the entire group of individuals or objects of interest to us. </a:t>
            </a:r>
          </a:p>
          <a:p>
            <a:r>
              <a:rPr lang="en-US" sz="2800"/>
              <a:t>A </a:t>
            </a:r>
            <a:r>
              <a:rPr lang="en-US" sz="2800" b="1"/>
              <a:t>sample </a:t>
            </a:r>
            <a:r>
              <a:rPr lang="en-US" sz="2800"/>
              <a:t>is a subset of the population that we can study by collecting or gathering data.</a:t>
            </a:r>
          </a:p>
          <a:p>
            <a:r>
              <a:rPr lang="en-US" sz="2800"/>
              <a:t>Quantities that describe populations are called </a:t>
            </a:r>
            <a:r>
              <a:rPr lang="en-US" sz="2800" b="1"/>
              <a:t>parameters.</a:t>
            </a:r>
            <a:r>
              <a:rPr lang="en-US" sz="2800"/>
              <a:t> </a:t>
            </a:r>
          </a:p>
          <a:p>
            <a:r>
              <a:rPr lang="en-US" sz="2800"/>
              <a:t>Quantities that describe samples are called</a:t>
            </a:r>
            <a:r>
              <a:rPr lang="en-US" sz="2800" b="1"/>
              <a:t> statistics.</a:t>
            </a:r>
            <a:endParaRPr lang="en-US" sz="2800"/>
          </a:p>
          <a:p>
            <a:endParaRPr lang="en-US"/>
          </a:p>
        </p:txBody>
      </p:sp>
      <p:sp>
        <p:nvSpPr>
          <p:cNvPr id="4" name="Slide Number Placeholder 3"/>
          <p:cNvSpPr>
            <a:spLocks noGrp="1"/>
          </p:cNvSpPr>
          <p:nvPr>
            <p:ph type="sldNum" sz="quarter" idx="12"/>
          </p:nvPr>
        </p:nvSpPr>
        <p:spPr/>
        <p:txBody>
          <a:bodyPr/>
          <a:lstStyle/>
          <a:p>
            <a:pPr>
              <a:defRPr/>
            </a:pPr>
            <a:fld id="{C8008025-3FCC-4305-A34C-27CA72AC2B71}" type="slidenum">
              <a:rPr lang="en-US" smtClean="0"/>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200" dirty="0"/>
              <a:t>Example – Social Media Black Lives Matter</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1182688" y="2017713"/>
            <a:ext cx="7275512" cy="4114800"/>
          </a:xfrm>
        </p:spPr>
        <p:txBody>
          <a:bodyPr/>
          <a:lstStyle/>
          <a:p>
            <a:r>
              <a:rPr lang="en-US" sz="2000" dirty="0"/>
              <a:t>Pew Research Center conducted a study to </a:t>
            </a:r>
            <a:br>
              <a:rPr lang="en-US" sz="2000" dirty="0"/>
            </a:br>
            <a:r>
              <a:rPr lang="en-US" sz="2000" dirty="0"/>
              <a:t>examine how people use social media such </a:t>
            </a:r>
            <a:br>
              <a:rPr lang="en-US" sz="2000" dirty="0"/>
            </a:br>
            <a:r>
              <a:rPr lang="en-US" sz="2000" dirty="0"/>
              <a:t>as Twitter or Facebook.</a:t>
            </a:r>
          </a:p>
          <a:p>
            <a:r>
              <a:rPr lang="en-US" sz="2000" dirty="0"/>
              <a:t>The study focused on the content and hash tags used on people's comments about events involving racially motivated attacks by the police and differences in opinions about groups such as Black Lives Matter.  </a:t>
            </a:r>
          </a:p>
          <a:p>
            <a:r>
              <a:rPr lang="en-US" sz="2000" dirty="0"/>
              <a:t>Since the study involved people's opinions about race, it was important to use stratified sampling.  </a:t>
            </a:r>
          </a:p>
          <a:p>
            <a:r>
              <a:rPr lang="en-US" sz="2000" dirty="0"/>
              <a:t>Particular care was taken to make sure that there was appropriate representation in the sample from traditionally under-sampled African American and Latinx groups.</a:t>
            </a:r>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20</a:t>
            </a:fld>
            <a:endParaRPr lang="en-US"/>
          </a:p>
        </p:txBody>
      </p:sp>
      <p:pic>
        <p:nvPicPr>
          <p:cNvPr id="6" name="Picture 5">
            <a:extLst>
              <a:ext uri="{FF2B5EF4-FFF2-40B4-BE49-F238E27FC236}">
                <a16:creationId xmlns:a16="http://schemas.microsoft.com/office/drawing/2014/main" id="{E686F0CD-0EEA-4003-BF9D-7E27DEACE9FC}"/>
              </a:ext>
            </a:extLst>
          </p:cNvPr>
          <p:cNvPicPr/>
          <p:nvPr/>
        </p:nvPicPr>
        <p:blipFill>
          <a:blip r:embed="rId2" cstate="print"/>
          <a:srcRect/>
          <a:stretch>
            <a:fillRect/>
          </a:stretch>
        </p:blipFill>
        <p:spPr bwMode="auto">
          <a:xfrm>
            <a:off x="6629400" y="1862732"/>
            <a:ext cx="1828800" cy="1219200"/>
          </a:xfrm>
          <a:prstGeom prst="rect">
            <a:avLst/>
          </a:prstGeom>
          <a:noFill/>
          <a:ln w="9525">
            <a:noFill/>
            <a:miter lim="800000"/>
            <a:headEnd/>
            <a:tailEnd/>
          </a:ln>
        </p:spPr>
      </p:pic>
    </p:spTree>
    <p:extLst>
      <p:ext uri="{BB962C8B-B14F-4D97-AF65-F5344CB8AC3E}">
        <p14:creationId xmlns:p14="http://schemas.microsoft.com/office/powerpoint/2010/main" val="34820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Sampling</a:t>
            </a:r>
          </a:p>
        </p:txBody>
      </p:sp>
      <p:sp>
        <p:nvSpPr>
          <p:cNvPr id="4" name="Slide Number Placeholder 3"/>
          <p:cNvSpPr>
            <a:spLocks noGrp="1"/>
          </p:cNvSpPr>
          <p:nvPr>
            <p:ph type="sldNum" sz="quarter" idx="12"/>
          </p:nvPr>
        </p:nvSpPr>
        <p:spPr/>
        <p:txBody>
          <a:bodyPr/>
          <a:lstStyle/>
          <a:p>
            <a:pPr>
              <a:defRPr/>
            </a:pPr>
            <a:fld id="{FECD8A85-FB98-4656-9ABA-C93525B2CB57}" type="slidenum">
              <a:rPr lang="en-US" smtClean="0"/>
              <a:pPr>
                <a:defRPr/>
              </a:pPr>
              <a:t>21</a:t>
            </a:fld>
            <a:endParaRPr lang="en-US"/>
          </a:p>
        </p:txBody>
      </p:sp>
      <p:pic>
        <p:nvPicPr>
          <p:cNvPr id="5" name="Content Placeholder 4" descr="https://upload.wikimedia.org/wikipedia/commons/6/60/Cluster_sampling.PNG"/>
          <p:cNvPicPr>
            <a:picLocks noGrp="1"/>
          </p:cNvPicPr>
          <p:nvPr>
            <p:ph idx="1"/>
          </p:nvPr>
        </p:nvPicPr>
        <p:blipFill>
          <a:blip r:embed="rId2" cstate="print"/>
          <a:srcRect/>
          <a:stretch>
            <a:fillRect/>
          </a:stretch>
        </p:blipFill>
        <p:spPr bwMode="auto">
          <a:xfrm>
            <a:off x="1371600" y="2057400"/>
            <a:ext cx="5943599" cy="38861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600" dirty="0"/>
              <a:t>Example – Sampling Students</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1182688" y="1981201"/>
            <a:ext cx="4151312" cy="4151312"/>
          </a:xfrm>
        </p:spPr>
        <p:txBody>
          <a:bodyPr/>
          <a:lstStyle/>
          <a:p>
            <a:r>
              <a:rPr lang="en-US" sz="2000" dirty="0"/>
              <a:t>The De Anza College Data Science Club wanted to sample students to complete a survey</a:t>
            </a:r>
          </a:p>
          <a:p>
            <a:r>
              <a:rPr lang="en-US" sz="2000" dirty="0"/>
              <a:t>Although the student records are confidential, the classes offered are available to anyone and can be easily sampled</a:t>
            </a:r>
          </a:p>
          <a:p>
            <a:r>
              <a:rPr lang="en-US" sz="2000" dirty="0"/>
              <a:t>The club randomly sampled 100 classes offered during the Fall quarter (clusters), and asked the instructors to give the survey link to the students</a:t>
            </a:r>
          </a:p>
          <a:p>
            <a:endParaRPr lang="en-US" sz="2000" dirty="0"/>
          </a:p>
          <a:p>
            <a:endParaRPr lang="en-US" sz="2000" dirty="0"/>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22</a:t>
            </a:fld>
            <a:endParaRPr lang="en-US"/>
          </a:p>
        </p:txBody>
      </p:sp>
      <p:pic>
        <p:nvPicPr>
          <p:cNvPr id="1028" name="Picture 4" descr="About De Anza College">
            <a:extLst>
              <a:ext uri="{FF2B5EF4-FFF2-40B4-BE49-F238E27FC236}">
                <a16:creationId xmlns:a16="http://schemas.microsoft.com/office/drawing/2014/main" id="{422FEEC3-4310-4C56-91FB-6FF719FCB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884508"/>
            <a:ext cx="30480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Anza College on Twitter: &amp;quot;Today we extend a warm welcome to high school  students joining us for the Filipinx, Pacific Islander and Southeast Asian  Student Empowerment Conference. Lots of positive energy">
            <a:extLst>
              <a:ext uri="{FF2B5EF4-FFF2-40B4-BE49-F238E27FC236}">
                <a16:creationId xmlns:a16="http://schemas.microsoft.com/office/drawing/2014/main" id="{1BB31DEF-3139-4175-A053-B403FB1B9E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829051"/>
            <a:ext cx="3048000" cy="228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600"/>
              <a:t>Non-Probability Sampling Methods</a:t>
            </a:r>
          </a:p>
        </p:txBody>
      </p:sp>
      <p:sp>
        <p:nvSpPr>
          <p:cNvPr id="3" name="Content Placeholder 2"/>
          <p:cNvSpPr>
            <a:spLocks noGrp="1"/>
          </p:cNvSpPr>
          <p:nvPr>
            <p:ph idx="1"/>
          </p:nvPr>
        </p:nvSpPr>
        <p:spPr/>
        <p:txBody>
          <a:bodyPr/>
          <a:lstStyle/>
          <a:p>
            <a:r>
              <a:rPr lang="en-US"/>
              <a:t>Non-probability sampling methods have immeasurable biases and will usually not produce a representative sample.</a:t>
            </a:r>
          </a:p>
          <a:p>
            <a:pPr lvl="1"/>
            <a:r>
              <a:rPr lang="en-US"/>
              <a:t>Convenience Sampling</a:t>
            </a:r>
          </a:p>
          <a:p>
            <a:pPr lvl="1"/>
            <a:r>
              <a:rPr lang="en-US"/>
              <a:t>Self-selected Sampling</a:t>
            </a:r>
          </a:p>
          <a:p>
            <a:pPr>
              <a:buFont typeface="Wingdings" pitchFamily="2" charset="2"/>
              <a:buNone/>
            </a:pPr>
            <a:endParaRPr lang="en-US"/>
          </a:p>
        </p:txBody>
      </p:sp>
      <p:sp>
        <p:nvSpPr>
          <p:cNvPr id="4" name="Slide Number Placeholder 3"/>
          <p:cNvSpPr>
            <a:spLocks noGrp="1"/>
          </p:cNvSpPr>
          <p:nvPr>
            <p:ph type="sldNum" sz="quarter" idx="12"/>
          </p:nvPr>
        </p:nvSpPr>
        <p:spPr/>
        <p:txBody>
          <a:bodyPr/>
          <a:lstStyle/>
          <a:p>
            <a:pPr>
              <a:defRPr/>
            </a:pPr>
            <a:fld id="{DDC5DD44-2A93-46D2-8023-F411E44217E2}"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600" dirty="0"/>
              <a:t>Example – Convenience Sample</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1182688" y="1981200"/>
            <a:ext cx="5446712" cy="4190999"/>
          </a:xfrm>
        </p:spPr>
        <p:txBody>
          <a:bodyPr/>
          <a:lstStyle/>
          <a:p>
            <a:r>
              <a:rPr lang="en-US" sz="2000" dirty="0"/>
              <a:t>A 21 year old student wants to conduct a survey on marijuana usage. </a:t>
            </a:r>
          </a:p>
          <a:p>
            <a:r>
              <a:rPr lang="en-US" sz="2000" dirty="0"/>
              <a:t>He asks his friends on Facebook to fill out a survey. The results of his survey show that 65% of respondents frequently use marijuana.</a:t>
            </a:r>
          </a:p>
          <a:p>
            <a:r>
              <a:rPr lang="en-US" sz="2000" dirty="0"/>
              <a:t>The student's Facebook friends were easy to sample but are not representative of the population. </a:t>
            </a:r>
          </a:p>
          <a:p>
            <a:r>
              <a:rPr lang="en-US" sz="2000" dirty="0"/>
              <a:t>For example, if the student frequently uses marijuana, it is more likely that his Facebook friends would also use marijuana</a:t>
            </a:r>
          </a:p>
          <a:p>
            <a:endParaRPr lang="en-US" sz="2000" dirty="0"/>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24</a:t>
            </a:fld>
            <a:endParaRPr lang="en-US"/>
          </a:p>
        </p:txBody>
      </p:sp>
      <p:pic>
        <p:nvPicPr>
          <p:cNvPr id="7" name="Picture 6" descr="Marijuana leaf">
            <a:extLst>
              <a:ext uri="{FF2B5EF4-FFF2-40B4-BE49-F238E27FC236}">
                <a16:creationId xmlns:a16="http://schemas.microsoft.com/office/drawing/2014/main" id="{D35D7636-751F-4F9C-8BD0-015C3607E7E8}"/>
              </a:ext>
            </a:extLst>
          </p:cNvPr>
          <p:cNvPicPr/>
          <p:nvPr/>
        </p:nvPicPr>
        <p:blipFill>
          <a:blip r:embed="rId2" cstate="print"/>
          <a:srcRect/>
          <a:stretch>
            <a:fillRect/>
          </a:stretch>
        </p:blipFill>
        <p:spPr bwMode="auto">
          <a:xfrm>
            <a:off x="6781800" y="1982524"/>
            <a:ext cx="1600200" cy="1522675"/>
          </a:xfrm>
          <a:prstGeom prst="rect">
            <a:avLst/>
          </a:prstGeom>
          <a:noFill/>
          <a:ln w="9525">
            <a:noFill/>
            <a:miter lim="800000"/>
            <a:headEnd/>
            <a:tailEnd/>
          </a:ln>
        </p:spPr>
      </p:pic>
    </p:spTree>
    <p:extLst>
      <p:ext uri="{BB962C8B-B14F-4D97-AF65-F5344CB8AC3E}">
        <p14:creationId xmlns:p14="http://schemas.microsoft.com/office/powerpoint/2010/main" val="11216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600" dirty="0"/>
              <a:t>Example – Self-Selected Sample</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685800" y="1833282"/>
            <a:ext cx="4495800" cy="4724400"/>
          </a:xfrm>
        </p:spPr>
        <p:txBody>
          <a:bodyPr/>
          <a:lstStyle/>
          <a:p>
            <a:r>
              <a:rPr lang="en-US" sz="2000" dirty="0"/>
              <a:t>Online rating services, such as Google, Yelp, Rotten Tomatoes, IMDb  and Rate My Professors are examples of self-selected sampling</a:t>
            </a:r>
          </a:p>
          <a:p>
            <a:r>
              <a:rPr lang="en-US" sz="2000" dirty="0"/>
              <a:t>Users volunteer to write reviews.  This can lead to ratings that may be extremely inaccurate. </a:t>
            </a:r>
          </a:p>
          <a:p>
            <a:r>
              <a:rPr lang="en-US" sz="2000" dirty="0"/>
              <a:t>Al Gore's "An Inconvenient Sequel: Truth to Power" was released as a follow-up to his original documentary about climate change</a:t>
            </a:r>
          </a:p>
          <a:p>
            <a:r>
              <a:rPr lang="en-US" sz="2000" dirty="0"/>
              <a:t>The IMDb rating in this case was not a true movie rating but an attempt to discredit or to support climate change.</a:t>
            </a:r>
          </a:p>
          <a:p>
            <a:endParaRPr lang="en-US" sz="2000" dirty="0"/>
          </a:p>
          <a:p>
            <a:endParaRPr lang="en-US" sz="2000" dirty="0"/>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25</a:t>
            </a:fld>
            <a:endParaRPr lang="en-US"/>
          </a:p>
        </p:txBody>
      </p:sp>
      <p:pic>
        <p:nvPicPr>
          <p:cNvPr id="6" name="Picture 5">
            <a:extLst>
              <a:ext uri="{FF2B5EF4-FFF2-40B4-BE49-F238E27FC236}">
                <a16:creationId xmlns:a16="http://schemas.microsoft.com/office/drawing/2014/main" id="{AE16674E-E623-4F09-AADC-4151F532DBA8}"/>
              </a:ext>
            </a:extLst>
          </p:cNvPr>
          <p:cNvPicPr/>
          <p:nvPr/>
        </p:nvPicPr>
        <p:blipFill>
          <a:blip r:embed="rId2" cstate="print"/>
          <a:srcRect/>
          <a:stretch>
            <a:fillRect/>
          </a:stretch>
        </p:blipFill>
        <p:spPr bwMode="auto">
          <a:xfrm>
            <a:off x="5029200" y="1981200"/>
            <a:ext cx="3764280" cy="3300412"/>
          </a:xfrm>
          <a:prstGeom prst="rect">
            <a:avLst/>
          </a:prstGeom>
          <a:noFill/>
          <a:ln w="9525">
            <a:noFill/>
            <a:miter lim="800000"/>
            <a:headEnd/>
            <a:tailEnd/>
          </a:ln>
        </p:spPr>
      </p:pic>
    </p:spTree>
    <p:extLst>
      <p:ext uri="{BB962C8B-B14F-4D97-AF65-F5344CB8AC3E}">
        <p14:creationId xmlns:p14="http://schemas.microsoft.com/office/powerpoint/2010/main" val="16243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Sources of Bias in Sampling</a:t>
            </a:r>
          </a:p>
        </p:txBody>
      </p:sp>
      <p:sp>
        <p:nvSpPr>
          <p:cNvPr id="3" name="Content Placeholder 2"/>
          <p:cNvSpPr>
            <a:spLocks noGrp="1"/>
          </p:cNvSpPr>
          <p:nvPr>
            <p:ph idx="1"/>
          </p:nvPr>
        </p:nvSpPr>
        <p:spPr/>
        <p:txBody>
          <a:bodyPr/>
          <a:lstStyle/>
          <a:p>
            <a:r>
              <a:rPr lang="en-US" sz="2400" b="1"/>
              <a:t>Selection bias </a:t>
            </a:r>
            <a:r>
              <a:rPr lang="en-US" sz="2400"/>
              <a:t>– when the sampling method does not produce a representative sample.</a:t>
            </a:r>
          </a:p>
          <a:p>
            <a:r>
              <a:rPr lang="en-US" sz="2400" b="1"/>
              <a:t>Self-selection bias </a:t>
            </a:r>
            <a:r>
              <a:rPr lang="en-US" sz="2400"/>
              <a:t>– when participants who volunteer are not representative of the population.</a:t>
            </a:r>
          </a:p>
          <a:p>
            <a:r>
              <a:rPr lang="en-US" sz="2400" b="1"/>
              <a:t>Non-response bias </a:t>
            </a:r>
            <a:r>
              <a:rPr lang="en-US" sz="2400"/>
              <a:t>– when people are intentionally or non-intentionally excluded from participation or choose not to participate in a survey or poll. </a:t>
            </a:r>
          </a:p>
          <a:p>
            <a:r>
              <a:rPr lang="en-US" sz="2400" b="1"/>
              <a:t>Response bias </a:t>
            </a:r>
            <a:r>
              <a:rPr lang="en-US" sz="2400"/>
              <a:t>– when the wording of the questions in surveys affect the response.</a:t>
            </a:r>
          </a:p>
        </p:txBody>
      </p:sp>
      <p:sp>
        <p:nvSpPr>
          <p:cNvPr id="4" name="Slide Number Placeholder 3"/>
          <p:cNvSpPr>
            <a:spLocks noGrp="1"/>
          </p:cNvSpPr>
          <p:nvPr>
            <p:ph type="sldNum" sz="quarter" idx="12"/>
          </p:nvPr>
        </p:nvSpPr>
        <p:spPr/>
        <p:txBody>
          <a:bodyPr/>
          <a:lstStyle/>
          <a:p>
            <a:pPr>
              <a:defRPr/>
            </a:pPr>
            <a:fld id="{3A688628-1A98-46E1-996B-B2991BD3F094}"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a:xfrm>
            <a:off x="1150938" y="617538"/>
            <a:ext cx="7793037" cy="1143000"/>
          </a:xfrm>
        </p:spPr>
        <p:txBody>
          <a:bodyPr wrap="square" anchor="b">
            <a:normAutofit/>
          </a:bodyPr>
          <a:lstStyle/>
          <a:p>
            <a:r>
              <a:rPr lang="en-US"/>
              <a:t>Example – Non-response bias</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sz="half" idx="1"/>
          </p:nvPr>
        </p:nvSpPr>
        <p:spPr>
          <a:xfrm>
            <a:off x="1182688" y="2017713"/>
            <a:ext cx="3810000" cy="4114800"/>
          </a:xfrm>
        </p:spPr>
        <p:txBody>
          <a:bodyPr wrap="square" anchor="t">
            <a:normAutofit/>
          </a:bodyPr>
          <a:lstStyle/>
          <a:p>
            <a:pPr>
              <a:lnSpc>
                <a:spcPct val="90000"/>
              </a:lnSpc>
            </a:pPr>
            <a:r>
              <a:rPr lang="en-US" sz="1500" dirty="0"/>
              <a:t>In 2020 presidential polls understated Trump’s Support by about 3.3 percentage points on average, while overstating Biden's support by about 1 point</a:t>
            </a:r>
          </a:p>
          <a:p>
            <a:pPr>
              <a:lnSpc>
                <a:spcPct val="90000"/>
              </a:lnSpc>
            </a:pPr>
            <a:r>
              <a:rPr lang="en-US" sz="1500" dirty="0"/>
              <a:t>This mirrors the polling error in 2016, where Trump’s support was also underestimated</a:t>
            </a:r>
          </a:p>
          <a:p>
            <a:pPr>
              <a:lnSpc>
                <a:spcPct val="90000"/>
              </a:lnSpc>
            </a:pPr>
            <a:r>
              <a:rPr lang="en-US" sz="1500" dirty="0"/>
              <a:t>Less educated voters who were a key demographic for Trump on Election Day – are consistently hard for pollsters to reach</a:t>
            </a:r>
          </a:p>
          <a:p>
            <a:pPr>
              <a:lnSpc>
                <a:spcPct val="90000"/>
              </a:lnSpc>
            </a:pPr>
            <a:r>
              <a:rPr lang="en-US" sz="1500" dirty="0"/>
              <a:t>The Rust Belt—which includes Wisconsin, Michigan and Pennsylvania—is notoriously difficult to survey and has many under-sampled Trump supporters</a:t>
            </a:r>
          </a:p>
          <a:p>
            <a:pPr>
              <a:lnSpc>
                <a:spcPct val="90000"/>
              </a:lnSpc>
            </a:pPr>
            <a:endParaRPr lang="en-US" sz="1500" dirty="0"/>
          </a:p>
          <a:p>
            <a:pPr>
              <a:lnSpc>
                <a:spcPct val="90000"/>
              </a:lnSpc>
            </a:pPr>
            <a:endParaRPr lang="en-US" sz="1500" dirty="0"/>
          </a:p>
        </p:txBody>
      </p:sp>
      <p:pic>
        <p:nvPicPr>
          <p:cNvPr id="1026" name="Picture 2" descr="Confession: I Really Love Voting. | MomsRising">
            <a:extLst>
              <a:ext uri="{FF2B5EF4-FFF2-40B4-BE49-F238E27FC236}">
                <a16:creationId xmlns:a16="http://schemas.microsoft.com/office/drawing/2014/main" id="{F7F07053-1A93-4F4C-A55C-BB54FACD02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5088" y="2207676"/>
            <a:ext cx="3810000" cy="3734873"/>
          </a:xfrm>
          <a:prstGeom prst="rect">
            <a:avLst/>
          </a:prstGeom>
          <a:solidFill>
            <a:srgbClr val="FFFFFF"/>
          </a:solidFill>
        </p:spPr>
      </p:pic>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a:xfrm>
            <a:off x="6781800" y="6324600"/>
            <a:ext cx="1905000" cy="457200"/>
          </a:xfrm>
        </p:spPr>
        <p:txBody>
          <a:bodyPr wrap="square" anchor="b">
            <a:normAutofit/>
          </a:bodyPr>
          <a:lstStyle/>
          <a:p>
            <a:pPr>
              <a:spcAft>
                <a:spcPts val="600"/>
              </a:spcAft>
              <a:defRPr/>
            </a:pPr>
            <a:fld id="{FECD8A85-FB98-4656-9ABA-C93525B2CB57}" type="slidenum">
              <a:rPr lang="en-US" smtClean="0"/>
              <a:pPr>
                <a:spcAft>
                  <a:spcPts val="600"/>
                </a:spcAft>
                <a:defRPr/>
              </a:pPr>
              <a:t>27</a:t>
            </a:fld>
            <a:endParaRPr lang="en-US"/>
          </a:p>
        </p:txBody>
      </p:sp>
    </p:spTree>
    <p:extLst>
      <p:ext uri="{BB962C8B-B14F-4D97-AF65-F5344CB8AC3E}">
        <p14:creationId xmlns:p14="http://schemas.microsoft.com/office/powerpoint/2010/main" val="84388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CD1F-EC81-42EA-B6F6-E76D260E2BD7}"/>
              </a:ext>
            </a:extLst>
          </p:cNvPr>
          <p:cNvSpPr>
            <a:spLocks noGrp="1"/>
          </p:cNvSpPr>
          <p:nvPr>
            <p:ph type="title"/>
          </p:nvPr>
        </p:nvSpPr>
        <p:spPr/>
        <p:txBody>
          <a:bodyPr/>
          <a:lstStyle/>
          <a:p>
            <a:r>
              <a:rPr lang="en-US" sz="3600" dirty="0"/>
              <a:t>Example – Response Bias</a:t>
            </a:r>
          </a:p>
        </p:txBody>
      </p:sp>
      <p:sp>
        <p:nvSpPr>
          <p:cNvPr id="3" name="Content Placeholder 2">
            <a:extLst>
              <a:ext uri="{FF2B5EF4-FFF2-40B4-BE49-F238E27FC236}">
                <a16:creationId xmlns:a16="http://schemas.microsoft.com/office/drawing/2014/main" id="{44EAFD5D-1843-47D3-AAF4-3AEB68CB2472}"/>
              </a:ext>
            </a:extLst>
          </p:cNvPr>
          <p:cNvSpPr>
            <a:spLocks noGrp="1"/>
          </p:cNvSpPr>
          <p:nvPr>
            <p:ph idx="1"/>
          </p:nvPr>
        </p:nvSpPr>
        <p:spPr>
          <a:xfrm>
            <a:off x="685799" y="1833282"/>
            <a:ext cx="5972175" cy="4724400"/>
          </a:xfrm>
        </p:spPr>
        <p:txBody>
          <a:bodyPr/>
          <a:lstStyle/>
          <a:p>
            <a:r>
              <a:rPr lang="en-US" sz="2000" dirty="0"/>
              <a:t>Consider these questions:</a:t>
            </a:r>
          </a:p>
          <a:p>
            <a:r>
              <a:rPr lang="en-US" sz="2000" dirty="0"/>
              <a:t> “Do you feel that the increasing cost of the high speed rail project is too expensive for California?”</a:t>
            </a:r>
          </a:p>
          <a:p>
            <a:r>
              <a:rPr lang="en-US" sz="2000" dirty="0"/>
              <a:t>“Do you feel that high speed rail will be important to the future economy of California?”</a:t>
            </a:r>
          </a:p>
          <a:p>
            <a:r>
              <a:rPr lang="en-US" sz="2000" dirty="0"/>
              <a:t>“Do you approve or disapprove of building a high speed rail system in California?”</a:t>
            </a:r>
          </a:p>
          <a:p>
            <a:r>
              <a:rPr lang="en-US" sz="2000" dirty="0"/>
              <a:t>The first question encourages people to oppose high speed rail because of the expense. </a:t>
            </a:r>
          </a:p>
          <a:p>
            <a:r>
              <a:rPr lang="en-US" sz="2000" dirty="0"/>
              <a:t>The second question encourages people to support high speed rail to support the economy. </a:t>
            </a:r>
          </a:p>
          <a:p>
            <a:r>
              <a:rPr lang="en-US" sz="2000" dirty="0"/>
              <a:t>The third question simply asks people’s opinion without the leading bias.</a:t>
            </a:r>
          </a:p>
          <a:p>
            <a:endParaRPr lang="en-US" sz="2000" dirty="0"/>
          </a:p>
          <a:p>
            <a:endParaRPr lang="en-US" sz="2000" dirty="0"/>
          </a:p>
        </p:txBody>
      </p:sp>
      <p:sp>
        <p:nvSpPr>
          <p:cNvPr id="4" name="Slide Number Placeholder 3">
            <a:extLst>
              <a:ext uri="{FF2B5EF4-FFF2-40B4-BE49-F238E27FC236}">
                <a16:creationId xmlns:a16="http://schemas.microsoft.com/office/drawing/2014/main" id="{4B7A9D19-34D1-4952-80B5-D5A8052BBC6F}"/>
              </a:ext>
            </a:extLst>
          </p:cNvPr>
          <p:cNvSpPr>
            <a:spLocks noGrp="1"/>
          </p:cNvSpPr>
          <p:nvPr>
            <p:ph type="sldNum" sz="quarter" idx="12"/>
          </p:nvPr>
        </p:nvSpPr>
        <p:spPr/>
        <p:txBody>
          <a:bodyPr/>
          <a:lstStyle/>
          <a:p>
            <a:pPr>
              <a:defRPr/>
            </a:pPr>
            <a:fld id="{FECD8A85-FB98-4656-9ABA-C93525B2CB57}" type="slidenum">
              <a:rPr lang="en-US" smtClean="0"/>
              <a:pPr>
                <a:defRPr/>
              </a:pPr>
              <a:t>28</a:t>
            </a:fld>
            <a:endParaRPr lang="en-US"/>
          </a:p>
        </p:txBody>
      </p:sp>
      <p:pic>
        <p:nvPicPr>
          <p:cNvPr id="7" name="Picture 6" descr="Image result for high speed rail california">
            <a:extLst>
              <a:ext uri="{FF2B5EF4-FFF2-40B4-BE49-F238E27FC236}">
                <a16:creationId xmlns:a16="http://schemas.microsoft.com/office/drawing/2014/main" id="{CC42CDD2-AEC4-4046-A9F2-082D05067F27}"/>
              </a:ext>
            </a:extLst>
          </p:cNvPr>
          <p:cNvPicPr/>
          <p:nvPr/>
        </p:nvPicPr>
        <p:blipFill>
          <a:blip r:embed="rId2" cstate="print"/>
          <a:srcRect/>
          <a:stretch>
            <a:fillRect/>
          </a:stretch>
        </p:blipFill>
        <p:spPr bwMode="auto">
          <a:xfrm>
            <a:off x="6305551" y="2028031"/>
            <a:ext cx="2152650" cy="1400969"/>
          </a:xfrm>
          <a:prstGeom prst="rect">
            <a:avLst/>
          </a:prstGeom>
          <a:noFill/>
          <a:ln w="9525">
            <a:noFill/>
            <a:miter lim="800000"/>
            <a:headEnd/>
            <a:tailEnd/>
          </a:ln>
        </p:spPr>
      </p:pic>
    </p:spTree>
    <p:extLst>
      <p:ext uri="{BB962C8B-B14F-4D97-AF65-F5344CB8AC3E}">
        <p14:creationId xmlns:p14="http://schemas.microsoft.com/office/powerpoint/2010/main" val="294098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Example</a:t>
            </a:r>
          </a:p>
        </p:txBody>
      </p:sp>
      <p:sp>
        <p:nvSpPr>
          <p:cNvPr id="3" name="Content Placeholder 2"/>
          <p:cNvSpPr>
            <a:spLocks noGrp="1"/>
          </p:cNvSpPr>
          <p:nvPr>
            <p:ph idx="1"/>
          </p:nvPr>
        </p:nvSpPr>
        <p:spPr/>
        <p:txBody>
          <a:bodyPr/>
          <a:lstStyle/>
          <a:p>
            <a:r>
              <a:rPr lang="en-US" sz="2400"/>
              <a:t>A large community college has about 25,000 students. In a study of 85 students from college, it was determined that about 60 of the students have moderate or high math anxiety.</a:t>
            </a:r>
            <a:br>
              <a:rPr lang="en-US" sz="2400"/>
            </a:br>
            <a:endParaRPr lang="en-US" sz="2400"/>
          </a:p>
          <a:p>
            <a:r>
              <a:rPr lang="en-US" sz="2400"/>
              <a:t>The </a:t>
            </a:r>
            <a:r>
              <a:rPr lang="en-US" sz="2400" b="1"/>
              <a:t>population</a:t>
            </a:r>
            <a:r>
              <a:rPr lang="en-US" sz="2400"/>
              <a:t> is </a:t>
            </a:r>
            <a:r>
              <a:rPr lang="en-US" sz="2400" b="1"/>
              <a:t>all</a:t>
            </a:r>
            <a:r>
              <a:rPr lang="en-US" sz="2400"/>
              <a:t> the students at this college. </a:t>
            </a:r>
          </a:p>
          <a:p>
            <a:pPr>
              <a:buFont typeface="Wingdings" pitchFamily="2" charset="2"/>
              <a:buNone/>
            </a:pPr>
            <a:endParaRPr lang="en-US" sz="2400"/>
          </a:p>
          <a:p>
            <a:r>
              <a:rPr lang="en-US" sz="2400"/>
              <a:t>The </a:t>
            </a:r>
            <a:r>
              <a:rPr lang="en-US" sz="2400" b="1"/>
              <a:t>sample</a:t>
            </a:r>
            <a:r>
              <a:rPr lang="en-US" sz="2400"/>
              <a:t> is the 85 students whose math anxiety was measured.</a:t>
            </a:r>
          </a:p>
          <a:p>
            <a:endParaRPr lang="en-US"/>
          </a:p>
        </p:txBody>
      </p:sp>
      <p:sp>
        <p:nvSpPr>
          <p:cNvPr id="4" name="Slide Number Placeholder 3"/>
          <p:cNvSpPr>
            <a:spLocks noGrp="1"/>
          </p:cNvSpPr>
          <p:nvPr>
            <p:ph type="sldNum" sz="quarter" idx="12"/>
          </p:nvPr>
        </p:nvSpPr>
        <p:spPr/>
        <p:txBody>
          <a:bodyPr/>
          <a:lstStyle/>
          <a:p>
            <a:pPr>
              <a:defRPr/>
            </a:pPr>
            <a:fld id="{A6221315-0C53-48BB-9753-0AD2BC5076E0}"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Steps of a Statistical Process</a:t>
            </a:r>
          </a:p>
        </p:txBody>
      </p:sp>
      <p:sp>
        <p:nvSpPr>
          <p:cNvPr id="3" name="Content Placeholder 2"/>
          <p:cNvSpPr>
            <a:spLocks noGrp="1"/>
          </p:cNvSpPr>
          <p:nvPr>
            <p:ph idx="1"/>
          </p:nvPr>
        </p:nvSpPr>
        <p:spPr>
          <a:xfrm>
            <a:off x="1182688" y="1905000"/>
            <a:ext cx="7772400" cy="4227513"/>
          </a:xfrm>
        </p:spPr>
        <p:txBody>
          <a:bodyPr/>
          <a:lstStyle/>
          <a:p>
            <a:r>
              <a:rPr lang="en-US" sz="2000" b="1"/>
              <a:t>Step 1 (Problem)</a:t>
            </a:r>
            <a:br>
              <a:rPr lang="en-US" sz="2000" b="1"/>
            </a:br>
            <a:r>
              <a:rPr lang="en-US" sz="2000"/>
              <a:t>Ask a question that can be answered with sample data.</a:t>
            </a:r>
            <a:br>
              <a:rPr lang="en-US" sz="2000"/>
            </a:br>
            <a:endParaRPr lang="en-US" sz="2000"/>
          </a:p>
          <a:p>
            <a:r>
              <a:rPr lang="en-US" sz="2000" b="1"/>
              <a:t>Step 2 (Plan)</a:t>
            </a:r>
            <a:br>
              <a:rPr lang="en-US" sz="2000" b="1"/>
            </a:br>
            <a:r>
              <a:rPr lang="en-US" sz="2000"/>
              <a:t>Determine what information is needed.</a:t>
            </a:r>
            <a:br>
              <a:rPr lang="en-US" sz="2000"/>
            </a:br>
            <a:endParaRPr lang="en-US" sz="2000"/>
          </a:p>
          <a:p>
            <a:r>
              <a:rPr lang="en-US" sz="2000" b="1"/>
              <a:t>Step 3 (Data)</a:t>
            </a:r>
            <a:br>
              <a:rPr lang="en-US" sz="2000" b="1"/>
            </a:br>
            <a:r>
              <a:rPr lang="en-US" sz="2000"/>
              <a:t>Collect sample data that is representative of the population.</a:t>
            </a:r>
            <a:br>
              <a:rPr lang="en-US" sz="2000"/>
            </a:br>
            <a:endParaRPr lang="en-US" sz="2000"/>
          </a:p>
          <a:p>
            <a:r>
              <a:rPr lang="en-US" sz="2000" b="1"/>
              <a:t>Step 4 (Analysis)</a:t>
            </a:r>
            <a:br>
              <a:rPr lang="en-US" sz="2000" b="1"/>
            </a:br>
            <a:r>
              <a:rPr lang="en-US" sz="2000"/>
              <a:t>Summarize, interpret and analyze the sample data.</a:t>
            </a:r>
            <a:br>
              <a:rPr lang="en-US" sz="2000"/>
            </a:br>
            <a:endParaRPr lang="en-US" sz="2000"/>
          </a:p>
          <a:p>
            <a:r>
              <a:rPr lang="en-US" sz="2000" b="1"/>
              <a:t>Step 5 (Conclusion)</a:t>
            </a:r>
            <a:br>
              <a:rPr lang="en-US" sz="2000" b="1"/>
            </a:br>
            <a:r>
              <a:rPr lang="en-US" sz="2000"/>
              <a:t>State the results and conclusion of the study.</a:t>
            </a:r>
          </a:p>
          <a:p>
            <a:endParaRPr lang="en-US"/>
          </a:p>
        </p:txBody>
      </p:sp>
      <p:sp>
        <p:nvSpPr>
          <p:cNvPr id="4" name="Slide Number Placeholder 3"/>
          <p:cNvSpPr>
            <a:spLocks noGrp="1"/>
          </p:cNvSpPr>
          <p:nvPr>
            <p:ph type="sldNum" sz="quarter" idx="12"/>
          </p:nvPr>
        </p:nvSpPr>
        <p:spPr/>
        <p:txBody>
          <a:bodyPr/>
          <a:lstStyle/>
          <a:p>
            <a:pPr>
              <a:defRPr/>
            </a:pPr>
            <a:fld id="{2DC3763B-2E48-41B7-B603-B26FBF603CD3}"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Representative Sample</a:t>
            </a:r>
          </a:p>
        </p:txBody>
      </p:sp>
      <p:sp>
        <p:nvSpPr>
          <p:cNvPr id="3" name="Content Placeholder 2"/>
          <p:cNvSpPr>
            <a:spLocks noGrp="1"/>
          </p:cNvSpPr>
          <p:nvPr>
            <p:ph idx="1"/>
          </p:nvPr>
        </p:nvSpPr>
        <p:spPr/>
        <p:txBody>
          <a:bodyPr/>
          <a:lstStyle/>
          <a:p>
            <a:r>
              <a:rPr lang="en-US"/>
              <a:t>A </a:t>
            </a:r>
            <a:r>
              <a:rPr lang="en-US" b="1"/>
              <a:t>representative sample</a:t>
            </a:r>
            <a:r>
              <a:rPr lang="en-US"/>
              <a:t> has characteristics, behaviors and attitudes similar to the population from which the sample is selected. </a:t>
            </a:r>
          </a:p>
          <a:p>
            <a:pPr>
              <a:buFont typeface="Wingdings" pitchFamily="2" charset="2"/>
              <a:buNone/>
            </a:pPr>
            <a:endParaRPr lang="en-US"/>
          </a:p>
          <a:p>
            <a:r>
              <a:rPr lang="en-US"/>
              <a:t>A sample that is not representative is a </a:t>
            </a:r>
            <a:r>
              <a:rPr lang="en-US" b="1"/>
              <a:t>biased sample</a:t>
            </a:r>
            <a:r>
              <a:rPr lang="en-US"/>
              <a:t>. </a:t>
            </a:r>
          </a:p>
          <a:p>
            <a:endParaRPr lang="en-US"/>
          </a:p>
        </p:txBody>
      </p:sp>
      <p:sp>
        <p:nvSpPr>
          <p:cNvPr id="4" name="Slide Number Placeholder 3"/>
          <p:cNvSpPr>
            <a:spLocks noGrp="1"/>
          </p:cNvSpPr>
          <p:nvPr>
            <p:ph type="sldNum" sz="quarter" idx="12"/>
          </p:nvPr>
        </p:nvSpPr>
        <p:spPr/>
        <p:txBody>
          <a:bodyPr/>
          <a:lstStyle/>
          <a:p>
            <a:pPr>
              <a:defRPr/>
            </a:pPr>
            <a:fld id="{558BAE15-FD06-416F-AB29-87B055B64A85}"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Observational Study</a:t>
            </a:r>
          </a:p>
        </p:txBody>
      </p:sp>
      <p:sp>
        <p:nvSpPr>
          <p:cNvPr id="8195" name="Content Placeholder 2"/>
          <p:cNvSpPr>
            <a:spLocks noGrp="1"/>
          </p:cNvSpPr>
          <p:nvPr>
            <p:ph idx="1"/>
          </p:nvPr>
        </p:nvSpPr>
        <p:spPr/>
        <p:txBody>
          <a:bodyPr/>
          <a:lstStyle/>
          <a:p>
            <a:r>
              <a:rPr lang="en-US" sz="2400"/>
              <a:t>An </a:t>
            </a:r>
            <a:r>
              <a:rPr lang="en-US" sz="2400" b="1"/>
              <a:t>observational study</a:t>
            </a:r>
            <a:r>
              <a:rPr lang="en-US" sz="2400"/>
              <a:t> starts with selecting a representative sample from a population. </a:t>
            </a:r>
          </a:p>
          <a:p>
            <a:r>
              <a:rPr lang="en-US" sz="2400"/>
              <a:t>The researcher then takes measurements from the sample, but does not manipulate any of the variables with treatments. </a:t>
            </a:r>
          </a:p>
          <a:p>
            <a:r>
              <a:rPr lang="en-US" sz="2400"/>
              <a:t>The goal of an observational study is to interpret and analyze the measured variables, but it is not possible to show a cause and effect relationship.</a:t>
            </a:r>
          </a:p>
          <a:p>
            <a:endParaRPr lang="en-US"/>
          </a:p>
        </p:txBody>
      </p:sp>
      <p:sp>
        <p:nvSpPr>
          <p:cNvPr id="4" name="Slide Number Placeholder 3"/>
          <p:cNvSpPr>
            <a:spLocks noGrp="1"/>
          </p:cNvSpPr>
          <p:nvPr>
            <p:ph type="sldNum" sz="quarter" idx="12"/>
          </p:nvPr>
        </p:nvSpPr>
        <p:spPr/>
        <p:txBody>
          <a:bodyPr/>
          <a:lstStyle/>
          <a:p>
            <a:pPr>
              <a:defRPr/>
            </a:pPr>
            <a:fld id="{9CD0DEE9-DD67-402F-BE14-503077BC16C8}"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dirty="0"/>
              <a:t>Example of Observational Study</a:t>
            </a:r>
          </a:p>
        </p:txBody>
      </p:sp>
      <p:sp>
        <p:nvSpPr>
          <p:cNvPr id="9219" name="Content Placeholder 2"/>
          <p:cNvSpPr>
            <a:spLocks noGrp="1"/>
          </p:cNvSpPr>
          <p:nvPr>
            <p:ph idx="1"/>
          </p:nvPr>
        </p:nvSpPr>
        <p:spPr>
          <a:xfrm>
            <a:off x="685800" y="2017713"/>
            <a:ext cx="3962400" cy="4114800"/>
          </a:xfrm>
        </p:spPr>
        <p:txBody>
          <a:bodyPr/>
          <a:lstStyle/>
          <a:p>
            <a:r>
              <a:rPr lang="en-US" sz="1600" dirty="0"/>
              <a:t>Pew wanted to investigate a belief that American’s use of online dating website and mobile apps had increased from a 2013 study, especially among younger adults. </a:t>
            </a:r>
          </a:p>
          <a:p>
            <a:r>
              <a:rPr lang="en-US" sz="1600" dirty="0"/>
              <a:t>A survey was conducted among a national sample of 2,001 adults, 18 years of age or older using random digit dialing </a:t>
            </a:r>
          </a:p>
          <a:p>
            <a:r>
              <a:rPr lang="en-US" sz="1600" dirty="0"/>
              <a:t>The survey found that in 2015, 15% of American adults have used online dating sites and mobile apps, compared to 11% in 2013. However, for young adults aged 18-24, the increase was dramatic: from 10% in 2013 to 27% in 2015.</a:t>
            </a:r>
          </a:p>
        </p:txBody>
      </p:sp>
      <p:sp>
        <p:nvSpPr>
          <p:cNvPr id="4" name="Slide Number Placeholder 3"/>
          <p:cNvSpPr>
            <a:spLocks noGrp="1"/>
          </p:cNvSpPr>
          <p:nvPr>
            <p:ph type="sldNum" sz="quarter" idx="12"/>
          </p:nvPr>
        </p:nvSpPr>
        <p:spPr/>
        <p:txBody>
          <a:bodyPr/>
          <a:lstStyle/>
          <a:p>
            <a:pPr>
              <a:defRPr/>
            </a:pPr>
            <a:fld id="{0C5F34BC-F4D3-4B24-8C3F-9A604056DF1A}" type="slidenum">
              <a:rPr lang="en-US" smtClean="0"/>
              <a:pPr>
                <a:defRPr/>
              </a:pPr>
              <a:t>7</a:t>
            </a:fld>
            <a:endParaRPr lang="en-US"/>
          </a:p>
        </p:txBody>
      </p:sp>
      <p:pic>
        <p:nvPicPr>
          <p:cNvPr id="6" name="Picture 5" descr="Use of online dating sites or mobile apps by young adults has nearly tripled since 2013"/>
          <p:cNvPicPr/>
          <p:nvPr/>
        </p:nvPicPr>
        <p:blipFill>
          <a:blip r:embed="rId2" cstate="print"/>
          <a:srcRect/>
          <a:stretch>
            <a:fillRect/>
          </a:stretch>
        </p:blipFill>
        <p:spPr bwMode="auto">
          <a:xfrm>
            <a:off x="4800600" y="1981200"/>
            <a:ext cx="3943350" cy="3276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of Observational Study</a:t>
            </a:r>
          </a:p>
        </p:txBody>
      </p:sp>
      <p:sp>
        <p:nvSpPr>
          <p:cNvPr id="4" name="Slide Number Placeholder 3"/>
          <p:cNvSpPr>
            <a:spLocks noGrp="1"/>
          </p:cNvSpPr>
          <p:nvPr>
            <p:ph type="sldNum" sz="quarter" idx="12"/>
          </p:nvPr>
        </p:nvSpPr>
        <p:spPr/>
        <p:txBody>
          <a:bodyPr/>
          <a:lstStyle/>
          <a:p>
            <a:pPr>
              <a:defRPr/>
            </a:pPr>
            <a:fld id="{FECD8A85-FB98-4656-9ABA-C93525B2CB57}" type="slidenum">
              <a:rPr lang="en-US" smtClean="0"/>
              <a:pPr>
                <a:defRPr/>
              </a:pPr>
              <a:t>8</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19713" y="1828800"/>
            <a:ext cx="8535375" cy="41239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Experiment</a:t>
            </a:r>
          </a:p>
        </p:txBody>
      </p:sp>
      <p:sp>
        <p:nvSpPr>
          <p:cNvPr id="3" name="Content Placeholder 2"/>
          <p:cNvSpPr>
            <a:spLocks noGrp="1"/>
          </p:cNvSpPr>
          <p:nvPr>
            <p:ph idx="1"/>
          </p:nvPr>
        </p:nvSpPr>
        <p:spPr/>
        <p:txBody>
          <a:bodyPr/>
          <a:lstStyle/>
          <a:p>
            <a:r>
              <a:rPr lang="en-US" sz="2000"/>
              <a:t>An </a:t>
            </a:r>
            <a:r>
              <a:rPr lang="en-US" sz="2000" b="1"/>
              <a:t>experiment</a:t>
            </a:r>
            <a:r>
              <a:rPr lang="en-US" sz="2000"/>
              <a:t> starts with a representative sample from a population. </a:t>
            </a:r>
          </a:p>
          <a:p>
            <a:r>
              <a:rPr lang="en-US" sz="2000"/>
              <a:t>The researcher will them randomly break this sample into groups and then apply treatments in order to manipulate a variable of interest. </a:t>
            </a:r>
          </a:p>
          <a:p>
            <a:r>
              <a:rPr lang="en-US" sz="2000"/>
              <a:t>The goal of an experiment is to find a cause and effect relationship between a random variable in the population and the variable manipulated by the researcher. </a:t>
            </a:r>
          </a:p>
          <a:p>
            <a:r>
              <a:rPr lang="en-US" sz="2000"/>
              <a:t>If an experiment is conducted properly, the researcher can control for confounding or lurking variables and test for a </a:t>
            </a:r>
            <a:r>
              <a:rPr lang="en-US" sz="2000" b="1"/>
              <a:t>placebo effect</a:t>
            </a:r>
            <a:r>
              <a:rPr lang="en-US" sz="2400"/>
              <a:t>.</a:t>
            </a:r>
          </a:p>
          <a:p>
            <a:endParaRPr lang="en-US"/>
          </a:p>
        </p:txBody>
      </p:sp>
      <p:sp>
        <p:nvSpPr>
          <p:cNvPr id="4" name="Slide Number Placeholder 3"/>
          <p:cNvSpPr>
            <a:spLocks noGrp="1"/>
          </p:cNvSpPr>
          <p:nvPr>
            <p:ph type="sldNum" sz="quarter" idx="12"/>
          </p:nvPr>
        </p:nvSpPr>
        <p:spPr/>
        <p:txBody>
          <a:bodyPr/>
          <a:lstStyle/>
          <a:p>
            <a:pPr>
              <a:defRPr/>
            </a:pPr>
            <a:fld id="{E4173D0E-B125-4664-AEC3-032B34CED5E0}"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art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2742</TotalTime>
  <Words>1746</Words>
  <Application>Microsoft Office PowerPoint</Application>
  <PresentationFormat>On-screen Show (4:3)</PresentationFormat>
  <Paragraphs>150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Tahoma</vt:lpstr>
      <vt:lpstr>Times New Roman</vt:lpstr>
      <vt:lpstr>Wingdings</vt:lpstr>
      <vt:lpstr>Blends</vt:lpstr>
      <vt:lpstr>Inferential Statistics and Probability a Holistic Approach</vt:lpstr>
      <vt:lpstr>Population vs. Sample </vt:lpstr>
      <vt:lpstr>Example</vt:lpstr>
      <vt:lpstr>Steps of a Statistical Process</vt:lpstr>
      <vt:lpstr>Representative Sample</vt:lpstr>
      <vt:lpstr>Observational Study</vt:lpstr>
      <vt:lpstr>Example of Observational Study</vt:lpstr>
      <vt:lpstr>Example of Observational Study</vt:lpstr>
      <vt:lpstr>Experiment</vt:lpstr>
      <vt:lpstr>Example of Experiment</vt:lpstr>
      <vt:lpstr>Variables in an Experiment</vt:lpstr>
      <vt:lpstr>Placebos and Blinding</vt:lpstr>
      <vt:lpstr>Example</vt:lpstr>
      <vt:lpstr>Probability Sampling Methods</vt:lpstr>
      <vt:lpstr>Simple Random Sampling</vt:lpstr>
      <vt:lpstr>Example - Custom control searching</vt:lpstr>
      <vt:lpstr>Systematic Sampling</vt:lpstr>
      <vt:lpstr>Example – Employee Drug Testing</vt:lpstr>
      <vt:lpstr>  Stratified Sampling</vt:lpstr>
      <vt:lpstr>Example – Social Media Black Lives Matter</vt:lpstr>
      <vt:lpstr>Cluster Sampling</vt:lpstr>
      <vt:lpstr>Example – Sampling Students</vt:lpstr>
      <vt:lpstr>Non-Probability Sampling Methods</vt:lpstr>
      <vt:lpstr>Example – Convenience Sample</vt:lpstr>
      <vt:lpstr>Example – Self-Selected Sample</vt:lpstr>
      <vt:lpstr>Sources of Bias in Sampling</vt:lpstr>
      <vt:lpstr>Example – Non-response bias</vt:lpstr>
      <vt:lpstr>Example – Response Bias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part1</dc:title>
  <dc:creator>Mo Geraghty</dc:creator>
  <cp:lastModifiedBy>Mo Geraghty</cp:lastModifiedBy>
  <cp:revision>262</cp:revision>
  <cp:lastPrinted>2021-06-17T22:18:53Z</cp:lastPrinted>
  <dcterms:created xsi:type="dcterms:W3CDTF">2000-03-28T01:20:54Z</dcterms:created>
  <dcterms:modified xsi:type="dcterms:W3CDTF">2021-06-30T15:53:09Z</dcterms:modified>
</cp:coreProperties>
</file>