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387" r:id="rId2"/>
    <p:sldId id="374" r:id="rId3"/>
    <p:sldId id="375" r:id="rId4"/>
    <p:sldId id="376" r:id="rId5"/>
    <p:sldId id="377" r:id="rId6"/>
    <p:sldId id="378" r:id="rId7"/>
    <p:sldId id="394" r:id="rId8"/>
    <p:sldId id="393" r:id="rId9"/>
    <p:sldId id="379" r:id="rId10"/>
    <p:sldId id="389" r:id="rId11"/>
    <p:sldId id="391" r:id="rId12"/>
    <p:sldId id="395" r:id="rId13"/>
    <p:sldId id="396" r:id="rId14"/>
    <p:sldId id="397" r:id="rId15"/>
    <p:sldId id="382" r:id="rId16"/>
    <p:sldId id="392" r:id="rId17"/>
    <p:sldId id="401" r:id="rId18"/>
    <p:sldId id="383" r:id="rId19"/>
    <p:sldId id="384" r:id="rId20"/>
    <p:sldId id="398" r:id="rId21"/>
    <p:sldId id="399" r:id="rId22"/>
    <p:sldId id="400" r:id="rId23"/>
    <p:sldId id="385" r:id="rId24"/>
    <p:sldId id="386" r:id="rId25"/>
  </p:sldIdLst>
  <p:sldSz cx="9144000" cy="6858000" type="screen4x3"/>
  <p:notesSz cx="7315200" cy="96012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9" autoAdjust="0"/>
  </p:normalViewPr>
  <p:slideViewPr>
    <p:cSldViewPr>
      <p:cViewPr varScale="1">
        <p:scale>
          <a:sx n="98" d="100"/>
          <a:sy n="98" d="100"/>
        </p:scale>
        <p:origin x="15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3816" y="6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 dirty="0"/>
              <a:t>Chapter 11 Slides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 dirty="0"/>
              <a:t>Maurice Geraghty, 2020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B4686DFD-DD3B-448F-94D5-89EF88CDC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Math 10 - Chapter 10 Notes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9525" y="730250"/>
            <a:ext cx="4756150" cy="3567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38663"/>
            <a:ext cx="5365750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58288"/>
            <a:ext cx="317023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© Maurice Geraghty 2008</a:t>
            </a:r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58288"/>
            <a:ext cx="317023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E2FD9A21-7A0E-447F-8656-5AE638508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Math 10 - Chapter 1 &amp; 2 Slides</a:t>
            </a:r>
          </a:p>
        </p:txBody>
      </p:sp>
      <p:sp>
        <p:nvSpPr>
          <p:cNvPr id="86019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Maurice Geraghty 2008</a:t>
            </a:r>
          </a:p>
        </p:txBody>
      </p:sp>
      <p:sp>
        <p:nvSpPr>
          <p:cNvPr id="86020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0F985-7867-4BA5-8EDA-FBE4CBEC8A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419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B4BEE-CF19-468C-AC88-98CF3F86561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430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430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254561-6490-4469-878B-042AE248F96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430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430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254561-6490-4469-878B-042AE248F96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85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430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430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254561-6490-4469-878B-042AE248F96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593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430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430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254561-6490-4469-878B-042AE248F96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1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53F633-9461-4748-8F25-B6DC2A088FA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40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450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60624-0287-4DC0-B114-FC5609A928F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50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460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8DCE7F-4BFA-489F-BDAB-5BED30965F1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471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471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76CA36-D925-4ABB-AC75-0192741CF8C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71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149B50-A883-4DC7-B158-964884A5E69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8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358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D319D0-9C7F-4596-9B37-4323E354F4B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58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8F45C6-939B-4AC0-8FBE-BF83BC7240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17C07F-6647-4872-B21D-165675E599B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389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F3F6DF-3E92-40B2-AC41-5C00D2CD1EC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89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EE2A1B-AE1F-4147-A319-EE1FC588A55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EE2A1B-AE1F-4147-A319-EE1FC588A55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EE2A1B-AE1F-4147-A319-EE1FC588A55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90CFBE-B9D6-4C00-8939-CAA739F0BA4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96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96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7043A6D-C204-4581-807C-B8F7BEB1E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EE2E0-F41A-4157-8009-B5D5EA0D3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12129-229A-4230-A7EF-D62FA22FA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91A25-30AC-4DD7-8FB1-B2C97D2ED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245A9-996C-4A02-8D2A-EECC713F3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6FF28-9C08-4B34-A225-CBF21D106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7EE0F-AE95-44A3-BDA7-6F735246B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01949-404C-43CA-A5BA-F013F227B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B2B41-4467-4FEB-97E6-E7A7A208C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4D74C-D231-4765-9672-B36296A95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FABA7-7DDC-44D9-954A-3B4BCC4AF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8E6E9-507A-47CD-AE9E-1506213E5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F14D7-3F6B-4F99-95F9-43DF8AD29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9865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9866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9866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9866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9866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9866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86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86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86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A4BCF9F-7E48-4718-A426-35457F710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D200F-6C78-429C-AABF-2D8BAA9E5B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3600"/>
              <a:t>Inferential Statistics and Probability</a:t>
            </a:r>
            <a:br>
              <a:rPr lang="en-US"/>
            </a:br>
            <a:r>
              <a:rPr lang="en-US" sz="3200"/>
              <a:t>a Holistic Approach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Chapter 11</a:t>
            </a:r>
          </a:p>
          <a:p>
            <a:pPr eaLnBrk="1" hangingPunct="1"/>
            <a:r>
              <a:rPr lang="en-US" dirty="0"/>
              <a:t>Chi-square Tests for </a:t>
            </a:r>
            <a:br>
              <a:rPr lang="en-US" dirty="0"/>
            </a:br>
            <a:r>
              <a:rPr lang="en-US" dirty="0"/>
              <a:t>Categorical Data</a:t>
            </a:r>
          </a:p>
          <a:p>
            <a:pPr eaLnBrk="1" hangingPunct="1">
              <a:lnSpc>
                <a:spcPct val="90000"/>
              </a:lnSpc>
            </a:pPr>
            <a:br>
              <a:rPr lang="en-US" dirty="0"/>
            </a:br>
            <a:r>
              <a:rPr lang="en-US" sz="1200" dirty="0"/>
              <a:t>This Course Material by Maurice Geraghty is licensed under a Creative Commons Attribution-</a:t>
            </a:r>
            <a:r>
              <a:rPr lang="en-US" sz="1200" dirty="0" err="1"/>
              <a:t>ShareAlike</a:t>
            </a:r>
            <a:r>
              <a:rPr lang="en-US" sz="1200" dirty="0"/>
              <a:t> 4.0 International License. </a:t>
            </a:r>
            <a:br>
              <a:rPr lang="en-US" sz="1200" dirty="0"/>
            </a:br>
            <a:r>
              <a:rPr lang="en-US" sz="1200" dirty="0"/>
              <a:t>Conditions for use are shown here: https://creativecommons.org/licenses/by-sa/4.0/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sz="1400" dirty="0"/>
          </a:p>
        </p:txBody>
      </p:sp>
      <p:pic>
        <p:nvPicPr>
          <p:cNvPr id="5" name="Picture 4" descr="Creative Commons License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5257800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F88338-FE65-405C-BEE2-51EB809FAB5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6403975" cy="1371600"/>
          </a:xfrm>
          <a:noFill/>
        </p:spPr>
        <p:txBody>
          <a:bodyPr lIns="92075" tIns="46038" rIns="92075" bIns="46038" anchor="ctr"/>
          <a:lstStyle/>
          <a:p>
            <a:pPr eaLnBrk="1" hangingPunct="1">
              <a:lnSpc>
                <a:spcPct val="70000"/>
              </a:lnSpc>
            </a:pPr>
            <a:r>
              <a:rPr lang="en-US" sz="3200" dirty="0"/>
              <a:t>Goodness-of-Fit Test: Unequal Expected Frequencies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EXAMPLE 2</a:t>
            </a:r>
            <a:endParaRPr lang="en-US" sz="3200" dirty="0">
              <a:solidFill>
                <a:schemeClr val="hlink"/>
              </a:solidFill>
            </a:endParaRP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905000"/>
            <a:ext cx="7439025" cy="4038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r>
              <a:rPr lang="en-US" sz="1800" dirty="0"/>
              <a:t>In the 2010 United States census, </a:t>
            </a:r>
            <a:br>
              <a:rPr lang="en-US" sz="1800" dirty="0"/>
            </a:br>
            <a:r>
              <a:rPr lang="en-US" sz="1800" dirty="0"/>
              <a:t>data was collected on how people </a:t>
            </a:r>
            <a:br>
              <a:rPr lang="en-US" sz="1800" dirty="0"/>
            </a:br>
            <a:r>
              <a:rPr lang="en-US" sz="1800" dirty="0"/>
              <a:t>get to work -- their method of </a:t>
            </a:r>
            <a:br>
              <a:rPr lang="en-US" sz="1800" dirty="0"/>
            </a:br>
            <a:r>
              <a:rPr lang="en-US" sz="1800" dirty="0"/>
              <a:t>commuting.</a:t>
            </a:r>
          </a:p>
          <a:p>
            <a:r>
              <a:rPr lang="en-US" sz="1800" dirty="0"/>
              <a:t>Suppose you wanted to know if </a:t>
            </a:r>
            <a:br>
              <a:rPr lang="en-US" sz="1800" dirty="0"/>
            </a:br>
            <a:r>
              <a:rPr lang="en-US" sz="1800" dirty="0"/>
              <a:t>people who live in the San Jose </a:t>
            </a:r>
            <a:br>
              <a:rPr lang="en-US" sz="1800" dirty="0"/>
            </a:br>
            <a:r>
              <a:rPr lang="en-US" sz="1800" dirty="0"/>
              <a:t>metropolitan area (Santa Clara </a:t>
            </a:r>
            <a:br>
              <a:rPr lang="en-US" sz="1800" dirty="0"/>
            </a:br>
            <a:r>
              <a:rPr lang="en-US" sz="1800" dirty="0"/>
              <a:t>County) commute with </a:t>
            </a:r>
            <a:br>
              <a:rPr lang="en-US" sz="1800" dirty="0"/>
            </a:br>
            <a:r>
              <a:rPr lang="en-US" sz="1800" dirty="0"/>
              <a:t>similar proportions as the </a:t>
            </a:r>
            <a:br>
              <a:rPr lang="en-US" sz="1800" dirty="0"/>
            </a:br>
            <a:r>
              <a:rPr lang="en-US" sz="1800" dirty="0"/>
              <a:t>United States. </a:t>
            </a:r>
          </a:p>
          <a:p>
            <a:r>
              <a:rPr lang="en-US" sz="1800" dirty="0"/>
              <a:t>Design and conduct a hypothesis </a:t>
            </a:r>
            <a:br>
              <a:rPr lang="en-US" sz="1800" dirty="0"/>
            </a:br>
            <a:r>
              <a:rPr lang="en-US" sz="1800" dirty="0"/>
              <a:t>test at the 5% significance level.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14-8</a:t>
            </a:r>
          </a:p>
        </p:txBody>
      </p:sp>
      <p:pic>
        <p:nvPicPr>
          <p:cNvPr id="6" name="Picture 5" descr="image of bar graph showing commute method percentages&#10;76.3% Drove alone&#10;9.8% Carpooled&#10;5.0% Public Transit&#10;2.8% Walked&#10;1.8% Other means&#10;4.3% Worked from home&#10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133600"/>
            <a:ext cx="3886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FAF6F9-413B-45A5-901E-76633502DE0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349250"/>
            <a:ext cx="7165975" cy="78422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/>
              <a:t>EXAMPLE 2  </a:t>
            </a:r>
            <a:r>
              <a:rPr lang="en-US" sz="2700" b="1" i="1"/>
              <a:t>continued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14-9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279358"/>
              </p:ext>
            </p:extLst>
          </p:nvPr>
        </p:nvGraphicFramePr>
        <p:xfrm>
          <a:off x="1295401" y="1981200"/>
          <a:ext cx="6934199" cy="3893820"/>
        </p:xfrm>
        <a:graphic>
          <a:graphicData uri="http://schemas.openxmlformats.org/drawingml/2006/table">
            <a:tbl>
              <a:tblPr/>
              <a:tblGrid>
                <a:gridCol w="2151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0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7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6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Method Of Commuting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Observed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1800" b="1" baseline="-25000" dirty="0" err="1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Expected Proportion</a:t>
                      </a:r>
                      <a:b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1800" b="1" baseline="-25000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Expected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1800" b="1" baseline="-250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Drive Alone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764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Carpooled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Public Transit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Walked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Other Means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Worked from Home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1000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6934200" y="2209800"/>
          <a:ext cx="121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2" name="Equation" r:id="rId4" imgW="761760" imgH="431640" progId="">
                  <p:embed/>
                </p:oleObj>
              </mc:Choice>
              <mc:Fallback>
                <p:oleObj name="Equation" r:id="rId4" imgW="761760" imgH="43164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209800"/>
                        <a:ext cx="1219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FAF6F9-413B-45A5-901E-76633502DE0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349250"/>
            <a:ext cx="7165975" cy="78422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/>
              <a:t>EXAMPLE 2  </a:t>
            </a:r>
            <a:r>
              <a:rPr lang="en-US" sz="2700" b="1" i="1"/>
              <a:t>continued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14-9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011243"/>
              </p:ext>
            </p:extLst>
          </p:nvPr>
        </p:nvGraphicFramePr>
        <p:xfrm>
          <a:off x="1295401" y="1981200"/>
          <a:ext cx="6934199" cy="3893820"/>
        </p:xfrm>
        <a:graphic>
          <a:graphicData uri="http://schemas.openxmlformats.org/drawingml/2006/table">
            <a:tbl>
              <a:tblPr/>
              <a:tblGrid>
                <a:gridCol w="2151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0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7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6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Method Of Commuting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Observed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1800" b="1" baseline="-25000" dirty="0" err="1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Expected Proportion</a:t>
                      </a:r>
                      <a:b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1800" b="1" baseline="-25000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Expected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1800" b="1" baseline="-250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Drive Alone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764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0.763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Carpooled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0.098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 Public Transit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0.050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Walked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0.028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Other Means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0.018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Worked from Home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0.043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1000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1.000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6934200" y="2209800"/>
          <a:ext cx="121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7" name="Equation" r:id="rId4" imgW="761760" imgH="431640" progId="">
                  <p:embed/>
                </p:oleObj>
              </mc:Choice>
              <mc:Fallback>
                <p:oleObj name="Equation" r:id="rId4" imgW="761760" imgH="431640" progId="">
                  <p:embed/>
                  <p:pic>
                    <p:nvPicPr>
                      <p:cNvPr id="348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209800"/>
                        <a:ext cx="1219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531757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FAF6F9-413B-45A5-901E-76633502DE0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349250"/>
            <a:ext cx="7165975" cy="78422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/>
              <a:t>EXAMPLE 2  </a:t>
            </a:r>
            <a:r>
              <a:rPr lang="en-US" sz="2700" b="1" i="1"/>
              <a:t>continued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14-9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531931"/>
              </p:ext>
            </p:extLst>
          </p:nvPr>
        </p:nvGraphicFramePr>
        <p:xfrm>
          <a:off x="1295401" y="1981200"/>
          <a:ext cx="6934199" cy="3893820"/>
        </p:xfrm>
        <a:graphic>
          <a:graphicData uri="http://schemas.openxmlformats.org/drawingml/2006/table">
            <a:tbl>
              <a:tblPr/>
              <a:tblGrid>
                <a:gridCol w="2151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0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7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6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Method Of Commuting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Observed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1800" b="1" baseline="-25000" dirty="0" err="1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Expected Proportion</a:t>
                      </a:r>
                      <a:b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1800" b="1" baseline="-25000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Expected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1800" b="1" baseline="-250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Drive Alone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764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0.763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763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Carpooled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0.098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 Public Transit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0.050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Walked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0.028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Other Means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0.018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Worked from Home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0.043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1000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1.000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1000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6934200" y="2209800"/>
          <a:ext cx="121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1" name="Equation" r:id="rId4" imgW="761760" imgH="431640" progId="">
                  <p:embed/>
                </p:oleObj>
              </mc:Choice>
              <mc:Fallback>
                <p:oleObj name="Equation" r:id="rId4" imgW="761760" imgH="431640" progId="">
                  <p:embed/>
                  <p:pic>
                    <p:nvPicPr>
                      <p:cNvPr id="348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209800"/>
                        <a:ext cx="1219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111813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FAF6F9-413B-45A5-901E-76633502DE0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349250"/>
            <a:ext cx="7165975" cy="78422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/>
              <a:t>EXAMPLE 2  </a:t>
            </a:r>
            <a:r>
              <a:rPr lang="en-US" sz="2700" b="1" i="1"/>
              <a:t>continued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14-9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95401" y="1981200"/>
          <a:ext cx="6934199" cy="3893820"/>
        </p:xfrm>
        <a:graphic>
          <a:graphicData uri="http://schemas.openxmlformats.org/drawingml/2006/table">
            <a:tbl>
              <a:tblPr/>
              <a:tblGrid>
                <a:gridCol w="2151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0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7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6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Method Of Commuting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Observed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1800" b="1" baseline="-25000" dirty="0" err="1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Expected Proportion</a:t>
                      </a:r>
                      <a:b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1800" b="1" baseline="-25000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Expected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1800" b="1" baseline="-250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Drive Alone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764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0.763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763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0.0013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Carpooled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0.098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0.5000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 Public Transit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0.050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5.1200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Walked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0.028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2.2857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Other Means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0.018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8.0000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Worked from Home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0.043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0.3721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1000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1.000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1000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16.2791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6934200" y="2209800"/>
          <a:ext cx="121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name="Equation" r:id="rId4" imgW="761760" imgH="431640" progId="">
                  <p:embed/>
                </p:oleObj>
              </mc:Choice>
              <mc:Fallback>
                <p:oleObj name="Equation" r:id="rId4" imgW="761760" imgH="431640" progId="">
                  <p:embed/>
                  <p:pic>
                    <p:nvPicPr>
                      <p:cNvPr id="348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209800"/>
                        <a:ext cx="1219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808247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D90DD7-66BE-4C17-AF14-F732A069F05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361950"/>
            <a:ext cx="7202487" cy="773113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dirty="0"/>
              <a:t>EXAMPLE 2  </a:t>
            </a:r>
            <a:r>
              <a:rPr lang="en-US" sz="2700" b="1" i="1" dirty="0"/>
              <a:t>continued</a:t>
            </a: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17713"/>
            <a:ext cx="8416925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400" b="1" dirty="0"/>
              <a:t>Design: </a:t>
            </a:r>
            <a:br>
              <a:rPr lang="en-US" sz="2800" b="1" dirty="0"/>
            </a:br>
            <a:r>
              <a:rPr lang="en-US" sz="2000" b="1" dirty="0"/>
              <a:t>Ho: </a:t>
            </a:r>
            <a:r>
              <a:rPr lang="en-US" sz="2000" dirty="0"/>
              <a:t>p</a:t>
            </a:r>
            <a:r>
              <a:rPr lang="en-US" sz="2000" baseline="-25000" dirty="0"/>
              <a:t>1</a:t>
            </a:r>
            <a:r>
              <a:rPr lang="en-US" sz="2000" dirty="0"/>
              <a:t> = .763  p</a:t>
            </a:r>
            <a:r>
              <a:rPr lang="en-US" sz="2000" baseline="-25000" dirty="0"/>
              <a:t>2</a:t>
            </a:r>
            <a:r>
              <a:rPr lang="en-US" sz="2000" dirty="0"/>
              <a:t> = .098  p</a:t>
            </a:r>
            <a:r>
              <a:rPr lang="en-US" sz="2000" baseline="-25000" dirty="0"/>
              <a:t>3</a:t>
            </a:r>
            <a:r>
              <a:rPr lang="en-US" sz="2000" dirty="0"/>
              <a:t> = .050  p</a:t>
            </a:r>
            <a:r>
              <a:rPr lang="en-US" sz="2000" baseline="-25000" dirty="0"/>
              <a:t>4</a:t>
            </a:r>
            <a:r>
              <a:rPr lang="en-US" sz="2000" dirty="0"/>
              <a:t> = .028  p</a:t>
            </a:r>
            <a:r>
              <a:rPr lang="en-US" sz="2000" baseline="-25000" dirty="0"/>
              <a:t>5</a:t>
            </a:r>
            <a:r>
              <a:rPr lang="en-US" sz="2000" dirty="0"/>
              <a:t> = .018  p</a:t>
            </a:r>
            <a:r>
              <a:rPr lang="en-US" sz="2000" baseline="-25000" dirty="0"/>
              <a:t>6</a:t>
            </a:r>
            <a:r>
              <a:rPr lang="en-US" sz="2000" dirty="0"/>
              <a:t> = .043  </a:t>
            </a:r>
            <a:br>
              <a:rPr lang="en-US" sz="2400" b="1" dirty="0"/>
            </a:br>
            <a:r>
              <a:rPr lang="en-US" sz="2000" b="1" dirty="0"/>
              <a:t>Ha: </a:t>
            </a:r>
            <a:r>
              <a:rPr lang="en-US" sz="2000" dirty="0"/>
              <a:t>At least one p</a:t>
            </a:r>
            <a:r>
              <a:rPr lang="en-US" sz="2000" baseline="-25000" dirty="0"/>
              <a:t>i</a:t>
            </a:r>
            <a:r>
              <a:rPr lang="en-US" sz="2000" dirty="0"/>
              <a:t> is different than what was stated in Ho</a:t>
            </a:r>
          </a:p>
          <a:p>
            <a:pPr eaLnBrk="1" hangingPunct="1"/>
            <a:r>
              <a:rPr lang="en-US" sz="2000" dirty="0">
                <a:latin typeface="Symbol" pitchFamily="18" charset="2"/>
              </a:rPr>
              <a:t>a</a:t>
            </a:r>
            <a:r>
              <a:rPr lang="en-US" sz="2000" dirty="0"/>
              <a:t>=.05 </a:t>
            </a:r>
          </a:p>
          <a:p>
            <a:pPr eaLnBrk="1" hangingPunct="1"/>
            <a:r>
              <a:rPr lang="en-US" sz="2000" dirty="0"/>
              <a:t>Model: Chi-Square Goodness of Fit, </a:t>
            </a:r>
            <a:r>
              <a:rPr lang="en-US" sz="2000" dirty="0" err="1"/>
              <a:t>df</a:t>
            </a:r>
            <a:r>
              <a:rPr lang="en-US" sz="2000" dirty="0"/>
              <a:t>=5</a:t>
            </a:r>
          </a:p>
          <a:p>
            <a:pPr eaLnBrk="1" hangingPunct="1"/>
            <a:r>
              <a:rPr lang="en-US" sz="2000" dirty="0"/>
              <a:t>H</a:t>
            </a:r>
            <a:r>
              <a:rPr lang="en-US" sz="2000" baseline="-25000" dirty="0"/>
              <a:t>o</a:t>
            </a:r>
            <a:r>
              <a:rPr lang="en-US" sz="2000" dirty="0"/>
              <a:t> is rejected if </a:t>
            </a:r>
            <a:r>
              <a:rPr lang="en-US" sz="2000" dirty="0">
                <a:latin typeface="Symbol" pitchFamily="18" charset="2"/>
              </a:rPr>
              <a:t>c</a:t>
            </a:r>
            <a:r>
              <a:rPr lang="en-US" sz="2000" baseline="30000" dirty="0"/>
              <a:t>2</a:t>
            </a:r>
            <a:r>
              <a:rPr lang="en-US" sz="2000" dirty="0"/>
              <a:t> &gt; 11.071</a:t>
            </a:r>
          </a:p>
          <a:p>
            <a:pPr eaLnBrk="1" hangingPunct="1"/>
            <a:r>
              <a:rPr lang="en-US" sz="2400" b="1" dirty="0"/>
              <a:t>Data: </a:t>
            </a:r>
          </a:p>
          <a:p>
            <a:pPr eaLnBrk="1" hangingPunct="1"/>
            <a:r>
              <a:rPr lang="en-US" sz="2000" dirty="0">
                <a:latin typeface="Symbol" pitchFamily="18" charset="2"/>
              </a:rPr>
              <a:t>c</a:t>
            </a:r>
            <a:r>
              <a:rPr lang="en-US" sz="2000" baseline="30000" dirty="0"/>
              <a:t>2</a:t>
            </a:r>
            <a:r>
              <a:rPr lang="en-US" sz="2000" dirty="0"/>
              <a:t> = 16.2791, Reject Ho</a:t>
            </a:r>
          </a:p>
          <a:p>
            <a:pPr eaLnBrk="1" hangingPunct="1"/>
            <a:r>
              <a:rPr lang="en-US" sz="2400" b="1" dirty="0"/>
              <a:t>Conclusion: </a:t>
            </a:r>
            <a:br>
              <a:rPr lang="en-US" sz="2400" b="1" dirty="0"/>
            </a:br>
            <a:r>
              <a:rPr lang="en-US" sz="2000" dirty="0"/>
              <a:t>Workers in Santa Clara County do not have the same frequencies of method of commuting as workers in the entire United States.</a:t>
            </a:r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 </a:t>
            </a:r>
            <a:r>
              <a:rPr lang="en-US" sz="2700" b="1" i="1" dirty="0"/>
              <a:t>continued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6FF28-9C08-4B34-A225-CBF21D1061B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5" name="Content Placeholder 4" descr="image of bar chart comparing observed and expected values for commute methods&#10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017712"/>
            <a:ext cx="7391399" cy="423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44FA7-8CB1-43D4-AC87-5455CD1B3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Explanatory/Response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2FF13-6136-4B63-A0A7-02E54B713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remaining models covered in the course can be used for testing claims of the following form:</a:t>
            </a:r>
          </a:p>
          <a:p>
            <a:r>
              <a:rPr lang="en-US" sz="2400" dirty="0"/>
              <a:t>Ho: There is no difference in the </a:t>
            </a:r>
            <a:r>
              <a:rPr lang="en-US" sz="2400" b="1" dirty="0"/>
              <a:t>Response </a:t>
            </a:r>
            <a:br>
              <a:rPr lang="en-US" sz="2400" b="1" dirty="0"/>
            </a:br>
            <a:r>
              <a:rPr lang="en-US" sz="2400" b="1" dirty="0"/>
              <a:t>      Variable</a:t>
            </a:r>
            <a:r>
              <a:rPr lang="en-US" sz="2400" dirty="0"/>
              <a:t> due to the </a:t>
            </a:r>
            <a:r>
              <a:rPr lang="en-US" sz="2400" b="1" dirty="0"/>
              <a:t>Explanatory Variable</a:t>
            </a:r>
          </a:p>
          <a:p>
            <a:r>
              <a:rPr lang="en-US" sz="2400"/>
              <a:t>Ha: </a:t>
            </a:r>
            <a:r>
              <a:rPr lang="en-US" sz="2400" dirty="0"/>
              <a:t>There is a difference in the </a:t>
            </a:r>
            <a:r>
              <a:rPr lang="en-US" sz="2400" b="1" dirty="0"/>
              <a:t>Response </a:t>
            </a:r>
            <a:br>
              <a:rPr lang="en-US" sz="2400" b="1" dirty="0"/>
            </a:br>
            <a:r>
              <a:rPr lang="en-US" sz="2400" b="1" dirty="0"/>
              <a:t>      Variable</a:t>
            </a:r>
            <a:r>
              <a:rPr lang="en-US" sz="2400" dirty="0"/>
              <a:t> due to the </a:t>
            </a:r>
            <a:r>
              <a:rPr lang="en-US" sz="2400" b="1" dirty="0"/>
              <a:t>Explanatory Variable</a:t>
            </a:r>
          </a:p>
          <a:p>
            <a:r>
              <a:rPr lang="en-US" sz="2400" dirty="0"/>
              <a:t>If both the explanatory and categorical variables are categorical, then use the </a:t>
            </a:r>
            <a:r>
              <a:rPr lang="en-US" sz="2400" b="1" dirty="0"/>
              <a:t>Chi-square Test of Independence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7F246-8BA4-4A9C-BEEF-28F945D87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6FF28-9C08-4B34-A225-CBF21D1061B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9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267BE6-AC32-4029-B19F-61E3FAFC0C1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25487"/>
            <a:ext cx="7165975" cy="79692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600" dirty="0"/>
              <a:t>Chi-square Test of Independence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7925" y="2017713"/>
            <a:ext cx="7624763" cy="4114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rgbClr val="7912EA"/>
                </a:solidFill>
              </a:rPr>
              <a:t>Contingency table</a:t>
            </a:r>
            <a:r>
              <a:rPr lang="en-US" sz="2400" dirty="0">
                <a:solidFill>
                  <a:schemeClr val="bg2"/>
                </a:solidFill>
              </a:rPr>
              <a:t> analysis</a:t>
            </a:r>
            <a:r>
              <a:rPr lang="en-US" sz="2400" dirty="0"/>
              <a:t> is used to test whether two traits or variables are related.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Each observation is classified according to two categorical variables (Explanatory and Response).</a:t>
            </a:r>
            <a:endParaRPr lang="en-US" sz="16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Ha: The variables are dependent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The </a:t>
            </a:r>
            <a:r>
              <a:rPr lang="en-US" sz="2400" i="1" dirty="0">
                <a:solidFill>
                  <a:srgbClr val="7912EA"/>
                </a:solidFill>
              </a:rPr>
              <a:t>degrees of freedom</a:t>
            </a:r>
            <a:r>
              <a:rPr lang="en-US" sz="2400" i="1" dirty="0"/>
              <a:t> </a:t>
            </a:r>
            <a:r>
              <a:rPr lang="en-US" sz="2400" dirty="0"/>
              <a:t>is equal to: (number of rows-1)(number of columns-1).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The expected frequency is computed as: Expected Frequency = (row total)(column total)/grand total  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0E1D7C-ABD4-4748-AAE8-A7C8296994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/>
              <a:t>EXAMPLE 3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1828800"/>
            <a:ext cx="6970712" cy="4303713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1800"/>
              <a:t>In May 2014, Colorado became the first state to legalize the  recreational use of marijuana.</a:t>
            </a:r>
            <a:br>
              <a:rPr lang="en-US" sz="1800"/>
            </a:br>
            <a:endParaRPr lang="en-US" sz="1800"/>
          </a:p>
          <a:p>
            <a:pPr eaLnBrk="1" hangingPunct="1"/>
            <a:r>
              <a:rPr lang="en-US" sz="1800"/>
              <a:t>A poll of 1000 adults were classified by gender and their opinion about legalizing marijuana</a:t>
            </a:r>
            <a:br>
              <a:rPr lang="en-US" sz="1800"/>
            </a:br>
            <a:endParaRPr lang="en-US" sz="1800"/>
          </a:p>
          <a:p>
            <a:pPr eaLnBrk="1" hangingPunct="1"/>
            <a:r>
              <a:rPr lang="en-US" sz="1800"/>
              <a:t>At the .05 level of significance, can we conclude that gender and the opinion about legalizing marijuana for recreational use are dependent events?</a:t>
            </a:r>
          </a:p>
          <a:p>
            <a:pPr eaLnBrk="1" hangingPunct="1"/>
            <a:endParaRPr lang="en-US" sz="1800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0" y="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14-16</a:t>
            </a:r>
          </a:p>
        </p:txBody>
      </p:sp>
      <p:pic>
        <p:nvPicPr>
          <p:cNvPr id="1741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572000"/>
            <a:ext cx="5619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29F451-A266-448A-B57D-C2B4A0290CF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338138"/>
            <a:ext cx="7191375" cy="808037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/>
              <a:t>Characteristics of the Chi-Square Distribution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7925" y="2017713"/>
            <a:ext cx="7772400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/>
              <a:t>The major characteristics of the chi-square distribution are:</a:t>
            </a:r>
          </a:p>
          <a:p>
            <a:pPr lvl="1" eaLnBrk="1" hangingPunct="1"/>
            <a:r>
              <a:rPr lang="en-US" sz="2300"/>
              <a:t>It is positively skewed</a:t>
            </a:r>
          </a:p>
          <a:p>
            <a:pPr lvl="1" eaLnBrk="1" hangingPunct="1"/>
            <a:r>
              <a:rPr lang="en-US" sz="2300"/>
              <a:t>It is non-negative</a:t>
            </a:r>
          </a:p>
          <a:p>
            <a:pPr lvl="1" eaLnBrk="1" hangingPunct="1"/>
            <a:r>
              <a:rPr lang="en-US" sz="2300"/>
              <a:t>It is based on degrees of freedom</a:t>
            </a:r>
          </a:p>
          <a:p>
            <a:pPr lvl="1" eaLnBrk="1" hangingPunct="1"/>
            <a:r>
              <a:rPr lang="en-US" sz="2300"/>
              <a:t>When the degrees of freedom change a new distribution is created</a:t>
            </a: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F5B28-72E6-41DF-9693-F791DDFAD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 (continued)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C0E60C-1AFB-4FFA-B749-AB8404AB5FE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2017713"/>
            <a:ext cx="2667000" cy="4114800"/>
          </a:xfrm>
        </p:spPr>
        <p:txBody>
          <a:bodyPr/>
          <a:lstStyle/>
          <a:p>
            <a:r>
              <a:rPr lang="en-US" sz="2000" dirty="0"/>
              <a:t>The </a:t>
            </a:r>
            <a:r>
              <a:rPr lang="en-US" sz="2000" b="1" dirty="0"/>
              <a:t>observed</a:t>
            </a:r>
            <a:r>
              <a:rPr lang="en-US" sz="2000" dirty="0"/>
              <a:t> is the reported data.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1735DE4-216C-4535-8001-B7A0BE13847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200400" y="2017713"/>
            <a:ext cx="5860597" cy="3240087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DB5EAC-CCD7-40E2-9553-619D56801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91A25-30AC-4DD7-8FB1-B2C97D2EDEF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79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F5B28-72E6-41DF-9693-F791DDFAD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 (continued)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C0E60C-1AFB-4FFA-B749-AB8404AB5FE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533400" y="2017713"/>
            <a:ext cx="2743200" cy="4114800"/>
          </a:xfrm>
        </p:spPr>
        <p:txBody>
          <a:bodyPr/>
          <a:lstStyle/>
          <a:p>
            <a:r>
              <a:rPr lang="en-US" sz="2000" dirty="0"/>
              <a:t>The </a:t>
            </a:r>
            <a:r>
              <a:rPr lang="en-US" sz="2000" b="1" dirty="0"/>
              <a:t>observed</a:t>
            </a:r>
            <a:r>
              <a:rPr lang="en-US" sz="2000" dirty="0"/>
              <a:t> is the reported data.</a:t>
            </a:r>
          </a:p>
          <a:p>
            <a:r>
              <a:rPr lang="en-US" sz="2000" dirty="0"/>
              <a:t>The </a:t>
            </a:r>
            <a:r>
              <a:rPr lang="en-US" sz="2000" b="1" dirty="0"/>
              <a:t>expected</a:t>
            </a:r>
            <a:r>
              <a:rPr lang="en-US" sz="2000" dirty="0"/>
              <a:t> is </a:t>
            </a:r>
            <a:br>
              <a:rPr lang="en-US" sz="2000" dirty="0"/>
            </a:br>
            <a:br>
              <a:rPr lang="en-US" sz="2000" dirty="0"/>
            </a:br>
            <a:endParaRPr lang="en-US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DB5EAC-CCD7-40E2-9553-619D56801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91A25-30AC-4DD7-8FB1-B2C97D2EDEF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39A392-BB45-4CC5-9C0B-A3BBC3B57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148453"/>
            <a:ext cx="2637871" cy="5610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86DBF47-9FA1-4489-8A2C-DE7DA23AA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5637" y="2017712"/>
            <a:ext cx="5860596" cy="324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7954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F5B28-72E6-41DF-9693-F791DDFAD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 (continued)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C0E60C-1AFB-4FFA-B749-AB8404AB5FE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533400" y="2017713"/>
            <a:ext cx="2743200" cy="4114800"/>
          </a:xfrm>
        </p:spPr>
        <p:txBody>
          <a:bodyPr/>
          <a:lstStyle/>
          <a:p>
            <a:r>
              <a:rPr lang="en-US" sz="2000" dirty="0"/>
              <a:t>The </a:t>
            </a:r>
            <a:r>
              <a:rPr lang="en-US" sz="2000" b="1" dirty="0"/>
              <a:t>observed</a:t>
            </a:r>
            <a:r>
              <a:rPr lang="en-US" sz="2000" dirty="0"/>
              <a:t> is the reported data.</a:t>
            </a:r>
          </a:p>
          <a:p>
            <a:r>
              <a:rPr lang="en-US" sz="2000" dirty="0"/>
              <a:t>The </a:t>
            </a:r>
            <a:r>
              <a:rPr lang="en-US" sz="2000" b="1" dirty="0"/>
              <a:t>expected</a:t>
            </a:r>
            <a:r>
              <a:rPr lang="en-US" sz="2000" dirty="0"/>
              <a:t> is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b="1" dirty="0"/>
              <a:t>Chi-square</a:t>
            </a:r>
            <a:r>
              <a:rPr lang="en-US" sz="2000" dirty="0"/>
              <a:t> is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Sum to get test statistic: </a:t>
            </a:r>
            <a:br>
              <a:rPr lang="en-US" sz="2000" dirty="0"/>
            </a:br>
            <a:r>
              <a:rPr lang="en-US" sz="2000" b="1" dirty="0">
                <a:latin typeface="Symbol" pitchFamily="18" charset="2"/>
              </a:rPr>
              <a:t>c</a:t>
            </a:r>
            <a:r>
              <a:rPr lang="en-US" sz="2000" b="1" baseline="30000" dirty="0"/>
              <a:t>2</a:t>
            </a:r>
            <a:r>
              <a:rPr lang="en-US" sz="2000" b="1" dirty="0"/>
              <a:t> = 6.756</a:t>
            </a: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endParaRPr lang="en-US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DB5EAC-CCD7-40E2-9553-619D56801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91A25-30AC-4DD7-8FB1-B2C97D2EDEF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39A392-BB45-4CC5-9C0B-A3BBC3B57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148453"/>
            <a:ext cx="2637871" cy="56109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2A7F2BF-02E7-4621-9AEB-87E70679A3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" y="4223766"/>
            <a:ext cx="2362200" cy="5488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DA07EB7-6F0E-40E2-9B5F-C06D4474F3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5637" y="2016090"/>
            <a:ext cx="5872163" cy="324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2350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518899-9E86-4802-9BD3-F145B2CB022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338138"/>
            <a:ext cx="7178675" cy="795337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/>
              <a:t>EXAMPLE 3</a:t>
            </a:r>
            <a:r>
              <a:rPr lang="en-US" sz="2700" b="1" i="1"/>
              <a:t>   continued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0" y="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14-17</a:t>
            </a:r>
          </a:p>
        </p:txBody>
      </p:sp>
      <p:pic>
        <p:nvPicPr>
          <p:cNvPr id="1843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300" y="1752600"/>
            <a:ext cx="85471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566477-F931-472C-8BBD-53E3493CF15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360363"/>
            <a:ext cx="7189787" cy="773112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/>
              <a:t>EXAMPLE 3  </a:t>
            </a:r>
            <a:r>
              <a:rPr lang="en-US" sz="2700" b="1" i="1"/>
              <a:t>continued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000" dirty="0"/>
              <a:t>Explanatory Variable: Gender  Response Variable: Opinion</a:t>
            </a:r>
          </a:p>
          <a:p>
            <a:pPr eaLnBrk="1" hangingPunct="1"/>
            <a:r>
              <a:rPr lang="en-US" sz="2000" dirty="0"/>
              <a:t>H</a:t>
            </a:r>
            <a:r>
              <a:rPr lang="en-US" sz="2000" baseline="-25000" dirty="0"/>
              <a:t>o</a:t>
            </a:r>
            <a:r>
              <a:rPr lang="en-US" sz="2000" dirty="0"/>
              <a:t>: There is no difference in Opinion due to gender.</a:t>
            </a:r>
            <a:br>
              <a:rPr lang="en-US" sz="2000" dirty="0"/>
            </a:br>
            <a:r>
              <a:rPr lang="en-US" sz="2000" dirty="0"/>
              <a:t>H</a:t>
            </a:r>
            <a:r>
              <a:rPr lang="en-US" sz="2000" baseline="-25000" dirty="0"/>
              <a:t>a</a:t>
            </a:r>
            <a:r>
              <a:rPr lang="en-US" sz="2000" dirty="0"/>
              <a:t>: There is a difference in Opinion due to gender. </a:t>
            </a:r>
            <a:br>
              <a:rPr lang="en-US" sz="2000" dirty="0"/>
            </a:br>
            <a:r>
              <a:rPr lang="en-US" sz="2000" dirty="0"/>
              <a:t>H</a:t>
            </a:r>
            <a:r>
              <a:rPr lang="en-US" sz="2000" baseline="-25000" dirty="0"/>
              <a:t>o</a:t>
            </a:r>
            <a:r>
              <a:rPr lang="en-US" sz="2000" dirty="0"/>
              <a:t>: Gender and Opinion are independent.</a:t>
            </a:r>
            <a:br>
              <a:rPr lang="en-US" sz="2000" dirty="0"/>
            </a:br>
            <a:r>
              <a:rPr lang="en-US" sz="2000" dirty="0"/>
              <a:t>H</a:t>
            </a:r>
            <a:r>
              <a:rPr lang="en-US" sz="2000" baseline="-25000" dirty="0"/>
              <a:t>a</a:t>
            </a:r>
            <a:r>
              <a:rPr lang="en-US" sz="2000" dirty="0"/>
              <a:t>: Gender and Opinion are dependent. </a:t>
            </a:r>
          </a:p>
          <a:p>
            <a:pPr eaLnBrk="1" hangingPunct="1"/>
            <a:r>
              <a:rPr lang="en-US" sz="2000" dirty="0">
                <a:latin typeface="Symbol" pitchFamily="18" charset="2"/>
              </a:rPr>
              <a:t>a</a:t>
            </a:r>
            <a:r>
              <a:rPr lang="en-US" sz="2000" dirty="0"/>
              <a:t>=.05 </a:t>
            </a:r>
          </a:p>
          <a:p>
            <a:pPr eaLnBrk="1" hangingPunct="1"/>
            <a:r>
              <a:rPr lang="en-US" sz="2000" dirty="0"/>
              <a:t>Model: Chi-Square Test for Independence, df=2</a:t>
            </a:r>
          </a:p>
          <a:p>
            <a:pPr eaLnBrk="1" hangingPunct="1"/>
            <a:r>
              <a:rPr lang="en-US" sz="2000" dirty="0"/>
              <a:t>H</a:t>
            </a:r>
            <a:r>
              <a:rPr lang="en-US" sz="2000" baseline="-25000" dirty="0"/>
              <a:t>o </a:t>
            </a:r>
            <a:r>
              <a:rPr lang="en-US" sz="2000" dirty="0"/>
              <a:t>is rejected if </a:t>
            </a:r>
            <a:r>
              <a:rPr lang="en-US" sz="2000" dirty="0">
                <a:latin typeface="Symbol" pitchFamily="18" charset="2"/>
              </a:rPr>
              <a:t>c</a:t>
            </a:r>
            <a:r>
              <a:rPr lang="en-US" sz="2000" baseline="30000" dirty="0"/>
              <a:t>2</a:t>
            </a:r>
            <a:r>
              <a:rPr lang="en-US" sz="2000" dirty="0"/>
              <a:t> &gt; 5.99</a:t>
            </a:r>
          </a:p>
          <a:p>
            <a:pPr eaLnBrk="1" hangingPunct="1"/>
            <a:r>
              <a:rPr lang="en-US" sz="2000" b="1" dirty="0"/>
              <a:t>Data: </a:t>
            </a:r>
            <a:r>
              <a:rPr lang="en-US" sz="2000" dirty="0">
                <a:latin typeface="Symbol" pitchFamily="18" charset="2"/>
              </a:rPr>
              <a:t>c</a:t>
            </a:r>
            <a:r>
              <a:rPr lang="en-US" sz="2000" baseline="30000" dirty="0"/>
              <a:t>2</a:t>
            </a:r>
            <a:r>
              <a:rPr lang="en-US" sz="2000" dirty="0"/>
              <a:t> = 6.756,  Reject Ho</a:t>
            </a:r>
          </a:p>
          <a:p>
            <a:pPr eaLnBrk="1" hangingPunct="1"/>
            <a:r>
              <a:rPr lang="en-US" sz="2000" b="1" dirty="0"/>
              <a:t>Conclusion: </a:t>
            </a:r>
            <a:r>
              <a:rPr lang="en-US" sz="2000" dirty="0"/>
              <a:t>Gender and opinion are dependent variables. Men are more likely to support legalizing marijuana for recreational use.</a:t>
            </a:r>
          </a:p>
          <a:p>
            <a:pPr eaLnBrk="1" hangingPunct="1"/>
            <a:endParaRPr lang="en-US" sz="2800" dirty="0"/>
          </a:p>
        </p:txBody>
      </p:sp>
      <p:sp>
        <p:nvSpPr>
          <p:cNvPr id="19461" name="Rectangle 9"/>
          <p:cNvSpPr>
            <a:spLocks noChangeArrowheads="1"/>
          </p:cNvSpPr>
          <p:nvPr/>
        </p:nvSpPr>
        <p:spPr bwMode="auto">
          <a:xfrm>
            <a:off x="0" y="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02FF75-3497-4E96-B349-E89158921FA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53282" name="Rectangle 2"/>
          <p:cNvSpPr>
            <a:spLocks noChangeArrowheads="1"/>
          </p:cNvSpPr>
          <p:nvPr/>
        </p:nvSpPr>
        <p:spPr bwMode="auto">
          <a:xfrm>
            <a:off x="12700" y="850900"/>
            <a:ext cx="9042400" cy="5918200"/>
          </a:xfrm>
          <a:prstGeom prst="rect">
            <a:avLst/>
          </a:prstGeom>
          <a:solidFill>
            <a:srgbClr val="FDE3BA"/>
          </a:solidFill>
          <a:ln w="254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D49FFF"/>
            </a:outerShdw>
          </a:effec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¦"/>
              <a:defRPr/>
            </a:pPr>
            <a:endParaRPr lang="en-US" sz="3600" b="1">
              <a:solidFill>
                <a:srgbClr val="9234DB"/>
              </a:solidFill>
              <a:latin typeface="Times New Roman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3600" b="1">
              <a:solidFill>
                <a:srgbClr val="9234DB"/>
              </a:solidFill>
              <a:latin typeface="Times New Roman" charset="0"/>
            </a:endParaRPr>
          </a:p>
        </p:txBody>
      </p:sp>
      <p:sp>
        <p:nvSpPr>
          <p:cNvPr id="353283" name="Rectangle 3"/>
          <p:cNvSpPr>
            <a:spLocks noChangeArrowheads="1"/>
          </p:cNvSpPr>
          <p:nvPr/>
        </p:nvSpPr>
        <p:spPr bwMode="auto">
          <a:xfrm>
            <a:off x="546100" y="12700"/>
            <a:ext cx="7975600" cy="736600"/>
          </a:xfrm>
          <a:prstGeom prst="rect">
            <a:avLst/>
          </a:prstGeom>
          <a:solidFill>
            <a:srgbClr val="FCD1C1"/>
          </a:solidFill>
          <a:ln w="254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B3B900"/>
            </a:outerShdw>
          </a:effectLst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i="1">
                <a:solidFill>
                  <a:srgbClr val="50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   CHI-SQUARE  DISTRIBUTION            </a:t>
            </a:r>
          </a:p>
        </p:txBody>
      </p:sp>
      <p:pic>
        <p:nvPicPr>
          <p:cNvPr id="12293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0163"/>
            <a:ext cx="9144000" cy="681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2797175" y="1563688"/>
            <a:ext cx="1173163" cy="592137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b="1" i="1">
                <a:solidFill>
                  <a:schemeClr val="hlink"/>
                </a:solidFill>
                <a:latin typeface="Times New Roman" charset="0"/>
              </a:rPr>
              <a:t>df</a:t>
            </a:r>
            <a:r>
              <a:rPr lang="en-US" sz="3200" b="1">
                <a:solidFill>
                  <a:schemeClr val="hlink"/>
                </a:solidFill>
                <a:latin typeface="Times New Roman" charset="0"/>
              </a:rPr>
              <a:t> = 3</a:t>
            </a:r>
          </a:p>
        </p:txBody>
      </p:sp>
      <p:sp>
        <p:nvSpPr>
          <p:cNvPr id="12295" name="Line 6"/>
          <p:cNvSpPr>
            <a:spLocks noChangeShapeType="1"/>
          </p:cNvSpPr>
          <p:nvPr/>
        </p:nvSpPr>
        <p:spPr bwMode="auto">
          <a:xfrm>
            <a:off x="2438400" y="1676400"/>
            <a:ext cx="3810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3863975" y="2782888"/>
            <a:ext cx="1173163" cy="592137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b="1" i="1">
                <a:solidFill>
                  <a:srgbClr val="114FFB"/>
                </a:solidFill>
                <a:latin typeface="Times New Roman" charset="0"/>
              </a:rPr>
              <a:t>df</a:t>
            </a:r>
            <a:r>
              <a:rPr lang="en-US" sz="3200" b="1">
                <a:solidFill>
                  <a:srgbClr val="114FFB"/>
                </a:solidFill>
                <a:latin typeface="Times New Roman" charset="0"/>
              </a:rPr>
              <a:t> = 5</a:t>
            </a:r>
          </a:p>
        </p:txBody>
      </p:sp>
      <p:sp>
        <p:nvSpPr>
          <p:cNvPr id="12297" name="Rectangle 8"/>
          <p:cNvSpPr>
            <a:spLocks noChangeArrowheads="1"/>
          </p:cNvSpPr>
          <p:nvPr/>
        </p:nvSpPr>
        <p:spPr bwMode="auto">
          <a:xfrm>
            <a:off x="6149975" y="3468688"/>
            <a:ext cx="1376363" cy="592137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b="1" i="1">
                <a:solidFill>
                  <a:srgbClr val="F95AB7"/>
                </a:solidFill>
                <a:latin typeface="Times New Roman" charset="0"/>
              </a:rPr>
              <a:t>df</a:t>
            </a:r>
            <a:r>
              <a:rPr lang="en-US" sz="3200" b="1">
                <a:solidFill>
                  <a:srgbClr val="F95AB7"/>
                </a:solidFill>
                <a:latin typeface="Times New Roman" charset="0"/>
              </a:rPr>
              <a:t> = 10</a:t>
            </a:r>
          </a:p>
        </p:txBody>
      </p:sp>
      <p:sp>
        <p:nvSpPr>
          <p:cNvPr id="12298" name="Line 9"/>
          <p:cNvSpPr>
            <a:spLocks noChangeShapeType="1"/>
          </p:cNvSpPr>
          <p:nvPr/>
        </p:nvSpPr>
        <p:spPr bwMode="auto">
          <a:xfrm>
            <a:off x="3429000" y="3048000"/>
            <a:ext cx="381000" cy="0"/>
          </a:xfrm>
          <a:prstGeom prst="line">
            <a:avLst/>
          </a:prstGeom>
          <a:noFill/>
          <a:ln w="12700">
            <a:solidFill>
              <a:srgbClr val="114FFB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0"/>
          <p:cNvSpPr>
            <a:spLocks noChangeShapeType="1"/>
          </p:cNvSpPr>
          <p:nvPr/>
        </p:nvSpPr>
        <p:spPr bwMode="auto">
          <a:xfrm>
            <a:off x="5791200" y="3886200"/>
            <a:ext cx="381000" cy="0"/>
          </a:xfrm>
          <a:prstGeom prst="line">
            <a:avLst/>
          </a:prstGeom>
          <a:noFill/>
          <a:ln w="12700">
            <a:solidFill>
              <a:srgbClr val="F95AB7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Rectangle 11"/>
          <p:cNvSpPr>
            <a:spLocks noChangeArrowheads="1"/>
          </p:cNvSpPr>
          <p:nvPr/>
        </p:nvSpPr>
        <p:spPr bwMode="auto">
          <a:xfrm>
            <a:off x="7985125" y="5227638"/>
            <a:ext cx="777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3200" b="1" i="1">
                <a:latin typeface="Symbol" pitchFamily="18" charset="2"/>
              </a:rPr>
              <a:t>c</a:t>
            </a:r>
            <a:r>
              <a:rPr lang="en-US" sz="3200" b="1" i="1" baseline="30000">
                <a:latin typeface="Symbol" pitchFamily="18" charset="2"/>
              </a:rPr>
              <a:t>2</a:t>
            </a:r>
          </a:p>
        </p:txBody>
      </p:sp>
      <p:sp>
        <p:nvSpPr>
          <p:cNvPr id="12301" name="Rectangle 12"/>
          <p:cNvSpPr>
            <a:spLocks noChangeArrowheads="1"/>
          </p:cNvSpPr>
          <p:nvPr/>
        </p:nvSpPr>
        <p:spPr bwMode="auto">
          <a:xfrm>
            <a:off x="0" y="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2-2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07A929-DDA0-42AB-835B-163AEFA1CCA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361950"/>
            <a:ext cx="7204075" cy="77152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/>
              <a:t>Goodness-of-Fit Test: Equal Expected Frequencies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7925" y="2017713"/>
            <a:ext cx="7772400" cy="4114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Let </a:t>
            </a:r>
            <a:r>
              <a:rPr lang="en-US" sz="2800" dirty="0" err="1"/>
              <a:t>O</a:t>
            </a:r>
            <a:r>
              <a:rPr lang="en-US" sz="2800" baseline="-25000" dirty="0" err="1"/>
              <a:t>i</a:t>
            </a:r>
            <a:r>
              <a:rPr lang="en-US" sz="2800" dirty="0"/>
              <a:t> and </a:t>
            </a:r>
            <a:r>
              <a:rPr lang="en-US" sz="2800" dirty="0" err="1"/>
              <a:t>E</a:t>
            </a:r>
            <a:r>
              <a:rPr lang="en-US" sz="2800" baseline="-25000" dirty="0" err="1"/>
              <a:t>i</a:t>
            </a:r>
            <a:r>
              <a:rPr lang="en-US" sz="2800" dirty="0"/>
              <a:t> be the observed and expected frequencies respectively for each category.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    : there is no difference between Observed and</a:t>
            </a:r>
            <a:br>
              <a:rPr lang="en-US" sz="2400" dirty="0"/>
            </a:br>
            <a:r>
              <a:rPr lang="en-US" sz="2400" dirty="0"/>
              <a:t>      Expected Frequencies</a:t>
            </a:r>
            <a:endParaRPr lang="en-US" sz="2400" baseline="-250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    : </a:t>
            </a:r>
            <a:r>
              <a:rPr lang="en-US" sz="2400" dirty="0"/>
              <a:t>there is a difference between Observed and</a:t>
            </a:r>
            <a:br>
              <a:rPr lang="en-US" sz="2400" dirty="0"/>
            </a:br>
            <a:r>
              <a:rPr lang="en-US" sz="2400" dirty="0"/>
              <a:t>        Expected Frequencies</a:t>
            </a:r>
            <a:endParaRPr lang="en-US" sz="2400" baseline="-250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The test statistic is:</a:t>
            </a:r>
          </a:p>
          <a:p>
            <a:pPr eaLnBrk="1" hangingPunct="1">
              <a:lnSpc>
                <a:spcPct val="90000"/>
              </a:lnSpc>
            </a:pPr>
            <a:endParaRPr lang="en-US" sz="28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The critical value is a chi-square value with (k-1) degrees of freedom, where k is the number of categories</a:t>
            </a:r>
          </a:p>
        </p:txBody>
      </p:sp>
      <p:graphicFrame>
        <p:nvGraphicFramePr>
          <p:cNvPr id="1026" name="Object 4"/>
          <p:cNvGraphicFramePr>
            <a:graphicFrameLocks/>
          </p:cNvGraphicFramePr>
          <p:nvPr/>
        </p:nvGraphicFramePr>
        <p:xfrm>
          <a:off x="1524000" y="2895600"/>
          <a:ext cx="4937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4" imgW="215640" imgH="203040" progId="">
                  <p:embed/>
                </p:oleObj>
              </mc:Choice>
              <mc:Fallback>
                <p:oleObj name="Equation" r:id="rId4" imgW="215640" imgH="203040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895600"/>
                        <a:ext cx="493713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/>
          </p:cNvGraphicFramePr>
          <p:nvPr/>
        </p:nvGraphicFramePr>
        <p:xfrm>
          <a:off x="1600200" y="3581400"/>
          <a:ext cx="547688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6" imgW="228600" imgH="228600" progId="">
                  <p:embed/>
                </p:oleObj>
              </mc:Choice>
              <mc:Fallback>
                <p:oleObj name="Equation" r:id="rId6" imgW="228600" imgH="228600" progId="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581400"/>
                        <a:ext cx="547688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6"/>
          <p:cNvGraphicFramePr>
            <a:graphicFrameLocks/>
          </p:cNvGraphicFramePr>
          <p:nvPr/>
        </p:nvGraphicFramePr>
        <p:xfrm>
          <a:off x="4800600" y="4343400"/>
          <a:ext cx="2586038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8" imgW="1155600" imgH="469800" progId="">
                  <p:embed/>
                </p:oleObj>
              </mc:Choice>
              <mc:Fallback>
                <p:oleObj name="Equation" r:id="rId8" imgW="1155600" imgH="469800" progId="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343400"/>
                        <a:ext cx="2586038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44A5EB-DCAC-426A-92CE-6869428110C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349250"/>
            <a:ext cx="7140575" cy="78422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/>
              <a:t>EXAMPLE 1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1828800"/>
            <a:ext cx="7772400" cy="3886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000" dirty="0"/>
              <a:t>The following data on absenteeism was collected from a manufacturing plant.  At the .01 level of significance, Can you support the </a:t>
            </a:r>
            <a:r>
              <a:rPr lang="en-US" sz="2000"/>
              <a:t>claim that </a:t>
            </a:r>
            <a:r>
              <a:rPr lang="en-US" sz="2000" dirty="0"/>
              <a:t>there is a difference in the absence rate by day of </a:t>
            </a:r>
            <a:r>
              <a:rPr lang="en-US" sz="2000"/>
              <a:t>the week? </a:t>
            </a:r>
            <a:endParaRPr lang="en-US" sz="2000" dirty="0"/>
          </a:p>
          <a:p>
            <a:pPr eaLnBrk="1" hangingPunct="1"/>
            <a:endParaRPr lang="en-US" dirty="0"/>
          </a:p>
        </p:txBody>
      </p:sp>
      <p:graphicFrame>
        <p:nvGraphicFramePr>
          <p:cNvPr id="2050" name="Object 4"/>
          <p:cNvGraphicFramePr>
            <a:graphicFrameLocks/>
          </p:cNvGraphicFramePr>
          <p:nvPr/>
        </p:nvGraphicFramePr>
        <p:xfrm>
          <a:off x="1752600" y="3200400"/>
          <a:ext cx="51816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Document" r:id="rId4" imgW="6600977" imgH="4066639" progId="Word.Document.8">
                  <p:embed/>
                </p:oleObj>
              </mc:Choice>
              <mc:Fallback>
                <p:oleObj name="Document" r:id="rId4" imgW="6600977" imgH="4066639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200400"/>
                        <a:ext cx="5181600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14-5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582E84-890C-422C-AB76-86E89B9054F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/>
              <a:t>EXAMPLE 1 </a:t>
            </a:r>
            <a:r>
              <a:rPr lang="en-US" sz="2700" b="1" i="1"/>
              <a:t>continued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6818312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400"/>
              <a:t>Assume equal expected frequency: (95+65+60+80+100)/5=80</a:t>
            </a:r>
          </a:p>
          <a:p>
            <a:pPr eaLnBrk="1" hangingPunct="1"/>
            <a:endParaRPr lang="en-US" sz="2400"/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14-6</a:t>
            </a:r>
          </a:p>
        </p:txBody>
      </p:sp>
      <p:graphicFrame>
        <p:nvGraphicFramePr>
          <p:cNvPr id="359429" name="Object 5"/>
          <p:cNvGraphicFramePr>
            <a:graphicFrameLocks noGrp="1"/>
          </p:cNvGraphicFramePr>
          <p:nvPr>
            <p:ph sz="half" idx="2"/>
          </p:nvPr>
        </p:nvGraphicFramePr>
        <p:xfrm>
          <a:off x="914400" y="3206750"/>
          <a:ext cx="5688013" cy="334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4" imgW="8307385" imgH="4882357" progId="Word.Document.8">
                  <p:embed/>
                </p:oleObj>
              </mc:Choice>
              <mc:Fallback>
                <p:oleObj name="Document" r:id="rId4" imgW="8307385" imgH="4882357" progId="Word.Document.8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06750"/>
                        <a:ext cx="5688013" cy="334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582E84-890C-422C-AB76-86E89B9054F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/>
              <a:t>EXAMPLE 1 </a:t>
            </a:r>
            <a:r>
              <a:rPr lang="en-US" sz="2700" b="1" i="1"/>
              <a:t>continued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6818312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400"/>
              <a:t>Assume equal expected frequency: (95+65+60+80+100)/5=80</a:t>
            </a:r>
          </a:p>
          <a:p>
            <a:pPr eaLnBrk="1" hangingPunct="1"/>
            <a:endParaRPr lang="en-US" sz="2400"/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14-6</a:t>
            </a:r>
          </a:p>
        </p:txBody>
      </p:sp>
      <p:graphicFrame>
        <p:nvGraphicFramePr>
          <p:cNvPr id="359429" name="Object 5"/>
          <p:cNvGraphicFramePr>
            <a:graphicFrameLocks noGrp="1"/>
          </p:cNvGraphicFramePr>
          <p:nvPr>
            <p:ph sz="half" idx="2"/>
          </p:nvPr>
        </p:nvGraphicFramePr>
        <p:xfrm>
          <a:off x="914400" y="3206750"/>
          <a:ext cx="5688013" cy="334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0" name="Document" r:id="rId4" imgW="8307385" imgH="4882357" progId="Word.Document.8">
                  <p:embed/>
                </p:oleObj>
              </mc:Choice>
              <mc:Fallback>
                <p:oleObj name="Document" r:id="rId4" imgW="8307385" imgH="4882357" progId="Word.Document.8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06750"/>
                        <a:ext cx="5688013" cy="334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582E84-890C-422C-AB76-86E89B9054F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/>
              <a:t>EXAMPLE 1 </a:t>
            </a:r>
            <a:r>
              <a:rPr lang="en-US" sz="2700" b="1" i="1"/>
              <a:t>continued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6818312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400"/>
              <a:t>Assume equal expected frequency: (95+65+60+80+100)/5=80</a:t>
            </a:r>
          </a:p>
          <a:p>
            <a:pPr eaLnBrk="1" hangingPunct="1"/>
            <a:endParaRPr lang="en-US" sz="2400"/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14-6</a:t>
            </a:r>
          </a:p>
        </p:txBody>
      </p:sp>
      <p:graphicFrame>
        <p:nvGraphicFramePr>
          <p:cNvPr id="359429" name="Object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7698920"/>
              </p:ext>
            </p:extLst>
          </p:nvPr>
        </p:nvGraphicFramePr>
        <p:xfrm>
          <a:off x="919163" y="3208338"/>
          <a:ext cx="5929312" cy="334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6" name="Document" r:id="rId4" imgW="8659749" imgH="4890041" progId="Word.Document.8">
                  <p:embed/>
                </p:oleObj>
              </mc:Choice>
              <mc:Fallback>
                <p:oleObj name="Document" r:id="rId4" imgW="8659749" imgH="4890041" progId="Word.Document.8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63" y="3208338"/>
                        <a:ext cx="5929312" cy="334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1E7F89-BEB5-4CE2-A737-014F3FEFB63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349250"/>
            <a:ext cx="7191375" cy="77152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/>
              <a:t>EXAMPLE 1 </a:t>
            </a:r>
            <a:r>
              <a:rPr lang="en-US" sz="2700" b="1" i="1"/>
              <a:t>continued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1790700"/>
            <a:ext cx="7772400" cy="43815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H</a:t>
            </a:r>
            <a:r>
              <a:rPr lang="en-US" sz="2000" baseline="-25000" dirty="0"/>
              <a:t>o</a:t>
            </a:r>
            <a:r>
              <a:rPr lang="en-US" sz="2000" dirty="0"/>
              <a:t>: There is no difference absenteeism due to day of the week.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H</a:t>
            </a:r>
            <a:r>
              <a:rPr lang="en-US" sz="2000" baseline="-25000" dirty="0"/>
              <a:t>a</a:t>
            </a:r>
            <a:r>
              <a:rPr lang="en-US" sz="2000" dirty="0"/>
              <a:t>: There is a difference absenteeism due to day of the week.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H</a:t>
            </a:r>
            <a:r>
              <a:rPr lang="en-US" sz="2000" baseline="-25000" dirty="0"/>
              <a:t>o</a:t>
            </a:r>
            <a:r>
              <a:rPr lang="en-US" sz="2000" dirty="0"/>
              <a:t>: p</a:t>
            </a:r>
            <a:r>
              <a:rPr lang="en-US" sz="1100" dirty="0"/>
              <a:t>1</a:t>
            </a:r>
            <a:r>
              <a:rPr lang="en-US" sz="2000" dirty="0"/>
              <a:t>=p</a:t>
            </a:r>
            <a:r>
              <a:rPr lang="en-US" sz="1050" dirty="0"/>
              <a:t>2</a:t>
            </a:r>
            <a:r>
              <a:rPr lang="en-US" sz="2000" dirty="0"/>
              <a:t>=p</a:t>
            </a:r>
            <a:r>
              <a:rPr lang="en-US" sz="1100" dirty="0"/>
              <a:t>3</a:t>
            </a:r>
            <a:r>
              <a:rPr lang="en-US" sz="2000" dirty="0"/>
              <a:t>=p</a:t>
            </a:r>
            <a:r>
              <a:rPr lang="en-US" sz="1050" dirty="0"/>
              <a:t>4</a:t>
            </a:r>
            <a:r>
              <a:rPr lang="en-US" sz="2000" dirty="0"/>
              <a:t>=p</a:t>
            </a:r>
            <a:r>
              <a:rPr lang="en-US" sz="1100" dirty="0"/>
              <a:t>5</a:t>
            </a: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H</a:t>
            </a:r>
            <a:r>
              <a:rPr lang="en-US" sz="2000" baseline="-25000" dirty="0"/>
              <a:t>a</a:t>
            </a:r>
            <a:r>
              <a:rPr lang="en-US" sz="2000" dirty="0"/>
              <a:t>: At least one proportion is different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Test statistic: chi-square=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dirty="0"/>
              <a:t>(O-E)</a:t>
            </a:r>
            <a:r>
              <a:rPr lang="en-US" sz="2000" baseline="30000" dirty="0"/>
              <a:t>2</a:t>
            </a:r>
            <a:r>
              <a:rPr lang="en-US" sz="2000" dirty="0"/>
              <a:t>/E=15.625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Decision Rule: reject H</a:t>
            </a:r>
            <a:r>
              <a:rPr lang="en-US" sz="2000" baseline="-25000" dirty="0"/>
              <a:t>o</a:t>
            </a:r>
            <a:r>
              <a:rPr lang="en-US" sz="2000" dirty="0"/>
              <a:t> if test statistic is greater than the critical value of 13.277. (4 df, </a:t>
            </a:r>
            <a:r>
              <a:rPr lang="en-US" sz="2000" dirty="0">
                <a:latin typeface="Symbol" pitchFamily="18" charset="2"/>
              </a:rPr>
              <a:t>a</a:t>
            </a:r>
            <a:r>
              <a:rPr lang="en-US" sz="2000" dirty="0"/>
              <a:t>=.01)</a:t>
            </a:r>
            <a:br>
              <a:rPr lang="en-US" sz="2000" dirty="0"/>
            </a:b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Conclusion: reject H</a:t>
            </a:r>
            <a:r>
              <a:rPr lang="en-US" sz="2000" baseline="-25000" dirty="0"/>
              <a:t>o</a:t>
            </a:r>
            <a:r>
              <a:rPr lang="en-US" sz="2000" dirty="0"/>
              <a:t> and conclude that there is a difference absenteeism due to day of the week.</a:t>
            </a:r>
          </a:p>
        </p:txBody>
      </p: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art8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3539</TotalTime>
  <Words>1369</Words>
  <Application>Microsoft Office PowerPoint</Application>
  <PresentationFormat>On-screen Show (4:3)</PresentationFormat>
  <Paragraphs>333</Paragraphs>
  <Slides>24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 Rounded MT Bold</vt:lpstr>
      <vt:lpstr>Book Antiqua</vt:lpstr>
      <vt:lpstr>Calibri</vt:lpstr>
      <vt:lpstr>Symbol</vt:lpstr>
      <vt:lpstr>Tahoma</vt:lpstr>
      <vt:lpstr>Times New Roman</vt:lpstr>
      <vt:lpstr>Wingdings</vt:lpstr>
      <vt:lpstr>Blends</vt:lpstr>
      <vt:lpstr>Equation</vt:lpstr>
      <vt:lpstr>Document</vt:lpstr>
      <vt:lpstr>Inferential Statistics and Probability a Holistic Approach</vt:lpstr>
      <vt:lpstr>Characteristics of the Chi-Square Distribution</vt:lpstr>
      <vt:lpstr>PowerPoint Presentation</vt:lpstr>
      <vt:lpstr>Goodness-of-Fit Test: Equal Expected Frequencies</vt:lpstr>
      <vt:lpstr>EXAMPLE 1</vt:lpstr>
      <vt:lpstr>EXAMPLE 1 continued</vt:lpstr>
      <vt:lpstr>EXAMPLE 1 continued</vt:lpstr>
      <vt:lpstr>EXAMPLE 1 continued</vt:lpstr>
      <vt:lpstr>EXAMPLE 1 continued</vt:lpstr>
      <vt:lpstr>Goodness-of-Fit Test: Unequal Expected Frequencies  EXAMPLE 2</vt:lpstr>
      <vt:lpstr>EXAMPLE 2  continued</vt:lpstr>
      <vt:lpstr>EXAMPLE 2  continued</vt:lpstr>
      <vt:lpstr>EXAMPLE 2  continued</vt:lpstr>
      <vt:lpstr>EXAMPLE 2  continued</vt:lpstr>
      <vt:lpstr>EXAMPLE 2  continued</vt:lpstr>
      <vt:lpstr>EXAMPLE 2  continued</vt:lpstr>
      <vt:lpstr>Explanatory/Response Models</vt:lpstr>
      <vt:lpstr>Chi-square Test of Independence</vt:lpstr>
      <vt:lpstr>EXAMPLE 3</vt:lpstr>
      <vt:lpstr>Example 3 (continued)</vt:lpstr>
      <vt:lpstr>Example 3 (continued)</vt:lpstr>
      <vt:lpstr>Example 3 (continued)</vt:lpstr>
      <vt:lpstr>EXAMPLE 3   continued</vt:lpstr>
      <vt:lpstr>EXAMPLE 3  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Part8</dc:title>
  <dc:creator>Mo Geraghty</dc:creator>
  <cp:lastModifiedBy>Mo Geraghty</cp:lastModifiedBy>
  <cp:revision>194</cp:revision>
  <dcterms:created xsi:type="dcterms:W3CDTF">2000-04-03T19:53:39Z</dcterms:created>
  <dcterms:modified xsi:type="dcterms:W3CDTF">2021-03-01T22:32:59Z</dcterms:modified>
</cp:coreProperties>
</file>