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413" r:id="rId2"/>
    <p:sldId id="414" r:id="rId3"/>
    <p:sldId id="387" r:id="rId4"/>
    <p:sldId id="402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412" r:id="rId13"/>
    <p:sldId id="395" r:id="rId14"/>
    <p:sldId id="396" r:id="rId15"/>
    <p:sldId id="409" r:id="rId16"/>
    <p:sldId id="401" r:id="rId17"/>
    <p:sldId id="410" r:id="rId18"/>
    <p:sldId id="411" r:id="rId19"/>
    <p:sldId id="415" r:id="rId20"/>
    <p:sldId id="418" r:id="rId21"/>
    <p:sldId id="416" r:id="rId22"/>
    <p:sldId id="419" r:id="rId23"/>
    <p:sldId id="420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9" autoAdjust="0"/>
  </p:normalViewPr>
  <p:slideViewPr>
    <p:cSldViewPr>
      <p:cViewPr varScale="1">
        <p:scale>
          <a:sx n="98" d="100"/>
          <a:sy n="98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816" y="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Chapter 12 Slides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Maurice Geraghty, 2020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4686DFD-DD3B-448F-94D5-89EF88CDC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Math 10 - Chapter 10 Notes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9525" y="730250"/>
            <a:ext cx="4756150" cy="3567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38663"/>
            <a:ext cx="536575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8288"/>
            <a:ext cx="3170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© Maurice Geraghty 2008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58288"/>
            <a:ext cx="31702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2FD9A21-7A0E-447F-8656-5AE638508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Math 10 - Chapter 1 &amp; 2 Slides</a:t>
            </a:r>
          </a:p>
        </p:txBody>
      </p:sp>
      <p:sp>
        <p:nvSpPr>
          <p:cNvPr id="8601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Maurice Geraghty 2008</a:t>
            </a:r>
          </a:p>
        </p:txBody>
      </p:sp>
      <p:sp>
        <p:nvSpPr>
          <p:cNvPr id="8602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0F985-7867-4BA5-8EDA-FBE4CBEC8A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D8BAA-3367-41E6-B972-79AF2DFFF5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83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5069D-93B1-47E6-9ED8-2829EA9E37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95CBA-D1A8-4A2F-A83F-1ABE40670CE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25162-759B-485E-A4D5-1C70D7A59B1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A8133-DA59-43B5-85F7-9D6A482D3F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35FAC0-4E35-45A0-AAD2-A8A6B214A19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A1DCE-F561-4467-A828-BA6E193986E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28DEB-7C5F-4744-89F4-F117BBF310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4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E3C08-0505-47A6-BCC9-77D2BB3820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F3C79-D776-496F-85F8-4E2ACBE712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30250"/>
            <a:ext cx="4756150" cy="3567113"/>
          </a:xfrm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9C77A-41F2-417E-94CB-75C0F671A6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F7CAD-531A-4B1C-9194-DD77A22FCCF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6F96C-D8E5-4565-95F1-9FFBB7B82E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12649-CF53-42D2-B59E-D7BA8C4B6EE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D6759-9F5F-4CBF-9FF6-E0EB43EE8BA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Math 10 - Chapter 10 Notes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© Maurice Geraghty 2008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5ECE3-ABA2-4653-8255-A205A08F3D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9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9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043A6D-C204-4581-807C-B8F7BEB1E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EE2E0-F41A-4157-8009-B5D5EA0D3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2129-229A-4230-A7EF-D62FA22FA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1A25-30AC-4DD7-8FB1-B2C97D2ED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245A9-996C-4A02-8D2A-EECC713F3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6FF28-9C08-4B34-A225-CBF21D10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EE0F-AE95-44A3-BDA7-6F735246B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1949-404C-43CA-A5BA-F013F227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2B41-4467-4FEB-97E6-E7A7A208C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D74C-D231-4765-9672-B36296A95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FABA7-7DDC-44D9-954A-3B4BCC4AF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E6E9-507A-47CD-AE9E-1506213E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F14D7-3F6B-4F99-95F9-43DF8AD2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4BCF9F-7E48-4718-A426-35457F710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D200F-6C78-429C-AABF-2D8BAA9E5B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/>
              <a:t>Inferential Statistics and Probability</a:t>
            </a:r>
            <a:br>
              <a:rPr lang="en-US"/>
            </a:br>
            <a:r>
              <a:rPr lang="en-US" sz="3200"/>
              <a:t>a Holistic Approach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Chapter 12</a:t>
            </a:r>
          </a:p>
          <a:p>
            <a:pPr eaLnBrk="1" hangingPunct="1"/>
            <a:r>
              <a:rPr lang="en-US" dirty="0"/>
              <a:t>One Factor Analysis of Variance (ANOVA)</a:t>
            </a:r>
          </a:p>
          <a:p>
            <a:pPr eaLnBrk="1" hangingPunct="1">
              <a:lnSpc>
                <a:spcPct val="90000"/>
              </a:lnSpc>
            </a:pPr>
            <a:br>
              <a:rPr lang="en-US" dirty="0"/>
            </a:br>
            <a:r>
              <a:rPr lang="en-US" sz="1200" dirty="0"/>
              <a:t>This Course Material by Maurice Geraghty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 </a:t>
            </a:r>
            <a:br>
              <a:rPr lang="en-US" sz="1200" dirty="0"/>
            </a:br>
            <a:r>
              <a:rPr lang="en-US" sz="1200" dirty="0"/>
              <a:t>Conditions for use are shown here: https://creativecommons.org/licenses/by-sa/4.0/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1400" dirty="0"/>
          </a:p>
        </p:txBody>
      </p:sp>
      <p:pic>
        <p:nvPicPr>
          <p:cNvPr id="5" name="Picture 4" descr="Creative Commons Licens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2578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05037B-EE8F-4E7F-97D1-33032500727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/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40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537450" cy="60817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/>
              <a:t>Party Pizza specializes in meals for students.  Hsieh Li, President, recently developed a new tofu pizza.  </a:t>
            </a:r>
            <a:br>
              <a:rPr lang="en-US" sz="2000"/>
            </a:br>
            <a:endParaRPr lang="en-US" sz="2000"/>
          </a:p>
          <a:p>
            <a:pPr eaLnBrk="1" hangingPunct="1"/>
            <a:r>
              <a:rPr lang="en-US" sz="2000"/>
              <a:t>Before making it a part of the regular menu she decides to test it in several of her restaurants.  She would like to know if there is a difference in the mean number of tofu pizzas sold per day at the Cupertino, San Jose, and Santa Clara pizzerias for sample of five days.  </a:t>
            </a:r>
            <a:br>
              <a:rPr lang="en-US" sz="2000"/>
            </a:br>
            <a:endParaRPr lang="en-US" sz="2000"/>
          </a:p>
          <a:p>
            <a:pPr eaLnBrk="1" hangingPunct="1"/>
            <a:r>
              <a:rPr lang="en-US" sz="2000"/>
              <a:t>At the .05 significance level can Hsieh Li conclude that there is a difference in the mean number of tofu pizzas sold per day at the three pizzerias?</a:t>
            </a:r>
            <a:r>
              <a:rPr lang="en-US" sz="2400"/>
              <a:t> </a:t>
            </a:r>
          </a:p>
        </p:txBody>
      </p:sp>
      <p:sp>
        <p:nvSpPr>
          <p:cNvPr id="26629" name="Rectangle 1028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11-12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7BAA2A-1678-4F4A-9DD4-08E7C714C3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609600" y="1981200"/>
          <a:ext cx="7983538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Worksheet" r:id="rId4" imgW="4562484" imgH="1981349" progId="Excel.Sheet.8">
                  <p:embed/>
                </p:oleObj>
              </mc:Choice>
              <mc:Fallback>
                <p:oleObj name="Worksheet" r:id="rId4" imgW="4562484" imgH="19813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7983538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i="1" dirty="0"/>
              <a:t>continued</a:t>
            </a:r>
            <a:endParaRPr lang="en-US" dirty="0"/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A6CD54-53A6-4B46-A6B6-D16FDA25579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170" name="Object 4"/>
          <p:cNvGraphicFramePr>
            <a:graphicFrameLocks/>
          </p:cNvGraphicFramePr>
          <p:nvPr/>
        </p:nvGraphicFramePr>
        <p:xfrm>
          <a:off x="1019175" y="2259013"/>
          <a:ext cx="7334250" cy="355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2349360" imgH="1079280" progId="">
                  <p:embed/>
                </p:oleObj>
              </mc:Choice>
              <mc:Fallback>
                <p:oleObj name="Equation" r:id="rId4" imgW="2349360" imgH="10792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259013"/>
                        <a:ext cx="7334250" cy="35591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55299-ADAE-441D-85F8-6BFBDDCA5A7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4 </a:t>
            </a:r>
            <a:r>
              <a:rPr lang="en-US" i="1"/>
              <a:t>continued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ANOVA TABLE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86052" name="Group 4"/>
          <p:cNvGraphicFramePr>
            <a:graphicFrameLocks noGrp="1"/>
          </p:cNvGraphicFramePr>
          <p:nvPr/>
        </p:nvGraphicFramePr>
        <p:xfrm>
          <a:off x="609600" y="2819400"/>
          <a:ext cx="7315200" cy="2641600"/>
        </p:xfrm>
        <a:graphic>
          <a:graphicData uri="http://schemas.openxmlformats.org/drawingml/2006/table">
            <a:tbl>
              <a:tblPr/>
              <a:tblGrid>
                <a:gridCol w="14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76.25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38.125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42F706-42E1-48E9-9F52-E69D7421446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EXAMPLE 4  </a:t>
            </a:r>
            <a:r>
              <a:rPr lang="en-US" sz="2700" b="1" i="1"/>
              <a:t>continued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Design: </a:t>
            </a:r>
            <a:r>
              <a:rPr lang="en-US" sz="2400"/>
              <a:t>H</a:t>
            </a:r>
            <a:r>
              <a:rPr lang="en-US" sz="2400" baseline="-25000"/>
              <a:t>o</a:t>
            </a:r>
            <a:r>
              <a:rPr lang="en-US" sz="2400"/>
              <a:t>: </a:t>
            </a:r>
            <a:r>
              <a:rPr lang="en-US" sz="2400">
                <a:latin typeface="Symbol" pitchFamily="18" charset="2"/>
              </a:rPr>
              <a:t>m</a:t>
            </a:r>
            <a:r>
              <a:rPr lang="en-US" sz="2400"/>
              <a:t>1=</a:t>
            </a:r>
            <a:r>
              <a:rPr lang="en-US" sz="2400">
                <a:latin typeface="Symbol" pitchFamily="18" charset="2"/>
              </a:rPr>
              <a:t>m</a:t>
            </a:r>
            <a:r>
              <a:rPr lang="en-US" sz="2400"/>
              <a:t>2=</a:t>
            </a:r>
            <a:r>
              <a:rPr lang="en-US" sz="2400">
                <a:latin typeface="Symbol" pitchFamily="18" charset="2"/>
              </a:rPr>
              <a:t>m</a:t>
            </a:r>
            <a:r>
              <a:rPr lang="en-US" sz="2400"/>
              <a:t>3</a:t>
            </a:r>
            <a:br>
              <a:rPr lang="en-US" sz="2400"/>
            </a:br>
            <a:r>
              <a:rPr lang="en-US" sz="2400"/>
              <a:t>             H</a:t>
            </a:r>
            <a:r>
              <a:rPr lang="en-US" sz="2400" baseline="-25000"/>
              <a:t>a</a:t>
            </a:r>
            <a:r>
              <a:rPr lang="en-US" sz="2400"/>
              <a:t>: </a:t>
            </a:r>
            <a:r>
              <a:rPr lang="en-US" sz="2400">
                <a:solidFill>
                  <a:srgbClr val="000000"/>
                </a:solidFill>
              </a:rPr>
              <a:t>Not all the means are the same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=.05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Model: One Factor ANOVA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/>
              <a:t>H</a:t>
            </a:r>
            <a:r>
              <a:rPr lang="en-US" sz="2400" baseline="-25000"/>
              <a:t>0</a:t>
            </a:r>
            <a:r>
              <a:rPr lang="en-US" sz="2400"/>
              <a:t> is rejected if </a:t>
            </a:r>
            <a:r>
              <a:rPr lang="en-US" sz="2400">
                <a:solidFill>
                  <a:srgbClr val="000000"/>
                </a:solidFill>
              </a:rPr>
              <a:t>F&gt;4.10</a:t>
            </a:r>
            <a:r>
              <a:rPr lang="en-US" sz="24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Data: </a:t>
            </a:r>
            <a:r>
              <a:rPr lang="en-US" sz="2400"/>
              <a:t>Test statistic: F=[76.25/2]/[9.75/10]=39.1026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/>
              <a:t>H</a:t>
            </a:r>
            <a:r>
              <a:rPr lang="en-US" sz="2400" baseline="-25000"/>
              <a:t>0</a:t>
            </a:r>
            <a:r>
              <a:rPr lang="en-US" sz="2400"/>
              <a:t> is rejected.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Conclusion: </a:t>
            </a:r>
            <a:r>
              <a:rPr lang="en-US" sz="2400"/>
              <a:t>There is a difference in the mean number of pizzas sold at each pizzeria.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11-14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43A1C-829D-4874-A12A-E433DA24D4C1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9699" name="Content Placeholder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143000"/>
            <a:ext cx="7543800" cy="5181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53EB80-ABA8-4B03-8A31-AAD2E68D351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Post Hoc Comparison Test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Used for pairwise comparison</a:t>
            </a:r>
          </a:p>
          <a:p>
            <a:pPr eaLnBrk="1" hangingPunct="1"/>
            <a:r>
              <a:rPr lang="en-US" dirty="0"/>
              <a:t>Designed so the </a:t>
            </a:r>
            <a:r>
              <a:rPr lang="en-US" b="1" dirty="0"/>
              <a:t>overall </a:t>
            </a:r>
            <a:r>
              <a:rPr lang="en-US" dirty="0" err="1"/>
              <a:t>signficance</a:t>
            </a:r>
            <a:r>
              <a:rPr lang="en-US" dirty="0"/>
              <a:t> level is 5%.</a:t>
            </a:r>
          </a:p>
          <a:p>
            <a:pPr eaLnBrk="1" hangingPunct="1"/>
            <a:r>
              <a:rPr lang="en-US" dirty="0"/>
              <a:t>Use technology. </a:t>
            </a:r>
          </a:p>
          <a:p>
            <a:pPr eaLnBrk="1" hangingPunct="1"/>
            <a:r>
              <a:rPr lang="en-US" dirty="0"/>
              <a:t>Refer to </a:t>
            </a:r>
            <a:r>
              <a:rPr lang="en-US" b="1" dirty="0"/>
              <a:t>Tukey Test</a:t>
            </a:r>
            <a:r>
              <a:rPr lang="en-US" dirty="0"/>
              <a:t> Material in the textbook.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DA7E28-89FB-4710-ABAC-5B12DA87D8F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Post Hoc Comparison Test</a:t>
            </a:r>
          </a:p>
        </p:txBody>
      </p:sp>
      <p:pic>
        <p:nvPicPr>
          <p:cNvPr id="31748" name="Content Placeholder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2133600"/>
            <a:ext cx="8229600" cy="32004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A6A42C-8435-4981-88A6-1AC02704BDE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Post Hoc Comparison Test</a:t>
            </a:r>
          </a:p>
        </p:txBody>
      </p:sp>
      <p:pic>
        <p:nvPicPr>
          <p:cNvPr id="32772" name="Content Placeholder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981200"/>
            <a:ext cx="7315200" cy="4114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– Oranges &amp; Orchards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3163887"/>
          </a:xfrm>
        </p:spPr>
        <p:txBody>
          <a:bodyPr/>
          <a:lstStyle/>
          <a:p>
            <a:r>
              <a:rPr lang="en-US" sz="2400" dirty="0"/>
              <a:t>Valencia oranges were tested for juiciness at 4 different orchards. Eight oranges were sampled from each orchard, and the total ml of juice per 20 </a:t>
            </a:r>
            <a:r>
              <a:rPr lang="en-US" sz="2400" dirty="0" err="1"/>
              <a:t>gms</a:t>
            </a:r>
            <a:r>
              <a:rPr lang="en-US" sz="2400" dirty="0"/>
              <a:t> of orange was calculated</a:t>
            </a:r>
            <a:r>
              <a:rPr lang="en-US" sz="2800" dirty="0"/>
              <a:t>.</a:t>
            </a:r>
          </a:p>
          <a:p>
            <a:pPr lvl="0"/>
            <a:r>
              <a:rPr lang="en-US" sz="2400" dirty="0"/>
              <a:t>Test for a difference in juiciness due to orchards using alpha = .05</a:t>
            </a:r>
          </a:p>
          <a:p>
            <a:r>
              <a:rPr lang="en-US" sz="2400" dirty="0"/>
              <a:t>Perform all the pairwise comparisons using Tukey's Test and an overall risk level of 5%.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0"/>
            <a:ext cx="7620000" cy="110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Factor </a:t>
            </a:r>
            <a:r>
              <a:rPr lang="en-US" sz="2000" dirty="0"/>
              <a:t>– categorical variable that defines the populations.</a:t>
            </a:r>
          </a:p>
          <a:p>
            <a:r>
              <a:rPr lang="en-US" sz="2000" b="1" dirty="0"/>
              <a:t>Response</a:t>
            </a:r>
            <a:r>
              <a:rPr lang="en-US" sz="2000" dirty="0"/>
              <a:t> – variable that is being measured.</a:t>
            </a:r>
          </a:p>
          <a:p>
            <a:r>
              <a:rPr lang="en-US" sz="2000" b="1" dirty="0"/>
              <a:t>Levels</a:t>
            </a:r>
            <a:r>
              <a:rPr lang="en-US" sz="2000" dirty="0"/>
              <a:t> – the number of choices for the factor, represented by k</a:t>
            </a:r>
          </a:p>
          <a:p>
            <a:r>
              <a:rPr lang="en-US" sz="2000" b="1" dirty="0"/>
              <a:t>Replicates</a:t>
            </a:r>
            <a:r>
              <a:rPr lang="en-US" sz="2000" dirty="0"/>
              <a:t> – the sample size for each level, n</a:t>
            </a:r>
            <a:r>
              <a:rPr lang="en-US" sz="1200" dirty="0"/>
              <a:t>1</a:t>
            </a:r>
            <a:r>
              <a:rPr lang="en-US" sz="2000" dirty="0"/>
              <a:t>, n</a:t>
            </a:r>
            <a:r>
              <a:rPr lang="en-US" sz="12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n</a:t>
            </a:r>
            <a:r>
              <a:rPr lang="en-US" sz="1200" dirty="0" err="1"/>
              <a:t>k</a:t>
            </a:r>
            <a:r>
              <a:rPr lang="en-US" sz="1200" dirty="0"/>
              <a:t>.</a:t>
            </a:r>
            <a:endParaRPr lang="en-US" sz="2000" dirty="0"/>
          </a:p>
          <a:p>
            <a:r>
              <a:rPr lang="en-US" sz="2000" dirty="0"/>
              <a:t>If n</a:t>
            </a:r>
            <a:r>
              <a:rPr lang="en-US" sz="1200" dirty="0"/>
              <a:t>1</a:t>
            </a:r>
            <a:r>
              <a:rPr lang="en-US" sz="2000" dirty="0"/>
              <a:t> = n</a:t>
            </a:r>
            <a:r>
              <a:rPr lang="en-US" sz="1200" dirty="0"/>
              <a:t>2 </a:t>
            </a:r>
            <a:r>
              <a:rPr lang="en-US" sz="2000" dirty="0"/>
              <a:t> = … = </a:t>
            </a:r>
            <a:r>
              <a:rPr lang="en-US" sz="2000" dirty="0" err="1"/>
              <a:t>n</a:t>
            </a:r>
            <a:r>
              <a:rPr lang="en-US" sz="1200" dirty="0" err="1"/>
              <a:t>k</a:t>
            </a:r>
            <a:r>
              <a:rPr lang="en-US" sz="1200" dirty="0"/>
              <a:t> </a:t>
            </a:r>
            <a:r>
              <a:rPr lang="en-US" sz="2000" dirty="0"/>
              <a:t>, then the design is </a:t>
            </a:r>
            <a:r>
              <a:rPr lang="en-US" sz="2000" b="1" dirty="0"/>
              <a:t>balanced.</a:t>
            </a:r>
          </a:p>
          <a:p>
            <a:endParaRPr lang="en-US" sz="2000" b="1" dirty="0"/>
          </a:p>
          <a:p>
            <a:r>
              <a:rPr lang="en-US" sz="2000" b="1" dirty="0"/>
              <a:t>Ho: </a:t>
            </a:r>
            <a:r>
              <a:rPr lang="en-US" sz="2000" dirty="0"/>
              <a:t>There is no difference in the mean &lt;response in context&gt; due to the &lt;factor in context&gt;.</a:t>
            </a:r>
          </a:p>
          <a:p>
            <a:r>
              <a:rPr lang="en-US" sz="2000" b="1" dirty="0"/>
              <a:t>Ha: </a:t>
            </a:r>
            <a:r>
              <a:rPr lang="en-US" sz="2000" dirty="0"/>
              <a:t>There is a difference in the mean &lt;response in context&gt; due to the &lt;factor in context&gt;.</a:t>
            </a:r>
            <a:endParaRPr lang="en-US" sz="2000" b="1" dirty="0"/>
          </a:p>
          <a:p>
            <a:pPr marL="457200" indent="-45720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- </a:t>
            </a:r>
            <a:r>
              <a:rPr lang="en-US" sz="4000" dirty="0" err="1"/>
              <a:t>Defintions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Factor: 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Orchard (A, B, C or D)</a:t>
            </a:r>
          </a:p>
          <a:p>
            <a:r>
              <a:rPr lang="en-US" sz="2800" dirty="0"/>
              <a:t>Response: 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Juiciness of orange</a:t>
            </a:r>
          </a:p>
          <a:p>
            <a:r>
              <a:rPr lang="en-US" sz="2800" dirty="0"/>
              <a:t>Levels: 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k = 4</a:t>
            </a:r>
          </a:p>
          <a:p>
            <a:r>
              <a:rPr lang="en-US" sz="2800" dirty="0"/>
              <a:t>Replicate: </a:t>
            </a:r>
            <a:r>
              <a:rPr lang="en-US" sz="2800" dirty="0" err="1">
                <a:solidFill>
                  <a:schemeClr val="accent5">
                    <a:lumMod val="25000"/>
                  </a:schemeClr>
                </a:solidFill>
              </a:rPr>
              <a:t>n</a:t>
            </a:r>
            <a:r>
              <a:rPr lang="en-US" sz="1400" dirty="0" err="1">
                <a:solidFill>
                  <a:schemeClr val="accent5">
                    <a:lumMod val="25000"/>
                  </a:schemeClr>
                </a:solidFill>
              </a:rPr>
              <a:t>A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 = </a:t>
            </a:r>
            <a:r>
              <a:rPr lang="en-US" sz="2800" dirty="0" err="1">
                <a:solidFill>
                  <a:schemeClr val="accent5">
                    <a:lumMod val="25000"/>
                  </a:schemeClr>
                </a:solidFill>
              </a:rPr>
              <a:t>n</a:t>
            </a:r>
            <a:r>
              <a:rPr lang="en-US" sz="1400" dirty="0" err="1">
                <a:solidFill>
                  <a:schemeClr val="accent5">
                    <a:lumMod val="25000"/>
                  </a:schemeClr>
                </a:solidFill>
              </a:rPr>
              <a:t>B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 = </a:t>
            </a:r>
            <a:r>
              <a:rPr lang="en-US" sz="2800" dirty="0" err="1">
                <a:solidFill>
                  <a:schemeClr val="accent5">
                    <a:lumMod val="25000"/>
                  </a:schemeClr>
                </a:solidFill>
              </a:rPr>
              <a:t>n</a:t>
            </a:r>
            <a:r>
              <a:rPr lang="en-US" sz="1400" dirty="0" err="1">
                <a:solidFill>
                  <a:schemeClr val="accent5">
                    <a:lumMod val="25000"/>
                  </a:schemeClr>
                </a:solidFill>
              </a:rPr>
              <a:t>C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 = </a:t>
            </a:r>
            <a:r>
              <a:rPr lang="en-US" sz="2800" dirty="0" err="1">
                <a:solidFill>
                  <a:schemeClr val="accent5">
                    <a:lumMod val="25000"/>
                  </a:schemeClr>
                </a:solidFill>
              </a:rPr>
              <a:t>n</a:t>
            </a:r>
            <a:r>
              <a:rPr lang="en-US" sz="1400" dirty="0" err="1">
                <a:solidFill>
                  <a:schemeClr val="accent5">
                    <a:lumMod val="25000"/>
                  </a:schemeClr>
                </a:solidFill>
              </a:rPr>
              <a:t>D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 = 8</a:t>
            </a:r>
          </a:p>
          <a:p>
            <a:r>
              <a:rPr lang="en-US" sz="2800" dirty="0"/>
              <a:t>Design: 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Balanced</a:t>
            </a:r>
          </a:p>
          <a:p>
            <a:r>
              <a:rPr lang="en-US" sz="2800" dirty="0"/>
              <a:t>Sample size: </a:t>
            </a:r>
            <a:r>
              <a:rPr lang="en-US" sz="2800" dirty="0">
                <a:solidFill>
                  <a:schemeClr val="accent5">
                    <a:lumMod val="25000"/>
                  </a:schemeClr>
                </a:solidFill>
              </a:rPr>
              <a:t>n = 8 + 8 + 8 + 8 = 32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– Value 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6527759" cy="419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– Stats &amp; ANOVA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191000"/>
            <a:ext cx="676248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5434" y="2057400"/>
            <a:ext cx="4530616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– Tukey Test Grouping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86772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CA78F-38AF-4800-AD10-9747960892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Underlying Assumptions for ANOVA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302500" cy="40878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/>
              <a:t>The </a:t>
            </a:r>
            <a:r>
              <a:rPr lang="en-US" sz="2800" i="1"/>
              <a:t>F</a:t>
            </a:r>
            <a:r>
              <a:rPr lang="en-US" sz="2800"/>
              <a:t> distribution is also used for testing the equality of more than two means using a technique called analysis of variance (ANOVA).  ANOVA requires the following conditions:</a:t>
            </a:r>
            <a:endParaRPr lang="en-US" sz="2400"/>
          </a:p>
          <a:p>
            <a:pPr lvl="1" eaLnBrk="1" hangingPunct="1"/>
            <a:r>
              <a:rPr lang="en-US" sz="2100"/>
              <a:t>The populations being sampled are normally distributed.</a:t>
            </a:r>
          </a:p>
          <a:p>
            <a:pPr lvl="1" eaLnBrk="1" hangingPunct="1"/>
            <a:r>
              <a:rPr lang="en-US" sz="2100"/>
              <a:t>The populations have equal standard deviations.</a:t>
            </a:r>
          </a:p>
          <a:p>
            <a:pPr lvl="1" eaLnBrk="1" hangingPunct="1"/>
            <a:r>
              <a:rPr lang="en-US" sz="2100"/>
              <a:t>The samples are randomly selected and are independent.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11-8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9C9BC-EDEE-4B06-ABB5-D62C4E357C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Characteristics of F-Distribution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There is a “family” of </a:t>
            </a:r>
            <a:r>
              <a:rPr lang="en-US" sz="2000" i="1"/>
              <a:t>F </a:t>
            </a:r>
            <a:r>
              <a:rPr lang="en-US" sz="2000"/>
              <a:t>Distributions.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Each member of the family is determined by two parameters: the numerator degrees of freedom and the denominator degrees of freedom.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/>
              <a:t>F</a:t>
            </a:r>
            <a:r>
              <a:rPr lang="en-US" sz="2000"/>
              <a:t> cannot be negative, and it is a continuous distribution.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The </a:t>
            </a:r>
            <a:r>
              <a:rPr lang="en-US" sz="2000" i="1"/>
              <a:t>F</a:t>
            </a:r>
            <a:r>
              <a:rPr lang="en-US" sz="2000"/>
              <a:t> distribution is positively skewed.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Its values range from 0 </a:t>
            </a:r>
            <a:r>
              <a:rPr lang="en-US" sz="2000" i="1"/>
              <a:t>to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</a:t>
            </a:r>
            <a:r>
              <a:rPr lang="en-US" sz="2000"/>
              <a:t> .  As </a:t>
            </a:r>
            <a:r>
              <a:rPr lang="en-US" sz="2000" i="1"/>
              <a:t>F </a:t>
            </a:r>
            <a:r>
              <a:rPr lang="en-US" sz="2000">
                <a:sym typeface="Symbol" pitchFamily="18" charset="2"/>
              </a:rPr>
              <a:t> </a:t>
            </a:r>
            <a:r>
              <a:rPr lang="en-US" sz="2000"/>
              <a:t> the curve approaches the X-axis. 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11-3</a:t>
            </a:r>
          </a:p>
        </p:txBody>
      </p:sp>
      <p:pic>
        <p:nvPicPr>
          <p:cNvPr id="20486" name="Picture 5" descr="f_grap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2133600"/>
            <a:ext cx="3073400" cy="20256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BC78E-E6DC-49C1-BB03-6B633753FF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Analysis of Variance Procedure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586663" cy="3810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4DB14B"/>
                </a:solidFill>
              </a:rPr>
              <a:t>The Null Hypothesis:</a:t>
            </a:r>
            <a:r>
              <a:rPr lang="en-US" sz="2400"/>
              <a:t> the population means are the same.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4DB14B"/>
                </a:solidFill>
              </a:rPr>
              <a:t>The Alternative Hypothesis:</a:t>
            </a:r>
            <a:r>
              <a:rPr lang="en-US" sz="2400"/>
              <a:t> at least one of the means is different.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4DB14B"/>
                </a:solidFill>
              </a:rPr>
              <a:t>The Test Statistic:</a:t>
            </a:r>
            <a:r>
              <a:rPr lang="en-US" sz="2400"/>
              <a:t> F=(between sample variance)/(within sample variance).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4DB14B"/>
                </a:solidFill>
              </a:rPr>
              <a:t>Decision rule:</a:t>
            </a:r>
            <a:r>
              <a:rPr lang="en-US" sz="2400"/>
              <a:t> For a given significance  level  </a:t>
            </a:r>
            <a:r>
              <a:rPr lang="en-US" sz="2400">
                <a:sym typeface="Symbol" pitchFamily="18" charset="2"/>
              </a:rPr>
              <a:t> </a:t>
            </a:r>
            <a:r>
              <a:rPr lang="en-US" sz="2400"/>
              <a:t>, reject the null hypothesis if</a:t>
            </a:r>
            <a:r>
              <a:rPr lang="en-US" sz="2400" i="1"/>
              <a:t> F</a:t>
            </a:r>
            <a:r>
              <a:rPr lang="en-US" sz="2400"/>
              <a:t> (computed) is greater than </a:t>
            </a:r>
            <a:r>
              <a:rPr lang="en-US" sz="2400" i="1"/>
              <a:t>F</a:t>
            </a:r>
            <a:r>
              <a:rPr lang="en-US" sz="2400"/>
              <a:t> (table) with numerator and denominator degrees of freedom.</a:t>
            </a:r>
            <a:r>
              <a:rPr lang="en-US" sz="2800"/>
              <a:t> 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11-9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89C06-9948-4CE2-BF5A-8F35A64EAC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ANOVA – Null Hypothesis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209800" y="3429000"/>
            <a:ext cx="303213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 flipV="1">
            <a:off x="2895600" y="4038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5486400" y="3352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5854700" y="2819400"/>
            <a:ext cx="304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5334000" y="3886200"/>
            <a:ext cx="304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4791075" y="3276600"/>
            <a:ext cx="304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3271838" y="3429000"/>
            <a:ext cx="304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2740025" y="3429000"/>
            <a:ext cx="304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5867400" y="3124200"/>
            <a:ext cx="304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>
            <a:off x="4800600" y="3581400"/>
            <a:ext cx="304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3276600" y="3733800"/>
            <a:ext cx="304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2743200" y="3733800"/>
            <a:ext cx="304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2209800" y="3733800"/>
            <a:ext cx="304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 flipV="1">
            <a:off x="3429000" y="4038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 flipV="1">
            <a:off x="6019800" y="3429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 flipV="1">
            <a:off x="5486400" y="44958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V="1">
            <a:off x="2362200" y="4038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6019800" y="22860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>
            <a:off x="4953000" y="27432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>
            <a:off x="3429000" y="28956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6" name="Line 23"/>
          <p:cNvSpPr>
            <a:spLocks noChangeShapeType="1"/>
          </p:cNvSpPr>
          <p:nvPr/>
        </p:nvSpPr>
        <p:spPr bwMode="auto">
          <a:xfrm>
            <a:off x="2895600" y="28956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7" name="Line 24"/>
          <p:cNvSpPr>
            <a:spLocks noChangeShapeType="1"/>
          </p:cNvSpPr>
          <p:nvPr/>
        </p:nvSpPr>
        <p:spPr bwMode="auto">
          <a:xfrm>
            <a:off x="2362200" y="28956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1905000" y="5181600"/>
            <a:ext cx="16700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Ho is true -all means the same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4564063" y="5170488"/>
            <a:ext cx="17605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Ho is false -not all means the same</a:t>
            </a:r>
          </a:p>
        </p:txBody>
      </p:sp>
      <p:sp>
        <p:nvSpPr>
          <p:cNvPr id="23580" name="Line 27"/>
          <p:cNvSpPr>
            <a:spLocks noChangeShapeType="1"/>
          </p:cNvSpPr>
          <p:nvPr/>
        </p:nvSpPr>
        <p:spPr bwMode="auto">
          <a:xfrm>
            <a:off x="4191000" y="2209800"/>
            <a:ext cx="1588" cy="4102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81" name="Line 28"/>
          <p:cNvSpPr>
            <a:spLocks noChangeShapeType="1"/>
          </p:cNvSpPr>
          <p:nvPr/>
        </p:nvSpPr>
        <p:spPr bwMode="auto">
          <a:xfrm>
            <a:off x="5334000" y="4191000"/>
            <a:ext cx="3048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82" name="Line 29"/>
          <p:cNvSpPr>
            <a:spLocks noChangeShapeType="1"/>
          </p:cNvSpPr>
          <p:nvPr/>
        </p:nvSpPr>
        <p:spPr bwMode="auto">
          <a:xfrm flipV="1">
            <a:off x="4953000" y="3886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5B7BDB-DFFC-4282-BB1B-72102356F3D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152400"/>
            <a:ext cx="7178675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i="1"/>
              <a:t>ANOVA NOTES</a:t>
            </a:r>
            <a:endParaRPr lang="en-US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If there are k populations being sampled (levels), then the </a:t>
            </a:r>
            <a:r>
              <a:rPr lang="en-US" sz="1800" dirty="0" err="1"/>
              <a:t>df</a:t>
            </a:r>
            <a:r>
              <a:rPr lang="en-US" sz="1100" dirty="0" err="1"/>
              <a:t>factor</a:t>
            </a:r>
            <a:r>
              <a:rPr lang="en-US" sz="1800" dirty="0"/>
              <a:t> = </a:t>
            </a:r>
            <a:r>
              <a:rPr lang="en-US" sz="1800" dirty="0">
                <a:solidFill>
                  <a:srgbClr val="000000"/>
                </a:solidFill>
              </a:rPr>
              <a:t>k-1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If the sample size is n, then </a:t>
            </a:r>
            <a:r>
              <a:rPr lang="en-US" sz="1800" dirty="0" err="1"/>
              <a:t>df</a:t>
            </a:r>
            <a:r>
              <a:rPr lang="en-US" sz="1200" dirty="0" err="1"/>
              <a:t>error</a:t>
            </a:r>
            <a:r>
              <a:rPr lang="en-US" sz="1800" dirty="0"/>
              <a:t>= </a:t>
            </a:r>
            <a:r>
              <a:rPr lang="en-US" sz="1800" dirty="0">
                <a:solidFill>
                  <a:srgbClr val="000000"/>
                </a:solidFill>
              </a:rPr>
              <a:t>n-k</a:t>
            </a:r>
            <a:br>
              <a:rPr lang="en-US" sz="1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The test statistic is computed </a:t>
            </a:r>
            <a:r>
              <a:rPr lang="en-US" sz="1800" dirty="0" err="1"/>
              <a:t>by:</a:t>
            </a:r>
            <a:r>
              <a:rPr lang="en-US" sz="1800" dirty="0" err="1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=[(SS</a:t>
            </a:r>
            <a:r>
              <a:rPr lang="en-US" sz="1800" baseline="-25000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)/(k-1)]/[(SS</a:t>
            </a:r>
            <a:r>
              <a:rPr lang="en-US" sz="1800" baseline="-25000" dirty="0">
                <a:solidFill>
                  <a:srgbClr val="000000"/>
                </a:solidFill>
              </a:rPr>
              <a:t>E</a:t>
            </a:r>
            <a:r>
              <a:rPr lang="en-US" sz="1800" dirty="0">
                <a:solidFill>
                  <a:srgbClr val="000000"/>
                </a:solidFill>
              </a:rPr>
              <a:t>)/(n-k)]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</a:rPr>
              <a:t>SS</a:t>
            </a:r>
            <a:r>
              <a:rPr lang="en-US" sz="1800" baseline="-25000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/>
              <a:t>represents the factor (between) sum of squares.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</a:rPr>
              <a:t>SS</a:t>
            </a:r>
            <a:r>
              <a:rPr lang="en-US" sz="1800" baseline="-25000" dirty="0">
                <a:solidFill>
                  <a:srgbClr val="000000"/>
                </a:solidFill>
              </a:rPr>
              <a:t>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/>
              <a:t>represents the error (within) sum of squares.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Let </a:t>
            </a:r>
            <a:r>
              <a:rPr lang="en-US" sz="1800" dirty="0">
                <a:solidFill>
                  <a:schemeClr val="bg2"/>
                </a:solidFill>
              </a:rPr>
              <a:t>T</a:t>
            </a:r>
            <a:r>
              <a:rPr lang="en-US" sz="1800" baseline="-25000" dirty="0">
                <a:solidFill>
                  <a:schemeClr val="bg2"/>
                </a:solidFill>
              </a:rPr>
              <a:t>C</a:t>
            </a:r>
            <a:r>
              <a:rPr lang="en-US" sz="1800" dirty="0"/>
              <a:t> represent the column totals, </a:t>
            </a:r>
            <a:r>
              <a:rPr lang="en-US" sz="1800" dirty="0">
                <a:solidFill>
                  <a:srgbClr val="000000"/>
                </a:solidFill>
              </a:rPr>
              <a:t>n</a:t>
            </a:r>
            <a:r>
              <a:rPr lang="en-US" sz="1800" baseline="-25000" dirty="0">
                <a:solidFill>
                  <a:srgbClr val="000000"/>
                </a:solidFill>
              </a:rPr>
              <a:t>c</a:t>
            </a:r>
            <a:r>
              <a:rPr lang="en-US" sz="1800" dirty="0"/>
              <a:t> represent the number of observations in each column, and </a:t>
            </a:r>
            <a:r>
              <a:rPr lang="en-US" sz="1800" dirty="0">
                <a:sym typeface="Symbol" pitchFamily="18" charset="2"/>
              </a:rPr>
              <a:t></a:t>
            </a:r>
            <a:r>
              <a:rPr lang="en-US" sz="1800" i="1" dirty="0">
                <a:sym typeface="Symbol" pitchFamily="18" charset="2"/>
              </a:rPr>
              <a:t>X</a:t>
            </a:r>
            <a:r>
              <a:rPr lang="en-US" sz="1800" dirty="0"/>
              <a:t> represent the sum of all the observations.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These calculations are tedious, so technology is used to generate the </a:t>
            </a:r>
            <a:r>
              <a:rPr lang="en-US" sz="2000" b="1" dirty="0"/>
              <a:t>ANOVA table.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11-10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AB536-DFC2-4AED-8216-EC25B91FA45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/>
              <a:t>Formulas for ANOVA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11-11</a:t>
            </a:r>
          </a:p>
        </p:txBody>
      </p:sp>
      <p:graphicFrame>
        <p:nvGraphicFramePr>
          <p:cNvPr id="5122" name="Object 4"/>
          <p:cNvGraphicFramePr>
            <a:graphicFrameLocks/>
          </p:cNvGraphicFramePr>
          <p:nvPr/>
        </p:nvGraphicFramePr>
        <p:xfrm>
          <a:off x="1752600" y="2133600"/>
          <a:ext cx="5867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1879560" imgH="1155600" progId="">
                  <p:embed/>
                </p:oleObj>
              </mc:Choice>
              <mc:Fallback>
                <p:oleObj name="Equation" r:id="rId4" imgW="1879560" imgH="115560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5867400" cy="38100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5BE4B-DCB8-4369-ABFB-48EDC48A2A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ANOVA Table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graphicFrame>
        <p:nvGraphicFramePr>
          <p:cNvPr id="382980" name="Group 4"/>
          <p:cNvGraphicFramePr>
            <a:graphicFrameLocks noGrp="1"/>
          </p:cNvGraphicFramePr>
          <p:nvPr/>
        </p:nvGraphicFramePr>
        <p:xfrm>
          <a:off x="1495425" y="2211388"/>
          <a:ext cx="7146925" cy="3695701"/>
        </p:xfrm>
        <a:graphic>
          <a:graphicData uri="http://schemas.openxmlformats.org/drawingml/2006/table">
            <a:tbl>
              <a:tblPr/>
              <a:tblGrid>
                <a:gridCol w="143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Source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/df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/MS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Error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Error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n-k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E/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df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art8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3452</TotalTime>
  <Words>1132</Words>
  <Application>Microsoft Office PowerPoint</Application>
  <PresentationFormat>On-screen Show (4:3)</PresentationFormat>
  <Paragraphs>195</Paragraphs>
  <Slides>23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Book Antiqua</vt:lpstr>
      <vt:lpstr>Symbol</vt:lpstr>
      <vt:lpstr>Tahoma</vt:lpstr>
      <vt:lpstr>Times New Roman</vt:lpstr>
      <vt:lpstr>Wingdings</vt:lpstr>
      <vt:lpstr>Blends</vt:lpstr>
      <vt:lpstr>Equation</vt:lpstr>
      <vt:lpstr>Worksheet</vt:lpstr>
      <vt:lpstr>Inferential Statistics and Probability a Holistic Approach</vt:lpstr>
      <vt:lpstr>ANOVA Definitions</vt:lpstr>
      <vt:lpstr>Underlying Assumptions for ANOVA</vt:lpstr>
      <vt:lpstr>Characteristics of F-Distribution</vt:lpstr>
      <vt:lpstr>Analysis of Variance Procedure</vt:lpstr>
      <vt:lpstr>ANOVA – Null Hypothesis</vt:lpstr>
      <vt:lpstr>ANOVA NOTES</vt:lpstr>
      <vt:lpstr>Formulas for ANOVA</vt:lpstr>
      <vt:lpstr>ANOVA Table</vt:lpstr>
      <vt:lpstr>EXAMPLE</vt:lpstr>
      <vt:lpstr>Example</vt:lpstr>
      <vt:lpstr>Example continued</vt:lpstr>
      <vt:lpstr>Example 4 continued</vt:lpstr>
      <vt:lpstr>EXAMPLE 4  continued</vt:lpstr>
      <vt:lpstr>PowerPoint Presentation</vt:lpstr>
      <vt:lpstr>Post Hoc Comparison Test</vt:lpstr>
      <vt:lpstr>Post Hoc Comparison Test</vt:lpstr>
      <vt:lpstr>Post Hoc Comparison Test</vt:lpstr>
      <vt:lpstr>Example – Oranges &amp; Orchards</vt:lpstr>
      <vt:lpstr>Example - Defintions</vt:lpstr>
      <vt:lpstr>Example – Value Plot</vt:lpstr>
      <vt:lpstr>Example – Stats &amp; ANOVA Table</vt:lpstr>
      <vt:lpstr>Example – Tukey Test Grouping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Part8</dc:title>
  <dc:creator>Mo Geraghty</dc:creator>
  <cp:lastModifiedBy>Mo Geraghty</cp:lastModifiedBy>
  <cp:revision>193</cp:revision>
  <dcterms:created xsi:type="dcterms:W3CDTF">2000-04-03T19:53:39Z</dcterms:created>
  <dcterms:modified xsi:type="dcterms:W3CDTF">2020-08-27T21:33:07Z</dcterms:modified>
</cp:coreProperties>
</file>