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47" r:id="rId2"/>
    <p:sldId id="281" r:id="rId3"/>
    <p:sldId id="261" r:id="rId4"/>
    <p:sldId id="307" r:id="rId5"/>
    <p:sldId id="304" r:id="rId6"/>
    <p:sldId id="305" r:id="rId7"/>
    <p:sldId id="306" r:id="rId8"/>
    <p:sldId id="267" r:id="rId9"/>
    <p:sldId id="268" r:id="rId10"/>
    <p:sldId id="275" r:id="rId11"/>
    <p:sldId id="276" r:id="rId12"/>
    <p:sldId id="308" r:id="rId13"/>
    <p:sldId id="277" r:id="rId14"/>
    <p:sldId id="309" r:id="rId15"/>
    <p:sldId id="311" r:id="rId16"/>
    <p:sldId id="310" r:id="rId17"/>
    <p:sldId id="290" r:id="rId18"/>
    <p:sldId id="291" r:id="rId19"/>
    <p:sldId id="292" r:id="rId20"/>
    <p:sldId id="293" r:id="rId21"/>
    <p:sldId id="294" r:id="rId22"/>
    <p:sldId id="321" r:id="rId23"/>
    <p:sldId id="322" r:id="rId24"/>
    <p:sldId id="323" r:id="rId25"/>
    <p:sldId id="324" r:id="rId26"/>
    <p:sldId id="325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1" r:id="rId41"/>
    <p:sldId id="342" r:id="rId42"/>
    <p:sldId id="343" r:id="rId43"/>
    <p:sldId id="344" r:id="rId44"/>
    <p:sldId id="345" r:id="rId45"/>
    <p:sldId id="346" r:id="rId46"/>
  </p:sldIdLst>
  <p:sldSz cx="9144000" cy="6858000" type="screen4x3"/>
  <p:notesSz cx="7315200" cy="9601200"/>
  <p:custDataLst>
    <p:tags r:id="rId4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Chapter 2 </a:t>
            </a:r>
            <a:r>
              <a:rPr lang="en-US" dirty="0"/>
              <a:t>Slides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Maurice </a:t>
            </a:r>
            <a:r>
              <a:rPr lang="en-US" dirty="0" err="1"/>
              <a:t>Geraghty</a:t>
            </a:r>
            <a:r>
              <a:rPr lang="en-US" dirty="0"/>
              <a:t> </a:t>
            </a:r>
            <a:r>
              <a:rPr lang="en-US" dirty="0" smtClean="0"/>
              <a:t>2018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467235B-3541-4A9E-AEA7-286098951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/>
              <a:t>Math 10 - Chapter 1 &amp; 2 Slides</a:t>
            </a:r>
          </a:p>
        </p:txBody>
      </p:sp>
      <p:sp>
        <p:nvSpPr>
          <p:cNvPr id="50179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/>
              <a:t>© Maurice Geraghty 2008</a:t>
            </a:r>
          </a:p>
        </p:txBody>
      </p:sp>
      <p:sp>
        <p:nvSpPr>
          <p:cNvPr id="50183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3363"/>
            <a:ext cx="31686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5" rIns="96606" bIns="4830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5B90DA20-4C63-480E-A78F-E0976A121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8601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8602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0F985-7867-4BA5-8EDA-FBE4CBEC8A1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24931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24932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CF6362-9D2C-4A05-BEEA-729F5DDA6BE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25955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25956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4BD665-6E93-4DF3-B9EE-E1B01EED16A6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2697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2698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48B6E7-968B-4255-850E-6D988AF5477F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28003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28004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9BEB2C-5099-4534-A60F-C72D671FCDC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29027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29028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9A83D-D887-4F1A-9317-45E1975896CF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634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30051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30052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7EF34C-47C5-4BBF-BF4D-CB3933F4457A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645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31075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31076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F90B3-09DE-4CA9-9525-BADED1E1E758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655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3209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3210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8AE6E7-A397-4CAE-856D-50B0CD9B2CA0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6656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3775" cy="3602038"/>
          </a:xfrm>
          <a:solidFill>
            <a:srgbClr val="FFFFFF"/>
          </a:solidFill>
          <a:ln/>
        </p:spPr>
      </p:sp>
      <p:sp>
        <p:nvSpPr>
          <p:cNvPr id="6656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31" tIns="48316" rIns="96631" bIns="483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33123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33124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F99019-BF44-4C83-B5D4-9990AE8B0870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675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3775" cy="3602038"/>
          </a:xfrm>
          <a:solidFill>
            <a:srgbClr val="FFFFFF"/>
          </a:solidFill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31" tIns="48316" rIns="96631" bIns="483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34147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34148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142213-3042-46F3-AA17-AA2F5532FE8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3775" cy="3602038"/>
          </a:xfrm>
          <a:solidFill>
            <a:srgbClr val="FFFFFF"/>
          </a:solidFill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31" tIns="48316" rIns="96631" bIns="483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1673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1674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B5174E-A65B-43E3-B451-F2AFA915F2D9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35171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35172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2E066E-BDCC-4598-B4DD-C59E6D20DC98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36195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36196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FD51F-DBCA-4451-8636-9FE9C5823C1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70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3775" cy="3602038"/>
          </a:xfrm>
          <a:solidFill>
            <a:srgbClr val="FFFFFF"/>
          </a:solidFill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31" tIns="48316" rIns="96631" bIns="483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7220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37221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37222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7A8FD6-10B8-4B90-A50C-19A055893911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824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3824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3824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7130FB-D0EC-4420-8CF1-C9AF7D5E87B7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9268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39269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39270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CA0D7B-AD9C-42CB-BE9D-0D5A6B94E76E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0292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40293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40294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0D2319-1D4D-4AB0-8F39-37EC4EA32D8A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1316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41317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41318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678EC3-8F0A-4395-A7FA-6F6A6A289731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4233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4234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677D1E-8114-413B-89F1-7B81596236F8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76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43363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43364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1A9082-7C52-47B3-BF0B-ABF576A2695E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778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ln/>
        </p:spPr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44387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44388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161518-E4D1-4CAD-8723-05D7AB4DFC15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78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17763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17764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5654BE-4A09-44D6-84E3-269C4C1C8D13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5412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45413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45414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A446A3-8C2F-4C4C-BF3E-AAE1A2743DB7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46435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46436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1DD834-6CB3-4E15-B192-05AD933F8BF5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44" tIns="48321" rIns="96644" bIns="4832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4745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4746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135A09-117C-4852-9B3A-4600B47AF50F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819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44" tIns="48321" rIns="96644" bIns="4832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48483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48484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A49D27-3F5D-405A-84FE-BE160E58052C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44" tIns="48321" rIns="96644" bIns="4832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49507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49508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D89C84-3ABE-4A96-9740-93389501ED3C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44" tIns="48321" rIns="96644" bIns="4832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50531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50532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18D496-79C3-485D-ABDB-1A2875E8C513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44" tIns="48321" rIns="96644" bIns="4832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51555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51556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28B64-B659-497A-82A6-15B73DAB3EFA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  <p:sp>
        <p:nvSpPr>
          <p:cNvPr id="860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44" tIns="48321" rIns="96644" bIns="4832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5257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5258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ABE74D-E967-483C-8EAE-D0E1A73280D9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87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44" tIns="48321" rIns="96644" bIns="4832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53603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53604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613289-B6C4-4A21-B5C5-C4E1C79B47F5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ln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54627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54628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1D26E3-1E2E-472E-AC63-BAF508E8F4A4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890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ln/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18787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18788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BE7839-B5D6-4636-B0FF-175ABD43585B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55651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55652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85B79E-7E36-4AD8-95C2-313268377907}" type="slidenum">
              <a:rPr lang="en-US" smtClean="0"/>
              <a:pPr>
                <a:defRPr/>
              </a:pPr>
              <a:t>40</a:t>
            </a:fld>
            <a:endParaRPr lang="en-US" smtClean="0"/>
          </a:p>
        </p:txBody>
      </p:sp>
      <p:sp>
        <p:nvSpPr>
          <p:cNvPr id="901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44" tIns="48321" rIns="96644" bIns="4832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56675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56676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ABFECD-B2C8-48F5-B637-18720BF10062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  <p:sp>
        <p:nvSpPr>
          <p:cNvPr id="91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5769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5770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981131-9594-453F-8DA0-BD910DE1BB20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58723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58724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47EC1B-54ED-4516-9360-E895DF1E158E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  <p:sp>
        <p:nvSpPr>
          <p:cNvPr id="931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ln/>
        </p:spPr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59747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59748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E88B84-238E-452C-A208-8A419A43F9C7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  <p:sp>
        <p:nvSpPr>
          <p:cNvPr id="942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60771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60772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348553-EF37-4A93-9CA9-C0C80248BA80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  <p:sp>
        <p:nvSpPr>
          <p:cNvPr id="952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ln/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19811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19812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D15624-6597-438E-8F86-AE489942973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20835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20836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22B6F5-2FED-4C6B-9C7A-3D5A1D63C37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2185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2186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C4164-146A-4F71-95C1-6642A34A6B2C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22883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22884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96FB1F-B9EF-47DB-B9AE-E67EF7C23CB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123907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123908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6A390A-E7BF-4BC4-AC56-388C65D3E5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5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089F460-C65C-4019-B5C0-14CCDF364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EB86-14E3-4AF4-AB55-08016E27F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0324A-1935-4B94-B31B-A9020545C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C8B7-828D-4AE0-A752-958B84EA5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6975D-4443-412F-96C7-BD29FDE6A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A125D-D52B-4EC3-8348-A3542226F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7333-A0E6-43F1-8CCD-346A2D118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8C64E-1A9D-421C-87D2-BD51A529D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08CD7-2C97-4844-871D-1668C8A78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006F6-43DA-4B84-A884-1843CFC18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E46AE-7F42-4581-99BD-A94A459D2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927C8-C214-409E-B898-C97E0AC0B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189ED-7298-4E02-976F-7E5EAE0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015C1-ED9A-43FE-B865-031A347D6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8BD05-FF1F-4E5C-8A19-B5A86C2BF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cs typeface="+mn-cs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© Maurice Geraghty 2006</a:t>
            </a:r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38747021-5120-4629-9044-A3C8A72B6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  <p:sldLayoutId id="2147484157" r:id="rId13"/>
    <p:sldLayoutId id="2147484158" r:id="rId14"/>
    <p:sldLayoutId id="2147484159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Excel_97-2003_Worksheet1.xls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Excel_97-2003_Worksheet2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Excel_97-2003_Worksheet3.xls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Excel_97-2003_Worksheet4.xls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Excel_97-2003_Worksheet5.xls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D200F-6C78-429C-AABF-2D8BAA9E5B8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Inferential Statistics and Probability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a Holistic Approach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Chapter 2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Descriptive Statistics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This Course Material by Maurice Geraghty is licensed under a Creative Commons Attribution-</a:t>
            </a:r>
            <a:r>
              <a:rPr lang="en-US" sz="1200" dirty="0" err="1" smtClean="0"/>
              <a:t>ShareAlike</a:t>
            </a:r>
            <a:r>
              <a:rPr lang="en-US" sz="1200" dirty="0" smtClean="0"/>
              <a:t> 4.0 International License. </a:t>
            </a:r>
            <a:br>
              <a:rPr lang="en-US" sz="1200" dirty="0" smtClean="0"/>
            </a:br>
            <a:r>
              <a:rPr lang="en-US" sz="1200" dirty="0" smtClean="0"/>
              <a:t>Conditions for use are shown here: https://creativecommons.org/licenses/by-sa/4.0/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</p:txBody>
      </p:sp>
      <p:pic>
        <p:nvPicPr>
          <p:cNvPr id="5" name="Picture 4" descr="Creative Commons Licens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257800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539B8-36C2-46FD-AD09-D396AEA6EC99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Variance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02150" y="3238500"/>
          <a:ext cx="139700" cy="381000"/>
        </p:xfrm>
        <a:graphic>
          <a:graphicData uri="http://schemas.openxmlformats.org/presentationml/2006/ole">
            <p:oleObj spid="_x0000_s2050" name="Equation" r:id="rId4" imgW="139680" imgH="38088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1" name="Equation" r:id="rId5" imgW="114120" imgH="21564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1598613" y="1905000"/>
          <a:ext cx="4035425" cy="1651000"/>
        </p:xfrm>
        <a:graphic>
          <a:graphicData uri="http://schemas.openxmlformats.org/presentationml/2006/ole">
            <p:oleObj spid="_x0000_s2052" name="Equation" r:id="rId6" imgW="1054080" imgH="431640" progId="Equation.3">
              <p:embed/>
            </p:oleObj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1574800" y="3862388"/>
          <a:ext cx="5686425" cy="1700212"/>
        </p:xfrm>
        <a:graphic>
          <a:graphicData uri="http://schemas.openxmlformats.org/presentationml/2006/ole">
            <p:oleObj spid="_x0000_s2053" name="Equation" r:id="rId7" imgW="14857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8355A-A5BE-451F-A485-EDCCA52E82D7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Standard Deviation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502150" y="3238500"/>
          <a:ext cx="139700" cy="381000"/>
        </p:xfrm>
        <a:graphic>
          <a:graphicData uri="http://schemas.openxmlformats.org/presentationml/2006/ole">
            <p:oleObj spid="_x0000_s3074" name="Equation" r:id="rId4" imgW="139680" imgH="38088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5" name="Equation" r:id="rId5" imgW="114120" imgH="21564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270500" y="2667000"/>
          <a:ext cx="3492500" cy="1524000"/>
        </p:xfrm>
        <a:graphic>
          <a:graphicData uri="http://schemas.openxmlformats.org/presentationml/2006/ole">
            <p:oleObj spid="_x0000_s3076" name="Equation" r:id="rId6" imgW="1104840" imgH="482400" progId="Equation.3">
              <p:embed/>
            </p:oleObj>
          </a:graphicData>
        </a:graphic>
      </p:graphicFrame>
      <p:pic>
        <p:nvPicPr>
          <p:cNvPr id="3079" name="Picture 9" descr="http://onlinestatbook.com/2/summarizing_distributions/variability_demo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209800"/>
            <a:ext cx="50292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EC17C-F80B-4840-B3C3-E47A3664151A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103" name="Rectangle 102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Variance and Standard Deviation</a:t>
            </a:r>
          </a:p>
        </p:txBody>
      </p:sp>
      <p:graphicFrame>
        <p:nvGraphicFramePr>
          <p:cNvPr id="150673" name="Group 1169"/>
          <p:cNvGraphicFramePr>
            <a:graphicFrameLocks noGrp="1"/>
          </p:cNvGraphicFramePr>
          <p:nvPr>
            <p:ph sz="quarter" idx="1"/>
          </p:nvPr>
        </p:nvGraphicFramePr>
        <p:xfrm>
          <a:off x="1182688" y="2017713"/>
          <a:ext cx="4760912" cy="3636962"/>
        </p:xfrm>
        <a:graphic>
          <a:graphicData uri="http://schemas.openxmlformats.org/drawingml/2006/table">
            <a:tbl>
              <a:tblPr/>
              <a:tblGrid>
                <a:gridCol w="1325562"/>
                <a:gridCol w="1717675"/>
                <a:gridCol w="1717675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  <a:endParaRPr kumimoji="0" lang="en-US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98" name="Object 116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90800" y="1981200"/>
          <a:ext cx="1295400" cy="647700"/>
        </p:xfrm>
        <a:graphic>
          <a:graphicData uri="http://schemas.openxmlformats.org/presentationml/2006/ole">
            <p:oleObj spid="_x0000_s4098" name="Equation" r:id="rId4" imgW="482400" imgH="241200" progId="Equation.3">
              <p:embed/>
            </p:oleObj>
          </a:graphicData>
        </a:graphic>
      </p:graphicFrame>
      <p:graphicFrame>
        <p:nvGraphicFramePr>
          <p:cNvPr id="4099" name="Object 1161"/>
          <p:cNvGraphicFramePr>
            <a:graphicFrameLocks noChangeAspect="1"/>
          </p:cNvGraphicFramePr>
          <p:nvPr>
            <p:ph sz="quarter" idx="3"/>
          </p:nvPr>
        </p:nvGraphicFramePr>
        <p:xfrm>
          <a:off x="4343400" y="1981200"/>
          <a:ext cx="1447800" cy="633413"/>
        </p:xfrm>
        <a:graphic>
          <a:graphicData uri="http://schemas.openxmlformats.org/presentationml/2006/ole">
            <p:oleObj spid="_x0000_s4099" name="Equation" r:id="rId5" imgW="609480" imgH="266400" progId="Equation.3">
              <p:embed/>
            </p:oleObj>
          </a:graphicData>
        </a:graphic>
      </p:graphicFrame>
      <p:graphicFrame>
        <p:nvGraphicFramePr>
          <p:cNvPr id="4100" name="Object 1166"/>
          <p:cNvGraphicFramePr>
            <a:graphicFrameLocks noChangeAspect="1"/>
          </p:cNvGraphicFramePr>
          <p:nvPr>
            <p:ph sz="quarter" idx="4"/>
          </p:nvPr>
        </p:nvGraphicFramePr>
        <p:xfrm>
          <a:off x="1676400" y="2057400"/>
          <a:ext cx="542925" cy="609600"/>
        </p:xfrm>
        <a:graphic>
          <a:graphicData uri="http://schemas.openxmlformats.org/presentationml/2006/ole">
            <p:oleObj spid="_x0000_s4100" name="Equation" r:id="rId6" imgW="203040" imgH="228600" progId="Equation.3">
              <p:embed/>
            </p:oleObj>
          </a:graphicData>
        </a:graphic>
      </p:graphicFrame>
      <p:sp>
        <p:nvSpPr>
          <p:cNvPr id="4126" name="Text Box 1170"/>
          <p:cNvSpPr txBox="1">
            <a:spLocks noChangeArrowheads="1"/>
          </p:cNvSpPr>
          <p:nvPr/>
        </p:nvSpPr>
        <p:spPr bwMode="auto">
          <a:xfrm>
            <a:off x="5943600" y="2743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101" name="Object 1171"/>
          <p:cNvGraphicFramePr>
            <a:graphicFrameLocks noChangeAspect="1"/>
          </p:cNvGraphicFramePr>
          <p:nvPr/>
        </p:nvGraphicFramePr>
        <p:xfrm>
          <a:off x="6019800" y="2743200"/>
          <a:ext cx="2667000" cy="2209800"/>
        </p:xfrm>
        <a:graphic>
          <a:graphicData uri="http://schemas.openxmlformats.org/presentationml/2006/ole">
            <p:oleObj spid="_x0000_s4101" name="Equation" r:id="rId7" imgW="10540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340DB-F3AD-424A-91F1-85153AF981E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Interpreting the Standard Deviation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Chebyshev’s Rule</a:t>
            </a:r>
          </a:p>
          <a:p>
            <a:pPr lvl="1" eaLnBrk="1" hangingPunct="1"/>
            <a:r>
              <a:rPr lang="en-US" sz="2400" smtClean="0"/>
              <a:t>At least 100 x (1-(1/k)</a:t>
            </a:r>
            <a:r>
              <a:rPr lang="en-US" sz="2400" baseline="30000" smtClean="0"/>
              <a:t>2</a:t>
            </a:r>
            <a:r>
              <a:rPr lang="en-US" sz="2400" smtClean="0"/>
              <a:t>)% of any data set must be within k standard deviations of the mean.</a:t>
            </a:r>
          </a:p>
          <a:p>
            <a:pPr eaLnBrk="1" hangingPunct="1"/>
            <a:r>
              <a:rPr lang="en-US" sz="2800" smtClean="0"/>
              <a:t>Empirical Rule (68-95-99 rule)</a:t>
            </a:r>
          </a:p>
          <a:p>
            <a:pPr lvl="1" eaLnBrk="1" hangingPunct="1"/>
            <a:r>
              <a:rPr lang="en-US" sz="2400" smtClean="0"/>
              <a:t>Bell shaped data</a:t>
            </a:r>
          </a:p>
          <a:p>
            <a:pPr lvl="1" eaLnBrk="1" hangingPunct="1"/>
            <a:r>
              <a:rPr lang="en-US" sz="2400" smtClean="0"/>
              <a:t>68% within 1 standard deviation of mean</a:t>
            </a:r>
          </a:p>
          <a:p>
            <a:pPr lvl="1" eaLnBrk="1" hangingPunct="1"/>
            <a:r>
              <a:rPr lang="en-US" sz="2400" smtClean="0"/>
              <a:t>95% within 2 standard deviations of mean</a:t>
            </a:r>
          </a:p>
          <a:p>
            <a:pPr lvl="1" eaLnBrk="1" hangingPunct="1"/>
            <a:r>
              <a:rPr lang="en-US" sz="2400" smtClean="0"/>
              <a:t>99.7% within 3 standard deviations of mean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FA02E-3777-498B-A7FC-103995510A98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Empirical Rule</a:t>
            </a:r>
          </a:p>
        </p:txBody>
      </p:sp>
      <p:pic>
        <p:nvPicPr>
          <p:cNvPr id="25604" name="Picture 4" descr="emprul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1820863"/>
            <a:ext cx="8534400" cy="4711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041C9-7660-4E99-AB64-A48B5C50CA37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Measures of Relative Standing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Z-score</a:t>
            </a:r>
          </a:p>
          <a:p>
            <a:pPr eaLnBrk="1" hangingPunct="1"/>
            <a:r>
              <a:rPr lang="en-US" smtClean="0"/>
              <a:t>Percentile</a:t>
            </a:r>
          </a:p>
          <a:p>
            <a:pPr eaLnBrk="1" hangingPunct="1"/>
            <a:r>
              <a:rPr lang="en-US" smtClean="0"/>
              <a:t>Quartiles</a:t>
            </a:r>
          </a:p>
          <a:p>
            <a:pPr eaLnBrk="1" hangingPunct="1"/>
            <a:r>
              <a:rPr lang="en-US" smtClean="0"/>
              <a:t>Box Plots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22545-66CD-4D7B-B028-FCBCD23583B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12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Z-score</a:t>
            </a:r>
          </a:p>
        </p:txBody>
      </p:sp>
      <p:sp>
        <p:nvSpPr>
          <p:cNvPr id="16281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123112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The number of Standard Deviations from the Mean</a:t>
            </a:r>
          </a:p>
          <a:p>
            <a:pPr eaLnBrk="1" hangingPunct="1"/>
            <a:r>
              <a:rPr lang="en-US" sz="2800" smtClean="0"/>
              <a:t>Z&gt;0, X</a:t>
            </a:r>
            <a:r>
              <a:rPr lang="en-US" sz="2800" baseline="-25000" smtClean="0"/>
              <a:t>i</a:t>
            </a:r>
            <a:r>
              <a:rPr lang="en-US" sz="2800" smtClean="0"/>
              <a:t> is greater than mean</a:t>
            </a:r>
          </a:p>
          <a:p>
            <a:pPr eaLnBrk="1" hangingPunct="1"/>
            <a:r>
              <a:rPr lang="en-US" sz="2800" smtClean="0"/>
              <a:t>Z&lt;0, X</a:t>
            </a:r>
            <a:r>
              <a:rPr lang="en-US" sz="2800" baseline="-25000" smtClean="0"/>
              <a:t>i</a:t>
            </a:r>
            <a:r>
              <a:rPr lang="en-US" sz="2800" smtClean="0"/>
              <a:t> is less than mean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162820" name="Object 1028"/>
          <p:cNvGraphicFramePr>
            <a:graphicFrameLocks noChangeAspect="1"/>
          </p:cNvGraphicFramePr>
          <p:nvPr>
            <p:ph sz="half" idx="2"/>
          </p:nvPr>
        </p:nvGraphicFramePr>
        <p:xfrm>
          <a:off x="2438400" y="4233863"/>
          <a:ext cx="3124200" cy="1666875"/>
        </p:xfrm>
        <a:graphic>
          <a:graphicData uri="http://schemas.openxmlformats.org/presentationml/2006/ole">
            <p:oleObj spid="_x0000_s5122" name="Equation" r:id="rId4" imgW="7617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C42D1-0CE2-4B88-9048-DF6EFFE8D151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Percentile Rank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Formula for ungrouped data</a:t>
            </a:r>
          </a:p>
          <a:p>
            <a:pPr eaLnBrk="1" hangingPunct="1"/>
            <a:r>
              <a:rPr lang="en-US" sz="2400" smtClean="0"/>
              <a:t>The location is (n+1)p (interpolated or rounded)</a:t>
            </a:r>
            <a:br>
              <a:rPr lang="en-US" sz="2400" smtClean="0"/>
            </a:br>
            <a:endParaRPr lang="en-US" sz="2400" smtClean="0"/>
          </a:p>
          <a:p>
            <a:pPr eaLnBrk="1" hangingPunct="1"/>
            <a:r>
              <a:rPr lang="en-US" sz="2400" smtClean="0"/>
              <a:t>n= sample size</a:t>
            </a:r>
            <a:br>
              <a:rPr lang="en-US" sz="2400" smtClean="0"/>
            </a:br>
            <a:endParaRPr lang="en-US" sz="2400" smtClean="0"/>
          </a:p>
          <a:p>
            <a:pPr eaLnBrk="1" hangingPunct="1"/>
            <a:r>
              <a:rPr lang="en-US" sz="2400" smtClean="0"/>
              <a:t>p = percentile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FB777-B03A-4069-8BEA-3C3AB365AB0F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Quartiles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25</a:t>
            </a:r>
            <a:r>
              <a:rPr lang="en-US" baseline="30000" smtClean="0"/>
              <a:t>th</a:t>
            </a:r>
            <a:r>
              <a:rPr lang="en-US" smtClean="0"/>
              <a:t> percentile is 1</a:t>
            </a:r>
            <a:r>
              <a:rPr lang="en-US" baseline="30000" smtClean="0"/>
              <a:t>st</a:t>
            </a:r>
            <a:r>
              <a:rPr lang="en-US" smtClean="0"/>
              <a:t> quartile</a:t>
            </a:r>
          </a:p>
          <a:p>
            <a:pPr eaLnBrk="1" hangingPunct="1"/>
            <a:r>
              <a:rPr lang="en-US" smtClean="0"/>
              <a:t>50</a:t>
            </a:r>
            <a:r>
              <a:rPr lang="en-US" baseline="30000" smtClean="0"/>
              <a:t>th</a:t>
            </a:r>
            <a:r>
              <a:rPr lang="en-US" smtClean="0"/>
              <a:t> percentile is median</a:t>
            </a:r>
          </a:p>
          <a:p>
            <a:pPr eaLnBrk="1" hangingPunct="1"/>
            <a:r>
              <a:rPr lang="en-US" smtClean="0"/>
              <a:t>75</a:t>
            </a:r>
            <a:r>
              <a:rPr lang="en-US" baseline="30000" smtClean="0"/>
              <a:t>th</a:t>
            </a:r>
            <a:r>
              <a:rPr lang="en-US" smtClean="0"/>
              <a:t> percentile is 3</a:t>
            </a:r>
            <a:r>
              <a:rPr lang="en-US" baseline="30000" smtClean="0"/>
              <a:t>rd</a:t>
            </a:r>
            <a:r>
              <a:rPr lang="en-US" smtClean="0"/>
              <a:t> quartile</a:t>
            </a:r>
          </a:p>
          <a:p>
            <a:pPr eaLnBrk="1" hangingPunct="1"/>
            <a:r>
              <a:rPr lang="en-US" smtClean="0"/>
              <a:t>75</a:t>
            </a:r>
            <a:r>
              <a:rPr lang="en-US" baseline="30000" smtClean="0"/>
              <a:t>th</a:t>
            </a:r>
            <a:r>
              <a:rPr lang="en-US" smtClean="0"/>
              <a:t> percentile – 25</a:t>
            </a:r>
            <a:r>
              <a:rPr lang="en-US" baseline="30000" smtClean="0"/>
              <a:t>th</a:t>
            </a:r>
            <a:r>
              <a:rPr lang="en-US" smtClean="0"/>
              <a:t> percentile is called the Interquartile Range which represents the “middle 50%”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EF3F9-98DA-40A1-ABEB-2807D3340F66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IQR example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7924800" cy="47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n+1=31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.25 x 31 = 7.75	location 8 = </a:t>
            </a:r>
            <a:r>
              <a:rPr lang="en-US" sz="3200" b="1">
                <a:latin typeface="Times New Roman" pitchFamily="18" charset="0"/>
              </a:rPr>
              <a:t>87</a:t>
            </a:r>
            <a:r>
              <a:rPr lang="en-US" sz="2800">
                <a:latin typeface="Times New Roman" pitchFamily="18" charset="0"/>
              </a:rPr>
              <a:t>     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 1</a:t>
            </a:r>
            <a:r>
              <a:rPr lang="en-US" sz="2800" baseline="30000">
                <a:latin typeface="Times New Roman" pitchFamily="18" charset="0"/>
                <a:sym typeface="Wingdings" pitchFamily="2" charset="2"/>
              </a:rPr>
              <a:t>st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Quartile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.75 x 31 = 23.25	location 23 = </a:t>
            </a:r>
            <a:r>
              <a:rPr lang="en-US" sz="3200" b="1">
                <a:latin typeface="Times New Roman" pitchFamily="18" charset="0"/>
                <a:sym typeface="Wingdings" pitchFamily="2" charset="2"/>
              </a:rPr>
              <a:t>108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 3rd Quartile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Interquartile Range (IQR) =108 – 87 = </a:t>
            </a:r>
            <a:r>
              <a:rPr lang="en-US" sz="3200" b="1">
                <a:latin typeface="Times New Roman" pitchFamily="18" charset="0"/>
                <a:sym typeface="Wingdings" pitchFamily="2" charset="2"/>
              </a:rPr>
              <a:t>21</a:t>
            </a:r>
            <a:endParaRPr lang="en-US" sz="3200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523B2-254D-4E8C-877A-670F5974215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Measures of Central Tendency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smtClean="0"/>
              <a:t>Mean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Arithmetic Average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smtClean="0"/>
              <a:t>Median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“Middle” Value after ranking data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Not affected by “outliers”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smtClean="0"/>
              <a:t>Mode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Most Occurring Value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Useful for non-numeric data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724400" y="2057400"/>
          <a:ext cx="1447800" cy="895350"/>
        </p:xfrm>
        <a:graphic>
          <a:graphicData uri="http://schemas.openxmlformats.org/presentationml/2006/ole">
            <p:oleObj spid="_x0000_s1026" name="Equation" r:id="rId4" imgW="698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1D447-E346-4D75-9FC5-9CC1FBF6D88F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Box Plots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2400" smtClean="0"/>
              <a:t>A </a:t>
            </a:r>
            <a:r>
              <a:rPr lang="en-US" sz="2400" smtClean="0">
                <a:solidFill>
                  <a:srgbClr val="7912EA"/>
                </a:solidFill>
              </a:rPr>
              <a:t>box plot</a:t>
            </a:r>
            <a:r>
              <a:rPr lang="en-US" sz="2400" smtClean="0"/>
              <a:t> is a graphical display, based on quartiles, that helps to picture a set of data.</a:t>
            </a:r>
          </a:p>
          <a:p>
            <a:pPr eaLnBrk="1" hangingPunct="1"/>
            <a:r>
              <a:rPr lang="en-US" sz="2400" smtClean="0"/>
              <a:t>Five pieces of data are needed to construct a box plot: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z="2000" smtClean="0"/>
              <a:t>Minimum Value</a:t>
            </a:r>
          </a:p>
          <a:p>
            <a:pPr lvl="1" eaLnBrk="1" hangingPunct="1"/>
            <a:r>
              <a:rPr lang="en-US" sz="2000" smtClean="0"/>
              <a:t>First Quartile</a:t>
            </a:r>
          </a:p>
          <a:p>
            <a:pPr lvl="1" eaLnBrk="1" hangingPunct="1"/>
            <a:r>
              <a:rPr lang="en-US" sz="2000" smtClean="0"/>
              <a:t>Median</a:t>
            </a:r>
          </a:p>
          <a:p>
            <a:pPr lvl="1" eaLnBrk="1" hangingPunct="1"/>
            <a:r>
              <a:rPr lang="en-US" sz="2000" smtClean="0"/>
              <a:t>Third Quartile</a:t>
            </a:r>
          </a:p>
          <a:p>
            <a:pPr lvl="1" eaLnBrk="1" hangingPunct="1"/>
            <a:r>
              <a:rPr lang="en-US" sz="2000" smtClean="0"/>
              <a:t>Maximum Value.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4-26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E8447-02D3-4F4F-A1B3-5580D19A9E59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Box Plot</a:t>
            </a:r>
          </a:p>
        </p:txBody>
      </p:sp>
      <p:pic>
        <p:nvPicPr>
          <p:cNvPr id="31748" name="Picture 3" descr="boxpl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0200"/>
            <a:ext cx="5715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9590C-5A18-4FA1-8192-A18C427971B3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Outliers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outlier is data point that is far removed from the other entries in the data set.</a:t>
            </a:r>
          </a:p>
          <a:p>
            <a:pPr eaLnBrk="1" hangingPunct="1"/>
            <a:r>
              <a:rPr lang="en-US" smtClean="0"/>
              <a:t>Outliers could be</a:t>
            </a:r>
          </a:p>
          <a:p>
            <a:pPr lvl="1" eaLnBrk="1" hangingPunct="1"/>
            <a:r>
              <a:rPr lang="en-US" smtClean="0"/>
              <a:t>Mistakes made in recording data</a:t>
            </a:r>
          </a:p>
          <a:p>
            <a:pPr lvl="1" eaLnBrk="1" hangingPunct="1"/>
            <a:r>
              <a:rPr lang="en-US" smtClean="0"/>
              <a:t>Data that don’t belong in population</a:t>
            </a:r>
          </a:p>
          <a:p>
            <a:pPr lvl="1" eaLnBrk="1" hangingPunct="1"/>
            <a:r>
              <a:rPr lang="en-US" smtClean="0"/>
              <a:t>True rare events 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26913-D910-4520-9C3F-DF0FE708C002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Outliers have a dramatic effect on some statistics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504112" cy="1182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Example quarterly home sales for 10 realtors: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graphicFrame>
        <p:nvGraphicFramePr>
          <p:cNvPr id="241749" name="Group 85"/>
          <p:cNvGraphicFramePr>
            <a:graphicFrameLocks noGrp="1"/>
          </p:cNvGraphicFramePr>
          <p:nvPr>
            <p:ph sz="quarter" idx="2"/>
          </p:nvPr>
        </p:nvGraphicFramePr>
        <p:xfrm>
          <a:off x="1066800" y="2971800"/>
          <a:ext cx="6858000" cy="6096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096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1750" name="Group 86"/>
          <p:cNvGraphicFramePr>
            <a:graphicFrameLocks noGrp="1"/>
          </p:cNvGraphicFramePr>
          <p:nvPr>
            <p:ph sz="quarter" idx="3"/>
          </p:nvPr>
        </p:nvGraphicFramePr>
        <p:xfrm>
          <a:off x="1066800" y="3429000"/>
          <a:ext cx="6553200" cy="2606675"/>
        </p:xfrm>
        <a:graphic>
          <a:graphicData uri="http://schemas.openxmlformats.org/drawingml/2006/table">
            <a:tbl>
              <a:tblPr/>
              <a:tblGrid>
                <a:gridCol w="1731963"/>
                <a:gridCol w="2211387"/>
                <a:gridCol w="260985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with outlier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without outlier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9.00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4.44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5.00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5.00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Std Dev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14.51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1.81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IQR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3.00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3.50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5D2D73-86EF-468E-99DE-D2D6B3513FE0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Box Plot to find outliers</a:t>
            </a:r>
          </a:p>
        </p:txBody>
      </p:sp>
      <p:sp>
        <p:nvSpPr>
          <p:cNvPr id="2447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383087"/>
          </a:xfrm>
        </p:spPr>
        <p:txBody>
          <a:bodyPr/>
          <a:lstStyle/>
          <a:p>
            <a:pPr eaLnBrk="1" hangingPunct="1"/>
            <a:r>
              <a:rPr lang="en-US" sz="2000" smtClean="0"/>
              <a:t>The “box” is the region between the 1</a:t>
            </a:r>
            <a:r>
              <a:rPr lang="en-US" sz="2000" baseline="30000" smtClean="0"/>
              <a:t>st</a:t>
            </a:r>
            <a:r>
              <a:rPr lang="en-US" sz="2000" smtClean="0"/>
              <a:t> and 3</a:t>
            </a:r>
            <a:r>
              <a:rPr lang="en-US" sz="2000" baseline="30000" smtClean="0"/>
              <a:t>rd</a:t>
            </a:r>
            <a:r>
              <a:rPr lang="en-US" sz="2000" smtClean="0"/>
              <a:t> quartiles.</a:t>
            </a:r>
          </a:p>
          <a:p>
            <a:pPr eaLnBrk="1" hangingPunct="1"/>
            <a:r>
              <a:rPr lang="en-US" sz="2000" smtClean="0"/>
              <a:t>Possible outliers are more than 1.5 IQR’s from the box (inner fence)</a:t>
            </a:r>
          </a:p>
          <a:p>
            <a:pPr eaLnBrk="1" hangingPunct="1"/>
            <a:r>
              <a:rPr lang="en-US" sz="2000" smtClean="0"/>
              <a:t>Probable outliers are more than 3 IQR’s from the box (outer fence)</a:t>
            </a:r>
          </a:p>
          <a:p>
            <a:pPr eaLnBrk="1" hangingPunct="1"/>
            <a:r>
              <a:rPr lang="en-US" sz="2000" smtClean="0"/>
              <a:t>In the box plot below, the dotted lines represent the “fences” that are 1.5 and 3 IQR’s from the box. See how the data point 50 is well outside the outer fence and therefore an almost certain outlier.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244739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381000" y="4114800"/>
          <a:ext cx="8763000" cy="2438400"/>
        </p:xfrm>
        <a:graphic>
          <a:graphicData uri="http://schemas.openxmlformats.org/presentationml/2006/ole">
            <p:oleObj spid="_x0000_s6146" name="Chart" r:id="rId4" imgW="5086443" imgH="1438359" progId="Excel.Sheet.8">
              <p:embed/>
            </p:oleObj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2014538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3" grpId="0" build="p"/>
      <p:bldOleChart spid="2447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D4115-BC14-4ECF-B547-AF45359460BA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Using Z-score to detect outliers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017713"/>
            <a:ext cx="7620000" cy="2630487"/>
          </a:xfrm>
        </p:spPr>
        <p:txBody>
          <a:bodyPr/>
          <a:lstStyle/>
          <a:p>
            <a:pPr eaLnBrk="1" hangingPunct="1"/>
            <a:r>
              <a:rPr lang="en-US" sz="2800" smtClean="0"/>
              <a:t>Calculate the mean and standard deviation without the suspected outlier.</a:t>
            </a:r>
          </a:p>
          <a:p>
            <a:pPr eaLnBrk="1" hangingPunct="1"/>
            <a:r>
              <a:rPr lang="en-US" sz="2800" smtClean="0"/>
              <a:t>Calculate the Z-score of the suspected outlier.</a:t>
            </a:r>
          </a:p>
          <a:p>
            <a:pPr eaLnBrk="1" hangingPunct="1"/>
            <a:r>
              <a:rPr lang="en-US" sz="2800" smtClean="0"/>
              <a:t>If the Z-score is more than 3 or less than -3, that data point is a probable outlier.</a:t>
            </a:r>
          </a:p>
        </p:txBody>
      </p:sp>
      <p:graphicFrame>
        <p:nvGraphicFramePr>
          <p:cNvPr id="2478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438400" y="4953000"/>
          <a:ext cx="3810000" cy="1230313"/>
        </p:xfrm>
        <a:graphic>
          <a:graphicData uri="http://schemas.openxmlformats.org/presentationml/2006/ole">
            <p:oleObj spid="_x0000_s7170" name="Equation" r:id="rId4" imgW="1218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00515-D1C9-46F3-B848-854C3D0633B9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Outliers – what to do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Remove or not remove, there is no clear answer.</a:t>
            </a:r>
            <a:br>
              <a:rPr lang="en-US" sz="2000" smtClean="0"/>
            </a:br>
            <a:endParaRPr lang="en-US" sz="2000" smtClean="0"/>
          </a:p>
          <a:p>
            <a:pPr eaLnBrk="1" hangingPunct="1"/>
            <a:r>
              <a:rPr lang="en-US" sz="2000" smtClean="0"/>
              <a:t>For some populations, outliers don’t dramatically change the overall statistical analysis. Example: the tallest person in the world will not dramatically change the mean height of 10000 people.</a:t>
            </a:r>
            <a:br>
              <a:rPr lang="en-US" sz="2000" smtClean="0"/>
            </a:br>
            <a:endParaRPr lang="en-US" sz="2000" smtClean="0"/>
          </a:p>
          <a:p>
            <a:pPr eaLnBrk="1" hangingPunct="1"/>
            <a:r>
              <a:rPr lang="en-US" sz="2000" smtClean="0"/>
              <a:t>However, for some populations, a single outlier will have a dramatic effect on statistical analysis (called “</a:t>
            </a:r>
            <a:r>
              <a:rPr lang="en-US" sz="2000" b="1" smtClean="0"/>
              <a:t>Black Swan</a:t>
            </a:r>
            <a:r>
              <a:rPr lang="en-US" sz="2000" smtClean="0"/>
              <a:t>” by Nicholas Taleb) and inferential statistics may be invalid in analyzing these populations. Example: the richest person in the world will dramatically change the mean wealth of 10000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82805-BD4A-4D05-AB75-91A91B8A20F3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Bivariate Data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Ordered numeric pairs (X,Y)</a:t>
            </a:r>
          </a:p>
          <a:p>
            <a:pPr eaLnBrk="1" hangingPunct="1"/>
            <a:r>
              <a:rPr lang="en-US" smtClean="0"/>
              <a:t>Both values are numeric</a:t>
            </a:r>
          </a:p>
          <a:p>
            <a:pPr eaLnBrk="1" hangingPunct="1"/>
            <a:r>
              <a:rPr lang="en-US" smtClean="0"/>
              <a:t>Paired by a common characteristic</a:t>
            </a:r>
          </a:p>
          <a:p>
            <a:pPr eaLnBrk="1" hangingPunct="1"/>
            <a:r>
              <a:rPr lang="en-US" smtClean="0"/>
              <a:t>Graph as Scatterplot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4FF9E-E2B0-43FE-92A9-893F32EA11E5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Bivariate Data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Housing Data</a:t>
            </a:r>
          </a:p>
          <a:p>
            <a:pPr lvl="1" eaLnBrk="1" hangingPunct="1"/>
            <a:r>
              <a:rPr lang="en-US" smtClean="0"/>
              <a:t>X = Square Footage</a:t>
            </a:r>
          </a:p>
          <a:p>
            <a:pPr lvl="1" eaLnBrk="1" hangingPunct="1"/>
            <a:r>
              <a:rPr lang="en-US" smtClean="0"/>
              <a:t>Y =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C6CE9-9CE4-48FA-AF6A-FB5A7E10A7CD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Scatterplot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idx="1"/>
          </p:nvPr>
        </p:nvGraphicFramePr>
        <p:xfrm>
          <a:off x="1143000" y="1655763"/>
          <a:ext cx="7162800" cy="4895850"/>
        </p:xfrm>
        <a:graphic>
          <a:graphicData uri="http://schemas.openxmlformats.org/presentationml/2006/ole">
            <p:oleObj spid="_x0000_s8194" name="Chart" r:id="rId4" imgW="6229220" imgH="425768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06AAC-E9E3-4CBC-A722-E86203B9EDA7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905000"/>
            <a:ext cx="7518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2000" dirty="0"/>
              <a:t>	</a:t>
            </a:r>
            <a:r>
              <a:rPr lang="en-US" sz="2000" dirty="0">
                <a:latin typeface="+mj-lt"/>
              </a:rPr>
              <a:t>Anthony’s Pizza, a Detroit based company, offers pizza delivery to its customers. A driver for Anthony’s Pizza will often make several deliveries on a single delivery run. A sample of 5 delivery runs by a driver showed that the total number of pizzas delivered on each run</a:t>
            </a:r>
          </a:p>
          <a:p>
            <a:pPr marL="914400" lvl="1" indent="-457200">
              <a:spcBef>
                <a:spcPct val="50000"/>
              </a:spcBef>
              <a:defRPr/>
            </a:pPr>
            <a:r>
              <a:rPr lang="en-US" dirty="0">
                <a:latin typeface="+mj-lt"/>
              </a:rPr>
              <a:t>	       2      2      5      9      12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US" dirty="0">
                <a:latin typeface="+mj-lt"/>
              </a:rPr>
              <a:t>	What is the Average?</a:t>
            </a:r>
          </a:p>
          <a:p>
            <a:pPr marL="1828800" lvl="3" indent="-457200">
              <a:spcBef>
                <a:spcPct val="50000"/>
              </a:spcBef>
              <a:buFontTx/>
              <a:buAutoNum type="alphaLcParenR"/>
              <a:defRPr/>
            </a:pPr>
            <a:r>
              <a:rPr lang="en-US" dirty="0">
                <a:latin typeface="+mj-lt"/>
              </a:rPr>
              <a:t>   2</a:t>
            </a:r>
          </a:p>
          <a:p>
            <a:pPr marL="1828800" lvl="3" indent="-457200">
              <a:spcBef>
                <a:spcPct val="50000"/>
              </a:spcBef>
              <a:buFontTx/>
              <a:buAutoNum type="alphaLcParenR"/>
              <a:defRPr/>
            </a:pPr>
            <a:r>
              <a:rPr lang="en-US" dirty="0">
                <a:latin typeface="+mj-lt"/>
              </a:rPr>
              <a:t>   5</a:t>
            </a:r>
          </a:p>
          <a:p>
            <a:pPr marL="1828800" lvl="3" indent="-457200">
              <a:spcBef>
                <a:spcPct val="50000"/>
              </a:spcBef>
              <a:buFontTx/>
              <a:buAutoNum type="alphaLcParenR"/>
              <a:defRPr/>
            </a:pPr>
            <a:r>
              <a:rPr lang="en-US" dirty="0">
                <a:latin typeface="+mj-lt"/>
              </a:rPr>
              <a:t>  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2F00E-811D-41F1-BDBD-11C5E884A6F8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ph idx="1"/>
          </p:nvPr>
        </p:nvGraphicFramePr>
        <p:xfrm>
          <a:off x="1600200" y="1592263"/>
          <a:ext cx="6400800" cy="4581525"/>
        </p:xfrm>
        <a:graphic>
          <a:graphicData uri="http://schemas.openxmlformats.org/presentationml/2006/ole">
            <p:oleObj spid="_x0000_s9218" name="Chart" r:id="rId4" imgW="4257684" imgH="3048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23176-F230-4D26-86C6-7AE7FB1900C6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Correlation Analysis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2051050"/>
            <a:ext cx="7624762" cy="4090988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4DB14B"/>
                </a:solidFill>
              </a:rPr>
              <a:t>Correlation Analysis:</a:t>
            </a:r>
            <a:r>
              <a:rPr lang="en-US" sz="2600" smtClean="0"/>
              <a:t> A group of statistical techniques used to measure the strength of the relationship (correlation) between two variables.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4DB14B"/>
                </a:solidFill>
              </a:rPr>
              <a:t>Scatter Diagram:</a:t>
            </a:r>
            <a:r>
              <a:rPr lang="en-US" sz="2600" smtClean="0"/>
              <a:t> A chart that portrays the relationship between the two variables of interest.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4DB14B"/>
                </a:solidFill>
              </a:rPr>
              <a:t>Dependent Variable:</a:t>
            </a:r>
            <a:r>
              <a:rPr lang="en-US" sz="2600" smtClean="0"/>
              <a:t> The variable that is being predicted or estimated. “Effect”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solidFill>
                  <a:srgbClr val="4DB14B"/>
                </a:solidFill>
              </a:rPr>
              <a:t>Independent Variable:</a:t>
            </a:r>
            <a:r>
              <a:rPr lang="en-US" sz="2600" smtClean="0"/>
              <a:t> The variable that provides the basis for estimation.  It is the predictor variable. “Cause?” (Maybe!)</a:t>
            </a:r>
            <a:endParaRPr lang="en-US" sz="2400" smtClean="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12-3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CCC04-EFD8-4739-8C56-6E56371239CD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sz="4000" smtClean="0"/>
              <a:t>The Coefficient of Correlation, r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84400"/>
            <a:ext cx="7772400" cy="39751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7912EA"/>
                </a:solidFill>
              </a:rPr>
              <a:t>The Coefficient of Correlation</a:t>
            </a:r>
            <a:r>
              <a:rPr lang="en-US" smtClean="0">
                <a:solidFill>
                  <a:schemeClr val="accent1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(r)</a:t>
            </a:r>
            <a:r>
              <a:rPr lang="en-US" smtClean="0"/>
              <a:t> is a measure of the </a:t>
            </a:r>
            <a:r>
              <a:rPr lang="en-US" b="1" smtClean="0"/>
              <a:t>strength</a:t>
            </a:r>
            <a:r>
              <a:rPr lang="en-US" smtClean="0"/>
              <a:t> of the relationship between two variables.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 requires interval or ratio-scaled data (variables).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It can range from -1 to 1.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Values of -1 or 1 indicate perfect and strong correlation.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Values close to 0 indicate weak correlation.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Negative values indicate an inverse relationship and positive values indicate a direct relationship.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12-4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6ED54-D5F1-4933-83F0-A57E65B2B521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606550" y="1708150"/>
            <a:ext cx="6083300" cy="36449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Line 3"/>
          <p:cNvSpPr>
            <a:spLocks noChangeShapeType="1"/>
          </p:cNvSpPr>
          <p:nvPr/>
        </p:nvSpPr>
        <p:spPr bwMode="auto">
          <a:xfrm>
            <a:off x="44196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38862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>
            <a:off x="49530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>
            <a:off x="54864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>
            <a:off x="60198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8"/>
          <p:cNvSpPr>
            <a:spLocks noChangeShapeType="1"/>
          </p:cNvSpPr>
          <p:nvPr/>
        </p:nvSpPr>
        <p:spPr bwMode="auto">
          <a:xfrm>
            <a:off x="66294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9"/>
          <p:cNvSpPr>
            <a:spLocks noChangeShapeType="1"/>
          </p:cNvSpPr>
          <p:nvPr/>
        </p:nvSpPr>
        <p:spPr bwMode="auto">
          <a:xfrm>
            <a:off x="72390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>
            <a:off x="33528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28194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>
            <a:off x="22860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17526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4"/>
          <p:cNvSpPr>
            <a:spLocks noChangeArrowheads="1"/>
          </p:cNvSpPr>
          <p:nvPr/>
        </p:nvSpPr>
        <p:spPr bwMode="auto">
          <a:xfrm>
            <a:off x="1431925" y="5648325"/>
            <a:ext cx="612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0     1     2      3    4     5     6     7     8      9      10</a:t>
            </a:r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 flipH="1">
            <a:off x="1447800" y="2159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6"/>
          <p:cNvSpPr>
            <a:spLocks noChangeShapeType="1"/>
          </p:cNvSpPr>
          <p:nvPr/>
        </p:nvSpPr>
        <p:spPr bwMode="auto">
          <a:xfrm flipH="1">
            <a:off x="1447800" y="1778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 flipH="1">
            <a:off x="1447800" y="2540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 flipH="1">
            <a:off x="1447800" y="2844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 flipH="1">
            <a:off x="1447800" y="3149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Line 20"/>
          <p:cNvSpPr>
            <a:spLocks noChangeShapeType="1"/>
          </p:cNvSpPr>
          <p:nvPr/>
        </p:nvSpPr>
        <p:spPr bwMode="auto">
          <a:xfrm flipH="1">
            <a:off x="1447800" y="3454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Line 21"/>
          <p:cNvSpPr>
            <a:spLocks noChangeShapeType="1"/>
          </p:cNvSpPr>
          <p:nvPr/>
        </p:nvSpPr>
        <p:spPr bwMode="auto">
          <a:xfrm flipH="1">
            <a:off x="1447800" y="383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Line 22"/>
          <p:cNvSpPr>
            <a:spLocks noChangeShapeType="1"/>
          </p:cNvSpPr>
          <p:nvPr/>
        </p:nvSpPr>
        <p:spPr bwMode="auto">
          <a:xfrm flipH="1">
            <a:off x="1447800" y="4216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Line 23"/>
          <p:cNvSpPr>
            <a:spLocks noChangeShapeType="1"/>
          </p:cNvSpPr>
          <p:nvPr/>
        </p:nvSpPr>
        <p:spPr bwMode="auto">
          <a:xfrm flipH="1">
            <a:off x="1447800" y="4521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Line 24"/>
          <p:cNvSpPr>
            <a:spLocks noChangeShapeType="1"/>
          </p:cNvSpPr>
          <p:nvPr/>
        </p:nvSpPr>
        <p:spPr bwMode="auto">
          <a:xfrm flipH="1">
            <a:off x="1447800" y="4902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Line 25"/>
          <p:cNvSpPr>
            <a:spLocks noChangeShapeType="1"/>
          </p:cNvSpPr>
          <p:nvPr/>
        </p:nvSpPr>
        <p:spPr bwMode="auto">
          <a:xfrm flipH="1">
            <a:off x="1447800" y="5207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Rectangle 26"/>
          <p:cNvSpPr>
            <a:spLocks noChangeArrowheads="1"/>
          </p:cNvSpPr>
          <p:nvPr/>
        </p:nvSpPr>
        <p:spPr bwMode="auto">
          <a:xfrm>
            <a:off x="822325" y="1533525"/>
            <a:ext cx="4889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10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9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8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7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6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5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4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3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2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1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0</a:t>
            </a:r>
          </a:p>
        </p:txBody>
      </p:sp>
      <p:sp>
        <p:nvSpPr>
          <p:cNvPr id="39964" name="Line 27"/>
          <p:cNvSpPr>
            <a:spLocks noChangeShapeType="1"/>
          </p:cNvSpPr>
          <p:nvPr/>
        </p:nvSpPr>
        <p:spPr bwMode="auto">
          <a:xfrm flipV="1">
            <a:off x="2133600" y="1778000"/>
            <a:ext cx="5029200" cy="3124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Rectangle 28"/>
          <p:cNvSpPr>
            <a:spLocks noChangeArrowheads="1"/>
          </p:cNvSpPr>
          <p:nvPr/>
        </p:nvSpPr>
        <p:spPr bwMode="auto">
          <a:xfrm>
            <a:off x="3870325" y="6029325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   X</a:t>
            </a:r>
          </a:p>
        </p:txBody>
      </p:sp>
      <p:sp>
        <p:nvSpPr>
          <p:cNvPr id="39966" name="Rectangle 29"/>
          <p:cNvSpPr>
            <a:spLocks noChangeArrowheads="1"/>
          </p:cNvSpPr>
          <p:nvPr/>
        </p:nvSpPr>
        <p:spPr bwMode="auto">
          <a:xfrm>
            <a:off x="60325" y="3209925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 Y</a:t>
            </a:r>
          </a:p>
        </p:txBody>
      </p:sp>
      <p:sp>
        <p:nvSpPr>
          <p:cNvPr id="39967" name="Oval 30"/>
          <p:cNvSpPr>
            <a:spLocks noChangeArrowheads="1"/>
          </p:cNvSpPr>
          <p:nvPr/>
        </p:nvSpPr>
        <p:spPr bwMode="auto">
          <a:xfrm>
            <a:off x="3587750" y="38417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Oval 31"/>
          <p:cNvSpPr>
            <a:spLocks noChangeArrowheads="1"/>
          </p:cNvSpPr>
          <p:nvPr/>
        </p:nvSpPr>
        <p:spPr bwMode="auto">
          <a:xfrm>
            <a:off x="2978150" y="42227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Oval 32"/>
          <p:cNvSpPr>
            <a:spLocks noChangeArrowheads="1"/>
          </p:cNvSpPr>
          <p:nvPr/>
        </p:nvSpPr>
        <p:spPr bwMode="auto">
          <a:xfrm>
            <a:off x="4197350" y="35369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Oval 33"/>
          <p:cNvSpPr>
            <a:spLocks noChangeArrowheads="1"/>
          </p:cNvSpPr>
          <p:nvPr/>
        </p:nvSpPr>
        <p:spPr bwMode="auto">
          <a:xfrm>
            <a:off x="7016750" y="17843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Oval 34"/>
          <p:cNvSpPr>
            <a:spLocks noChangeArrowheads="1"/>
          </p:cNvSpPr>
          <p:nvPr/>
        </p:nvSpPr>
        <p:spPr bwMode="auto">
          <a:xfrm>
            <a:off x="2139950" y="47561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Oval 35"/>
          <p:cNvSpPr>
            <a:spLocks noChangeArrowheads="1"/>
          </p:cNvSpPr>
          <p:nvPr/>
        </p:nvSpPr>
        <p:spPr bwMode="auto">
          <a:xfrm>
            <a:off x="5568950" y="26225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Oval 36"/>
          <p:cNvSpPr>
            <a:spLocks noChangeArrowheads="1"/>
          </p:cNvSpPr>
          <p:nvPr/>
        </p:nvSpPr>
        <p:spPr bwMode="auto">
          <a:xfrm>
            <a:off x="6254750" y="22415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Oval 37"/>
          <p:cNvSpPr>
            <a:spLocks noChangeArrowheads="1"/>
          </p:cNvSpPr>
          <p:nvPr/>
        </p:nvSpPr>
        <p:spPr bwMode="auto">
          <a:xfrm>
            <a:off x="4806950" y="30797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Rectangle 38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12-6</a:t>
            </a:r>
          </a:p>
        </p:txBody>
      </p:sp>
      <p:sp>
        <p:nvSpPr>
          <p:cNvPr id="39976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381000"/>
            <a:ext cx="7793037" cy="1143000"/>
          </a:xfrm>
        </p:spPr>
        <p:txBody>
          <a:bodyPr/>
          <a:lstStyle/>
          <a:p>
            <a:pPr eaLnBrk="1" hangingPunct="1"/>
            <a:r>
              <a:rPr lang="en-US" smtClean="0"/>
              <a:t>Perfect Positive Correlation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8ADCB-DFF3-472A-AA80-675B2EDA90A2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793037" cy="1227138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Perfect Negative Correlation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606550" y="1695450"/>
            <a:ext cx="6083300" cy="36449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Line 4"/>
          <p:cNvSpPr>
            <a:spLocks noChangeShapeType="1"/>
          </p:cNvSpPr>
          <p:nvPr/>
        </p:nvSpPr>
        <p:spPr bwMode="auto">
          <a:xfrm>
            <a:off x="44196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5"/>
          <p:cNvSpPr>
            <a:spLocks noChangeShapeType="1"/>
          </p:cNvSpPr>
          <p:nvPr/>
        </p:nvSpPr>
        <p:spPr bwMode="auto">
          <a:xfrm>
            <a:off x="38862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6"/>
          <p:cNvSpPr>
            <a:spLocks noChangeShapeType="1"/>
          </p:cNvSpPr>
          <p:nvPr/>
        </p:nvSpPr>
        <p:spPr bwMode="auto">
          <a:xfrm>
            <a:off x="49530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7"/>
          <p:cNvSpPr>
            <a:spLocks noChangeShapeType="1"/>
          </p:cNvSpPr>
          <p:nvPr/>
        </p:nvSpPr>
        <p:spPr bwMode="auto">
          <a:xfrm>
            <a:off x="54864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>
            <a:off x="60198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66294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0"/>
          <p:cNvSpPr>
            <a:spLocks noChangeShapeType="1"/>
          </p:cNvSpPr>
          <p:nvPr/>
        </p:nvSpPr>
        <p:spPr bwMode="auto">
          <a:xfrm>
            <a:off x="72390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>
            <a:off x="33528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>
            <a:off x="28194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>
            <a:off x="22860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4"/>
          <p:cNvSpPr>
            <a:spLocks noChangeShapeType="1"/>
          </p:cNvSpPr>
          <p:nvPr/>
        </p:nvSpPr>
        <p:spPr bwMode="auto">
          <a:xfrm>
            <a:off x="1752600" y="535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Rectangle 15"/>
          <p:cNvSpPr>
            <a:spLocks noChangeArrowheads="1"/>
          </p:cNvSpPr>
          <p:nvPr/>
        </p:nvSpPr>
        <p:spPr bwMode="auto">
          <a:xfrm>
            <a:off x="1431925" y="5648325"/>
            <a:ext cx="612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0     1     2      3    4     5     6     7     8      9      10</a:t>
            </a:r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 flipH="1">
            <a:off x="1447800" y="2159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 flipH="1">
            <a:off x="1447800" y="1778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Line 18"/>
          <p:cNvSpPr>
            <a:spLocks noChangeShapeType="1"/>
          </p:cNvSpPr>
          <p:nvPr/>
        </p:nvSpPr>
        <p:spPr bwMode="auto">
          <a:xfrm flipH="1">
            <a:off x="1447800" y="2540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19"/>
          <p:cNvSpPr>
            <a:spLocks noChangeShapeType="1"/>
          </p:cNvSpPr>
          <p:nvPr/>
        </p:nvSpPr>
        <p:spPr bwMode="auto">
          <a:xfrm flipH="1">
            <a:off x="1447800" y="2844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20"/>
          <p:cNvSpPr>
            <a:spLocks noChangeShapeType="1"/>
          </p:cNvSpPr>
          <p:nvPr/>
        </p:nvSpPr>
        <p:spPr bwMode="auto">
          <a:xfrm flipH="1">
            <a:off x="1447800" y="3149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Line 21"/>
          <p:cNvSpPr>
            <a:spLocks noChangeShapeType="1"/>
          </p:cNvSpPr>
          <p:nvPr/>
        </p:nvSpPr>
        <p:spPr bwMode="auto">
          <a:xfrm flipH="1">
            <a:off x="1447800" y="3454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Line 22"/>
          <p:cNvSpPr>
            <a:spLocks noChangeShapeType="1"/>
          </p:cNvSpPr>
          <p:nvPr/>
        </p:nvSpPr>
        <p:spPr bwMode="auto">
          <a:xfrm flipH="1">
            <a:off x="1447800" y="383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Line 23"/>
          <p:cNvSpPr>
            <a:spLocks noChangeShapeType="1"/>
          </p:cNvSpPr>
          <p:nvPr/>
        </p:nvSpPr>
        <p:spPr bwMode="auto">
          <a:xfrm flipH="1">
            <a:off x="1447800" y="4216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Line 24"/>
          <p:cNvSpPr>
            <a:spLocks noChangeShapeType="1"/>
          </p:cNvSpPr>
          <p:nvPr/>
        </p:nvSpPr>
        <p:spPr bwMode="auto">
          <a:xfrm flipH="1">
            <a:off x="1447800" y="4521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Line 25"/>
          <p:cNvSpPr>
            <a:spLocks noChangeShapeType="1"/>
          </p:cNvSpPr>
          <p:nvPr/>
        </p:nvSpPr>
        <p:spPr bwMode="auto">
          <a:xfrm flipH="1">
            <a:off x="1447800" y="4902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Line 26"/>
          <p:cNvSpPr>
            <a:spLocks noChangeShapeType="1"/>
          </p:cNvSpPr>
          <p:nvPr/>
        </p:nvSpPr>
        <p:spPr bwMode="auto">
          <a:xfrm flipH="1">
            <a:off x="1447800" y="5207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Rectangle 27"/>
          <p:cNvSpPr>
            <a:spLocks noChangeArrowheads="1"/>
          </p:cNvSpPr>
          <p:nvPr/>
        </p:nvSpPr>
        <p:spPr bwMode="auto">
          <a:xfrm>
            <a:off x="822325" y="1533525"/>
            <a:ext cx="4889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10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9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8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7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6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5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4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3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2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1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0</a:t>
            </a:r>
          </a:p>
        </p:txBody>
      </p:sp>
      <p:sp>
        <p:nvSpPr>
          <p:cNvPr id="40989" name="Line 28"/>
          <p:cNvSpPr>
            <a:spLocks noChangeShapeType="1"/>
          </p:cNvSpPr>
          <p:nvPr/>
        </p:nvSpPr>
        <p:spPr bwMode="auto">
          <a:xfrm flipH="1" flipV="1">
            <a:off x="2133600" y="1778000"/>
            <a:ext cx="5029200" cy="3124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Rectangle 29"/>
          <p:cNvSpPr>
            <a:spLocks noChangeArrowheads="1"/>
          </p:cNvSpPr>
          <p:nvPr/>
        </p:nvSpPr>
        <p:spPr bwMode="auto">
          <a:xfrm>
            <a:off x="3870325" y="6029325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   X</a:t>
            </a:r>
          </a:p>
        </p:txBody>
      </p:sp>
      <p:sp>
        <p:nvSpPr>
          <p:cNvPr id="40991" name="Rectangle 30"/>
          <p:cNvSpPr>
            <a:spLocks noChangeArrowheads="1"/>
          </p:cNvSpPr>
          <p:nvPr/>
        </p:nvSpPr>
        <p:spPr bwMode="auto">
          <a:xfrm>
            <a:off x="60325" y="3209925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 Y</a:t>
            </a:r>
          </a:p>
        </p:txBody>
      </p:sp>
      <p:sp>
        <p:nvSpPr>
          <p:cNvPr id="40992" name="Oval 31"/>
          <p:cNvSpPr>
            <a:spLocks noChangeArrowheads="1"/>
          </p:cNvSpPr>
          <p:nvPr/>
        </p:nvSpPr>
        <p:spPr bwMode="auto">
          <a:xfrm>
            <a:off x="2216150" y="17843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Oval 32"/>
          <p:cNvSpPr>
            <a:spLocks noChangeArrowheads="1"/>
          </p:cNvSpPr>
          <p:nvPr/>
        </p:nvSpPr>
        <p:spPr bwMode="auto">
          <a:xfrm>
            <a:off x="4578350" y="32321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Oval 33"/>
          <p:cNvSpPr>
            <a:spLocks noChangeArrowheads="1"/>
          </p:cNvSpPr>
          <p:nvPr/>
        </p:nvSpPr>
        <p:spPr bwMode="auto">
          <a:xfrm>
            <a:off x="2825750" y="21653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Oval 34"/>
          <p:cNvSpPr>
            <a:spLocks noChangeArrowheads="1"/>
          </p:cNvSpPr>
          <p:nvPr/>
        </p:nvSpPr>
        <p:spPr bwMode="auto">
          <a:xfrm>
            <a:off x="3435350" y="25463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Oval 35"/>
          <p:cNvSpPr>
            <a:spLocks noChangeArrowheads="1"/>
          </p:cNvSpPr>
          <p:nvPr/>
        </p:nvSpPr>
        <p:spPr bwMode="auto">
          <a:xfrm>
            <a:off x="3968750" y="29273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Oval 36"/>
          <p:cNvSpPr>
            <a:spLocks noChangeArrowheads="1"/>
          </p:cNvSpPr>
          <p:nvPr/>
        </p:nvSpPr>
        <p:spPr bwMode="auto">
          <a:xfrm>
            <a:off x="6330950" y="43751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Oval 37"/>
          <p:cNvSpPr>
            <a:spLocks noChangeArrowheads="1"/>
          </p:cNvSpPr>
          <p:nvPr/>
        </p:nvSpPr>
        <p:spPr bwMode="auto">
          <a:xfrm>
            <a:off x="5873750" y="40703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Oval 38"/>
          <p:cNvSpPr>
            <a:spLocks noChangeArrowheads="1"/>
          </p:cNvSpPr>
          <p:nvPr/>
        </p:nvSpPr>
        <p:spPr bwMode="auto">
          <a:xfrm>
            <a:off x="5416550" y="37655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Oval 39"/>
          <p:cNvSpPr>
            <a:spLocks noChangeArrowheads="1"/>
          </p:cNvSpPr>
          <p:nvPr/>
        </p:nvSpPr>
        <p:spPr bwMode="auto">
          <a:xfrm>
            <a:off x="5035550" y="35369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Oval 40"/>
          <p:cNvSpPr>
            <a:spLocks noChangeArrowheads="1"/>
          </p:cNvSpPr>
          <p:nvPr/>
        </p:nvSpPr>
        <p:spPr bwMode="auto">
          <a:xfrm>
            <a:off x="6940550" y="4756150"/>
            <a:ext cx="139700" cy="1397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Rectangle 41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12-5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1AA7E-D0EF-41B8-90C2-AD9DA91E16C6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1606550" y="1682750"/>
            <a:ext cx="6083300" cy="36449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Line 3"/>
          <p:cNvSpPr>
            <a:spLocks noChangeShapeType="1"/>
          </p:cNvSpPr>
          <p:nvPr/>
        </p:nvSpPr>
        <p:spPr bwMode="auto">
          <a:xfrm>
            <a:off x="4419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38862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5"/>
          <p:cNvSpPr>
            <a:spLocks noChangeShapeType="1"/>
          </p:cNvSpPr>
          <p:nvPr/>
        </p:nvSpPr>
        <p:spPr bwMode="auto">
          <a:xfrm>
            <a:off x="49530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>
            <a:off x="54864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6019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66294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72390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3352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28194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2"/>
          <p:cNvSpPr>
            <a:spLocks noChangeShapeType="1"/>
          </p:cNvSpPr>
          <p:nvPr/>
        </p:nvSpPr>
        <p:spPr bwMode="auto">
          <a:xfrm>
            <a:off x="22860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1752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Rectangle 14"/>
          <p:cNvSpPr>
            <a:spLocks noChangeArrowheads="1"/>
          </p:cNvSpPr>
          <p:nvPr/>
        </p:nvSpPr>
        <p:spPr bwMode="auto">
          <a:xfrm>
            <a:off x="1431925" y="5622925"/>
            <a:ext cx="612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0     1     2      3    4     5     6     7     8      9      10</a:t>
            </a:r>
          </a:p>
        </p:txBody>
      </p:sp>
      <p:sp>
        <p:nvSpPr>
          <p:cNvPr id="42000" name="Line 15"/>
          <p:cNvSpPr>
            <a:spLocks noChangeShapeType="1"/>
          </p:cNvSpPr>
          <p:nvPr/>
        </p:nvSpPr>
        <p:spPr bwMode="auto">
          <a:xfrm flipH="1">
            <a:off x="1447800" y="2133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 flipH="1">
            <a:off x="1447800" y="1752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7"/>
          <p:cNvSpPr>
            <a:spLocks noChangeShapeType="1"/>
          </p:cNvSpPr>
          <p:nvPr/>
        </p:nvSpPr>
        <p:spPr bwMode="auto">
          <a:xfrm flipH="1">
            <a:off x="1447800" y="251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Line 18"/>
          <p:cNvSpPr>
            <a:spLocks noChangeShapeType="1"/>
          </p:cNvSpPr>
          <p:nvPr/>
        </p:nvSpPr>
        <p:spPr bwMode="auto">
          <a:xfrm flipH="1">
            <a:off x="1447800" y="2819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Line 19"/>
          <p:cNvSpPr>
            <a:spLocks noChangeShapeType="1"/>
          </p:cNvSpPr>
          <p:nvPr/>
        </p:nvSpPr>
        <p:spPr bwMode="auto">
          <a:xfrm flipH="1">
            <a:off x="1447800" y="3124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Line 20"/>
          <p:cNvSpPr>
            <a:spLocks noChangeShapeType="1"/>
          </p:cNvSpPr>
          <p:nvPr/>
        </p:nvSpPr>
        <p:spPr bwMode="auto">
          <a:xfrm flipH="1">
            <a:off x="1447800" y="3429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Line 21"/>
          <p:cNvSpPr>
            <a:spLocks noChangeShapeType="1"/>
          </p:cNvSpPr>
          <p:nvPr/>
        </p:nvSpPr>
        <p:spPr bwMode="auto">
          <a:xfrm flipH="1">
            <a:off x="1447800" y="3810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Line 22"/>
          <p:cNvSpPr>
            <a:spLocks noChangeShapeType="1"/>
          </p:cNvSpPr>
          <p:nvPr/>
        </p:nvSpPr>
        <p:spPr bwMode="auto">
          <a:xfrm flipH="1">
            <a:off x="1447800" y="4191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Line 23"/>
          <p:cNvSpPr>
            <a:spLocks noChangeShapeType="1"/>
          </p:cNvSpPr>
          <p:nvPr/>
        </p:nvSpPr>
        <p:spPr bwMode="auto">
          <a:xfrm flipH="1">
            <a:off x="1447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Line 24"/>
          <p:cNvSpPr>
            <a:spLocks noChangeShapeType="1"/>
          </p:cNvSpPr>
          <p:nvPr/>
        </p:nvSpPr>
        <p:spPr bwMode="auto">
          <a:xfrm flipH="1">
            <a:off x="1447800" y="4876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Line 25"/>
          <p:cNvSpPr>
            <a:spLocks noChangeShapeType="1"/>
          </p:cNvSpPr>
          <p:nvPr/>
        </p:nvSpPr>
        <p:spPr bwMode="auto">
          <a:xfrm flipH="1">
            <a:off x="1447800" y="5181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Rectangle 26"/>
          <p:cNvSpPr>
            <a:spLocks noChangeArrowheads="1"/>
          </p:cNvSpPr>
          <p:nvPr/>
        </p:nvSpPr>
        <p:spPr bwMode="auto">
          <a:xfrm>
            <a:off x="822325" y="1508125"/>
            <a:ext cx="4889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10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9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8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7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6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5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4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3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2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1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0</a:t>
            </a:r>
          </a:p>
        </p:txBody>
      </p:sp>
      <p:sp>
        <p:nvSpPr>
          <p:cNvPr id="42012" name="Line 27"/>
          <p:cNvSpPr>
            <a:spLocks noChangeShapeType="1"/>
          </p:cNvSpPr>
          <p:nvPr/>
        </p:nvSpPr>
        <p:spPr bwMode="auto">
          <a:xfrm flipH="1">
            <a:off x="2057400" y="3429000"/>
            <a:ext cx="5029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Rectangle 28"/>
          <p:cNvSpPr>
            <a:spLocks noChangeArrowheads="1"/>
          </p:cNvSpPr>
          <p:nvPr/>
        </p:nvSpPr>
        <p:spPr bwMode="auto">
          <a:xfrm>
            <a:off x="3870325" y="6003925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   X</a:t>
            </a:r>
          </a:p>
        </p:txBody>
      </p:sp>
      <p:sp>
        <p:nvSpPr>
          <p:cNvPr id="42014" name="Rectangle 29"/>
          <p:cNvSpPr>
            <a:spLocks noChangeArrowheads="1"/>
          </p:cNvSpPr>
          <p:nvPr/>
        </p:nvSpPr>
        <p:spPr bwMode="auto">
          <a:xfrm>
            <a:off x="60325" y="3184525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 Y</a:t>
            </a:r>
          </a:p>
        </p:txBody>
      </p:sp>
      <p:sp>
        <p:nvSpPr>
          <p:cNvPr id="42015" name="Oval 30"/>
          <p:cNvSpPr>
            <a:spLocks noChangeArrowheads="1"/>
          </p:cNvSpPr>
          <p:nvPr/>
        </p:nvSpPr>
        <p:spPr bwMode="auto">
          <a:xfrm>
            <a:off x="2216150" y="17589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Oval 31"/>
          <p:cNvSpPr>
            <a:spLocks noChangeArrowheads="1"/>
          </p:cNvSpPr>
          <p:nvPr/>
        </p:nvSpPr>
        <p:spPr bwMode="auto">
          <a:xfrm>
            <a:off x="2216150" y="21399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Oval 32"/>
          <p:cNvSpPr>
            <a:spLocks noChangeArrowheads="1"/>
          </p:cNvSpPr>
          <p:nvPr/>
        </p:nvSpPr>
        <p:spPr bwMode="auto">
          <a:xfrm>
            <a:off x="2673350" y="21399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Oval 33"/>
          <p:cNvSpPr>
            <a:spLocks noChangeArrowheads="1"/>
          </p:cNvSpPr>
          <p:nvPr/>
        </p:nvSpPr>
        <p:spPr bwMode="auto">
          <a:xfrm>
            <a:off x="3282950" y="17589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Oval 34"/>
          <p:cNvSpPr>
            <a:spLocks noChangeArrowheads="1"/>
          </p:cNvSpPr>
          <p:nvPr/>
        </p:nvSpPr>
        <p:spPr bwMode="auto">
          <a:xfrm>
            <a:off x="3054350" y="32829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0" name="Oval 35"/>
          <p:cNvSpPr>
            <a:spLocks noChangeArrowheads="1"/>
          </p:cNvSpPr>
          <p:nvPr/>
        </p:nvSpPr>
        <p:spPr bwMode="auto">
          <a:xfrm>
            <a:off x="4806950" y="25971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1" name="Oval 36"/>
          <p:cNvSpPr>
            <a:spLocks noChangeArrowheads="1"/>
          </p:cNvSpPr>
          <p:nvPr/>
        </p:nvSpPr>
        <p:spPr bwMode="auto">
          <a:xfrm>
            <a:off x="6635750" y="22923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2" name="Oval 37"/>
          <p:cNvSpPr>
            <a:spLocks noChangeArrowheads="1"/>
          </p:cNvSpPr>
          <p:nvPr/>
        </p:nvSpPr>
        <p:spPr bwMode="auto">
          <a:xfrm>
            <a:off x="2749550" y="44259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Oval 38"/>
          <p:cNvSpPr>
            <a:spLocks noChangeArrowheads="1"/>
          </p:cNvSpPr>
          <p:nvPr/>
        </p:nvSpPr>
        <p:spPr bwMode="auto">
          <a:xfrm>
            <a:off x="3892550" y="45783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4" name="Oval 39"/>
          <p:cNvSpPr>
            <a:spLocks noChangeArrowheads="1"/>
          </p:cNvSpPr>
          <p:nvPr/>
        </p:nvSpPr>
        <p:spPr bwMode="auto">
          <a:xfrm>
            <a:off x="4959350" y="41211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5" name="Oval 40"/>
          <p:cNvSpPr>
            <a:spLocks noChangeArrowheads="1"/>
          </p:cNvSpPr>
          <p:nvPr/>
        </p:nvSpPr>
        <p:spPr bwMode="auto">
          <a:xfrm>
            <a:off x="5873750" y="22923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6" name="Oval 41"/>
          <p:cNvSpPr>
            <a:spLocks noChangeArrowheads="1"/>
          </p:cNvSpPr>
          <p:nvPr/>
        </p:nvSpPr>
        <p:spPr bwMode="auto">
          <a:xfrm>
            <a:off x="3892550" y="26733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Oval 42"/>
          <p:cNvSpPr>
            <a:spLocks noChangeArrowheads="1"/>
          </p:cNvSpPr>
          <p:nvPr/>
        </p:nvSpPr>
        <p:spPr bwMode="auto">
          <a:xfrm>
            <a:off x="4425950" y="20637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Oval 43"/>
          <p:cNvSpPr>
            <a:spLocks noChangeArrowheads="1"/>
          </p:cNvSpPr>
          <p:nvPr/>
        </p:nvSpPr>
        <p:spPr bwMode="auto">
          <a:xfrm>
            <a:off x="5492750" y="46545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9" name="Oval 44"/>
          <p:cNvSpPr>
            <a:spLocks noChangeArrowheads="1"/>
          </p:cNvSpPr>
          <p:nvPr/>
        </p:nvSpPr>
        <p:spPr bwMode="auto">
          <a:xfrm>
            <a:off x="5568950" y="37401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0" name="Oval 45"/>
          <p:cNvSpPr>
            <a:spLocks noChangeArrowheads="1"/>
          </p:cNvSpPr>
          <p:nvPr/>
        </p:nvSpPr>
        <p:spPr bwMode="auto">
          <a:xfrm>
            <a:off x="4654550" y="38163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1" name="Oval 46"/>
          <p:cNvSpPr>
            <a:spLocks noChangeArrowheads="1"/>
          </p:cNvSpPr>
          <p:nvPr/>
        </p:nvSpPr>
        <p:spPr bwMode="auto">
          <a:xfrm>
            <a:off x="3740150" y="36639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2" name="Oval 47"/>
          <p:cNvSpPr>
            <a:spLocks noChangeArrowheads="1"/>
          </p:cNvSpPr>
          <p:nvPr/>
        </p:nvSpPr>
        <p:spPr bwMode="auto">
          <a:xfrm>
            <a:off x="6330950" y="36639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Oval 48"/>
          <p:cNvSpPr>
            <a:spLocks noChangeArrowheads="1"/>
          </p:cNvSpPr>
          <p:nvPr/>
        </p:nvSpPr>
        <p:spPr bwMode="auto">
          <a:xfrm>
            <a:off x="6483350" y="43497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Oval 49"/>
          <p:cNvSpPr>
            <a:spLocks noChangeArrowheads="1"/>
          </p:cNvSpPr>
          <p:nvPr/>
        </p:nvSpPr>
        <p:spPr bwMode="auto">
          <a:xfrm>
            <a:off x="2216150" y="4044950"/>
            <a:ext cx="635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5" name="Rectangle 50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12-7</a:t>
            </a:r>
          </a:p>
        </p:txBody>
      </p:sp>
      <p:sp>
        <p:nvSpPr>
          <p:cNvPr id="42036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906462"/>
          </a:xfrm>
        </p:spPr>
        <p:txBody>
          <a:bodyPr/>
          <a:lstStyle/>
          <a:p>
            <a:pPr eaLnBrk="1" hangingPunct="1"/>
            <a:r>
              <a:rPr lang="en-US" smtClean="0"/>
              <a:t>Zero Correlation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262BC-484B-4B50-AA04-FCA3E71764B1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1606550" y="1682750"/>
            <a:ext cx="6083300" cy="36449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Line 3"/>
          <p:cNvSpPr>
            <a:spLocks noChangeShapeType="1"/>
          </p:cNvSpPr>
          <p:nvPr/>
        </p:nvSpPr>
        <p:spPr bwMode="auto">
          <a:xfrm>
            <a:off x="4419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4"/>
          <p:cNvSpPr>
            <a:spLocks noChangeShapeType="1"/>
          </p:cNvSpPr>
          <p:nvPr/>
        </p:nvSpPr>
        <p:spPr bwMode="auto">
          <a:xfrm>
            <a:off x="38862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5"/>
          <p:cNvSpPr>
            <a:spLocks noChangeShapeType="1"/>
          </p:cNvSpPr>
          <p:nvPr/>
        </p:nvSpPr>
        <p:spPr bwMode="auto">
          <a:xfrm>
            <a:off x="49530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6"/>
          <p:cNvSpPr>
            <a:spLocks noChangeShapeType="1"/>
          </p:cNvSpPr>
          <p:nvPr/>
        </p:nvSpPr>
        <p:spPr bwMode="auto">
          <a:xfrm>
            <a:off x="54864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>
            <a:off x="6019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66294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9"/>
          <p:cNvSpPr>
            <a:spLocks noChangeShapeType="1"/>
          </p:cNvSpPr>
          <p:nvPr/>
        </p:nvSpPr>
        <p:spPr bwMode="auto">
          <a:xfrm>
            <a:off x="72390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>
            <a:off x="3352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>
            <a:off x="28194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2"/>
          <p:cNvSpPr>
            <a:spLocks noChangeShapeType="1"/>
          </p:cNvSpPr>
          <p:nvPr/>
        </p:nvSpPr>
        <p:spPr bwMode="auto">
          <a:xfrm>
            <a:off x="22860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3"/>
          <p:cNvSpPr>
            <a:spLocks noChangeShapeType="1"/>
          </p:cNvSpPr>
          <p:nvPr/>
        </p:nvSpPr>
        <p:spPr bwMode="auto">
          <a:xfrm>
            <a:off x="1752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Rectangle 14"/>
          <p:cNvSpPr>
            <a:spLocks noChangeArrowheads="1"/>
          </p:cNvSpPr>
          <p:nvPr/>
        </p:nvSpPr>
        <p:spPr bwMode="auto">
          <a:xfrm>
            <a:off x="1431925" y="5622925"/>
            <a:ext cx="612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0     1     2      3    4     5     6     7     8      9      10</a:t>
            </a:r>
          </a:p>
        </p:txBody>
      </p:sp>
      <p:sp>
        <p:nvSpPr>
          <p:cNvPr id="43024" name="Line 15"/>
          <p:cNvSpPr>
            <a:spLocks noChangeShapeType="1"/>
          </p:cNvSpPr>
          <p:nvPr/>
        </p:nvSpPr>
        <p:spPr bwMode="auto">
          <a:xfrm flipH="1">
            <a:off x="1447800" y="2133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6"/>
          <p:cNvSpPr>
            <a:spLocks noChangeShapeType="1"/>
          </p:cNvSpPr>
          <p:nvPr/>
        </p:nvSpPr>
        <p:spPr bwMode="auto">
          <a:xfrm flipH="1">
            <a:off x="1447800" y="1752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7"/>
          <p:cNvSpPr>
            <a:spLocks noChangeShapeType="1"/>
          </p:cNvSpPr>
          <p:nvPr/>
        </p:nvSpPr>
        <p:spPr bwMode="auto">
          <a:xfrm flipH="1">
            <a:off x="1447800" y="251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18"/>
          <p:cNvSpPr>
            <a:spLocks noChangeShapeType="1"/>
          </p:cNvSpPr>
          <p:nvPr/>
        </p:nvSpPr>
        <p:spPr bwMode="auto">
          <a:xfrm flipH="1">
            <a:off x="1447800" y="2819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Line 19"/>
          <p:cNvSpPr>
            <a:spLocks noChangeShapeType="1"/>
          </p:cNvSpPr>
          <p:nvPr/>
        </p:nvSpPr>
        <p:spPr bwMode="auto">
          <a:xfrm flipH="1">
            <a:off x="1447800" y="3124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Line 20"/>
          <p:cNvSpPr>
            <a:spLocks noChangeShapeType="1"/>
          </p:cNvSpPr>
          <p:nvPr/>
        </p:nvSpPr>
        <p:spPr bwMode="auto">
          <a:xfrm flipH="1">
            <a:off x="1447800" y="3429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Line 21"/>
          <p:cNvSpPr>
            <a:spLocks noChangeShapeType="1"/>
          </p:cNvSpPr>
          <p:nvPr/>
        </p:nvSpPr>
        <p:spPr bwMode="auto">
          <a:xfrm flipH="1">
            <a:off x="1447800" y="3810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Line 22"/>
          <p:cNvSpPr>
            <a:spLocks noChangeShapeType="1"/>
          </p:cNvSpPr>
          <p:nvPr/>
        </p:nvSpPr>
        <p:spPr bwMode="auto">
          <a:xfrm flipH="1">
            <a:off x="1447800" y="4191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3"/>
          <p:cNvSpPr>
            <a:spLocks noChangeShapeType="1"/>
          </p:cNvSpPr>
          <p:nvPr/>
        </p:nvSpPr>
        <p:spPr bwMode="auto">
          <a:xfrm flipH="1">
            <a:off x="1447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Line 24"/>
          <p:cNvSpPr>
            <a:spLocks noChangeShapeType="1"/>
          </p:cNvSpPr>
          <p:nvPr/>
        </p:nvSpPr>
        <p:spPr bwMode="auto">
          <a:xfrm flipH="1">
            <a:off x="1447800" y="4876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Line 25"/>
          <p:cNvSpPr>
            <a:spLocks noChangeShapeType="1"/>
          </p:cNvSpPr>
          <p:nvPr/>
        </p:nvSpPr>
        <p:spPr bwMode="auto">
          <a:xfrm flipH="1">
            <a:off x="1447800" y="5181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Rectangle 26"/>
          <p:cNvSpPr>
            <a:spLocks noChangeArrowheads="1"/>
          </p:cNvSpPr>
          <p:nvPr/>
        </p:nvSpPr>
        <p:spPr bwMode="auto">
          <a:xfrm>
            <a:off x="822325" y="1508125"/>
            <a:ext cx="4889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10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9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8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7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6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5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4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3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2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1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0</a:t>
            </a:r>
          </a:p>
        </p:txBody>
      </p:sp>
      <p:sp>
        <p:nvSpPr>
          <p:cNvPr id="43036" name="Line 27"/>
          <p:cNvSpPr>
            <a:spLocks noChangeShapeType="1"/>
          </p:cNvSpPr>
          <p:nvPr/>
        </p:nvSpPr>
        <p:spPr bwMode="auto">
          <a:xfrm flipV="1">
            <a:off x="2133600" y="1752600"/>
            <a:ext cx="5029200" cy="3124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Rectangle 28"/>
          <p:cNvSpPr>
            <a:spLocks noChangeArrowheads="1"/>
          </p:cNvSpPr>
          <p:nvPr/>
        </p:nvSpPr>
        <p:spPr bwMode="auto">
          <a:xfrm>
            <a:off x="3870325" y="6003925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   X</a:t>
            </a:r>
          </a:p>
        </p:txBody>
      </p:sp>
      <p:sp>
        <p:nvSpPr>
          <p:cNvPr id="43038" name="Rectangle 29"/>
          <p:cNvSpPr>
            <a:spLocks noChangeArrowheads="1"/>
          </p:cNvSpPr>
          <p:nvPr/>
        </p:nvSpPr>
        <p:spPr bwMode="auto">
          <a:xfrm>
            <a:off x="60325" y="3184525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 Y</a:t>
            </a:r>
          </a:p>
        </p:txBody>
      </p:sp>
      <p:sp>
        <p:nvSpPr>
          <p:cNvPr id="43039" name="Oval 30"/>
          <p:cNvSpPr>
            <a:spLocks noChangeArrowheads="1"/>
          </p:cNvSpPr>
          <p:nvPr/>
        </p:nvSpPr>
        <p:spPr bwMode="auto">
          <a:xfrm>
            <a:off x="3359150" y="38163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Oval 31"/>
          <p:cNvSpPr>
            <a:spLocks noChangeArrowheads="1"/>
          </p:cNvSpPr>
          <p:nvPr/>
        </p:nvSpPr>
        <p:spPr bwMode="auto">
          <a:xfrm>
            <a:off x="4044950" y="34353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Oval 32"/>
          <p:cNvSpPr>
            <a:spLocks noChangeArrowheads="1"/>
          </p:cNvSpPr>
          <p:nvPr/>
        </p:nvSpPr>
        <p:spPr bwMode="auto">
          <a:xfrm>
            <a:off x="4197350" y="32829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Oval 33"/>
          <p:cNvSpPr>
            <a:spLocks noChangeArrowheads="1"/>
          </p:cNvSpPr>
          <p:nvPr/>
        </p:nvSpPr>
        <p:spPr bwMode="auto">
          <a:xfrm>
            <a:off x="3816350" y="37401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Oval 34"/>
          <p:cNvSpPr>
            <a:spLocks noChangeArrowheads="1"/>
          </p:cNvSpPr>
          <p:nvPr/>
        </p:nvSpPr>
        <p:spPr bwMode="auto">
          <a:xfrm>
            <a:off x="2825750" y="40449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Oval 35"/>
          <p:cNvSpPr>
            <a:spLocks noChangeArrowheads="1"/>
          </p:cNvSpPr>
          <p:nvPr/>
        </p:nvSpPr>
        <p:spPr bwMode="auto">
          <a:xfrm>
            <a:off x="5721350" y="23685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5" name="Oval 36"/>
          <p:cNvSpPr>
            <a:spLocks noChangeArrowheads="1"/>
          </p:cNvSpPr>
          <p:nvPr/>
        </p:nvSpPr>
        <p:spPr bwMode="auto">
          <a:xfrm>
            <a:off x="5721350" y="25971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6" name="Oval 37"/>
          <p:cNvSpPr>
            <a:spLocks noChangeArrowheads="1"/>
          </p:cNvSpPr>
          <p:nvPr/>
        </p:nvSpPr>
        <p:spPr bwMode="auto">
          <a:xfrm>
            <a:off x="4502150" y="31305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7" name="Oval 38"/>
          <p:cNvSpPr>
            <a:spLocks noChangeArrowheads="1"/>
          </p:cNvSpPr>
          <p:nvPr/>
        </p:nvSpPr>
        <p:spPr bwMode="auto">
          <a:xfrm>
            <a:off x="4578350" y="34353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8" name="Oval 39"/>
          <p:cNvSpPr>
            <a:spLocks noChangeArrowheads="1"/>
          </p:cNvSpPr>
          <p:nvPr/>
        </p:nvSpPr>
        <p:spPr bwMode="auto">
          <a:xfrm>
            <a:off x="4730750" y="29781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9" name="Oval 40"/>
          <p:cNvSpPr>
            <a:spLocks noChangeArrowheads="1"/>
          </p:cNvSpPr>
          <p:nvPr/>
        </p:nvSpPr>
        <p:spPr bwMode="auto">
          <a:xfrm>
            <a:off x="4806950" y="33591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0" name="Oval 41"/>
          <p:cNvSpPr>
            <a:spLocks noChangeArrowheads="1"/>
          </p:cNvSpPr>
          <p:nvPr/>
        </p:nvSpPr>
        <p:spPr bwMode="auto">
          <a:xfrm>
            <a:off x="5721350" y="29019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1" name="Oval 42"/>
          <p:cNvSpPr>
            <a:spLocks noChangeArrowheads="1"/>
          </p:cNvSpPr>
          <p:nvPr/>
        </p:nvSpPr>
        <p:spPr bwMode="auto">
          <a:xfrm>
            <a:off x="5187950" y="30543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2" name="Oval 43"/>
          <p:cNvSpPr>
            <a:spLocks noChangeArrowheads="1"/>
          </p:cNvSpPr>
          <p:nvPr/>
        </p:nvSpPr>
        <p:spPr bwMode="auto">
          <a:xfrm>
            <a:off x="6483350" y="23685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3" name="Oval 44"/>
          <p:cNvSpPr>
            <a:spLocks noChangeArrowheads="1"/>
          </p:cNvSpPr>
          <p:nvPr/>
        </p:nvSpPr>
        <p:spPr bwMode="auto">
          <a:xfrm>
            <a:off x="4197350" y="35877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4" name="Oval 45"/>
          <p:cNvSpPr>
            <a:spLocks noChangeArrowheads="1"/>
          </p:cNvSpPr>
          <p:nvPr/>
        </p:nvSpPr>
        <p:spPr bwMode="auto">
          <a:xfrm>
            <a:off x="4349750" y="37401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5" name="Oval 46"/>
          <p:cNvSpPr>
            <a:spLocks noChangeArrowheads="1"/>
          </p:cNvSpPr>
          <p:nvPr/>
        </p:nvSpPr>
        <p:spPr bwMode="auto">
          <a:xfrm>
            <a:off x="2520950" y="38925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6" name="Oval 47"/>
          <p:cNvSpPr>
            <a:spLocks noChangeArrowheads="1"/>
          </p:cNvSpPr>
          <p:nvPr/>
        </p:nvSpPr>
        <p:spPr bwMode="auto">
          <a:xfrm>
            <a:off x="2901950" y="44259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7" name="Oval 48"/>
          <p:cNvSpPr>
            <a:spLocks noChangeArrowheads="1"/>
          </p:cNvSpPr>
          <p:nvPr/>
        </p:nvSpPr>
        <p:spPr bwMode="auto">
          <a:xfrm>
            <a:off x="3435350" y="41211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8" name="Oval 49"/>
          <p:cNvSpPr>
            <a:spLocks noChangeArrowheads="1"/>
          </p:cNvSpPr>
          <p:nvPr/>
        </p:nvSpPr>
        <p:spPr bwMode="auto">
          <a:xfrm>
            <a:off x="3130550" y="42735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9" name="Oval 50"/>
          <p:cNvSpPr>
            <a:spLocks noChangeArrowheads="1"/>
          </p:cNvSpPr>
          <p:nvPr/>
        </p:nvSpPr>
        <p:spPr bwMode="auto">
          <a:xfrm>
            <a:off x="2368550" y="44259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0" name="Oval 51"/>
          <p:cNvSpPr>
            <a:spLocks noChangeArrowheads="1"/>
          </p:cNvSpPr>
          <p:nvPr/>
        </p:nvSpPr>
        <p:spPr bwMode="auto">
          <a:xfrm>
            <a:off x="2597150" y="47307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1" name="Rectangle 52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12-8</a:t>
            </a:r>
          </a:p>
        </p:txBody>
      </p:sp>
      <p:sp>
        <p:nvSpPr>
          <p:cNvPr id="43062" name="Rectangle 5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982662"/>
          </a:xfrm>
        </p:spPr>
        <p:txBody>
          <a:bodyPr/>
          <a:lstStyle/>
          <a:p>
            <a:pPr eaLnBrk="1" hangingPunct="1"/>
            <a:r>
              <a:rPr lang="en-US" smtClean="0"/>
              <a:t>Strong Positive Correlation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5A9BD-92FE-4DC2-88F9-23D8B169E3F4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1600200" y="1676400"/>
            <a:ext cx="6083300" cy="36449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Line 3"/>
          <p:cNvSpPr>
            <a:spLocks noChangeShapeType="1"/>
          </p:cNvSpPr>
          <p:nvPr/>
        </p:nvSpPr>
        <p:spPr bwMode="auto">
          <a:xfrm>
            <a:off x="4419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4"/>
          <p:cNvSpPr>
            <a:spLocks noChangeShapeType="1"/>
          </p:cNvSpPr>
          <p:nvPr/>
        </p:nvSpPr>
        <p:spPr bwMode="auto">
          <a:xfrm>
            <a:off x="38862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5"/>
          <p:cNvSpPr>
            <a:spLocks noChangeShapeType="1"/>
          </p:cNvSpPr>
          <p:nvPr/>
        </p:nvSpPr>
        <p:spPr bwMode="auto">
          <a:xfrm>
            <a:off x="49530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6"/>
          <p:cNvSpPr>
            <a:spLocks noChangeShapeType="1"/>
          </p:cNvSpPr>
          <p:nvPr/>
        </p:nvSpPr>
        <p:spPr bwMode="auto">
          <a:xfrm>
            <a:off x="54864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7"/>
          <p:cNvSpPr>
            <a:spLocks noChangeShapeType="1"/>
          </p:cNvSpPr>
          <p:nvPr/>
        </p:nvSpPr>
        <p:spPr bwMode="auto">
          <a:xfrm>
            <a:off x="6019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8"/>
          <p:cNvSpPr>
            <a:spLocks noChangeShapeType="1"/>
          </p:cNvSpPr>
          <p:nvPr/>
        </p:nvSpPr>
        <p:spPr bwMode="auto">
          <a:xfrm>
            <a:off x="66294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>
            <a:off x="72390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>
            <a:off x="33528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>
            <a:off x="28194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2"/>
          <p:cNvSpPr>
            <a:spLocks noChangeShapeType="1"/>
          </p:cNvSpPr>
          <p:nvPr/>
        </p:nvSpPr>
        <p:spPr bwMode="auto">
          <a:xfrm>
            <a:off x="22860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>
            <a:off x="1752600" y="5334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4"/>
          <p:cNvSpPr>
            <a:spLocks noChangeArrowheads="1"/>
          </p:cNvSpPr>
          <p:nvPr/>
        </p:nvSpPr>
        <p:spPr bwMode="auto">
          <a:xfrm>
            <a:off x="1431925" y="5622925"/>
            <a:ext cx="612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0     1     2      3    4     5     6     7     8      9      10</a:t>
            </a:r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 flipH="1">
            <a:off x="1447800" y="2133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 flipH="1">
            <a:off x="1447800" y="1752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7"/>
          <p:cNvSpPr>
            <a:spLocks noChangeShapeType="1"/>
          </p:cNvSpPr>
          <p:nvPr/>
        </p:nvSpPr>
        <p:spPr bwMode="auto">
          <a:xfrm flipH="1">
            <a:off x="1447800" y="251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8"/>
          <p:cNvSpPr>
            <a:spLocks noChangeShapeType="1"/>
          </p:cNvSpPr>
          <p:nvPr/>
        </p:nvSpPr>
        <p:spPr bwMode="auto">
          <a:xfrm flipH="1">
            <a:off x="1447800" y="2819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19"/>
          <p:cNvSpPr>
            <a:spLocks noChangeShapeType="1"/>
          </p:cNvSpPr>
          <p:nvPr/>
        </p:nvSpPr>
        <p:spPr bwMode="auto">
          <a:xfrm flipH="1">
            <a:off x="1447800" y="3124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20"/>
          <p:cNvSpPr>
            <a:spLocks noChangeShapeType="1"/>
          </p:cNvSpPr>
          <p:nvPr/>
        </p:nvSpPr>
        <p:spPr bwMode="auto">
          <a:xfrm flipH="1">
            <a:off x="1447800" y="3429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1"/>
          <p:cNvSpPr>
            <a:spLocks noChangeShapeType="1"/>
          </p:cNvSpPr>
          <p:nvPr/>
        </p:nvSpPr>
        <p:spPr bwMode="auto">
          <a:xfrm flipH="1">
            <a:off x="1447800" y="3810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2"/>
          <p:cNvSpPr>
            <a:spLocks noChangeShapeType="1"/>
          </p:cNvSpPr>
          <p:nvPr/>
        </p:nvSpPr>
        <p:spPr bwMode="auto">
          <a:xfrm flipH="1">
            <a:off x="1447800" y="4191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3"/>
          <p:cNvSpPr>
            <a:spLocks noChangeShapeType="1"/>
          </p:cNvSpPr>
          <p:nvPr/>
        </p:nvSpPr>
        <p:spPr bwMode="auto">
          <a:xfrm flipH="1">
            <a:off x="1447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4"/>
          <p:cNvSpPr>
            <a:spLocks noChangeShapeType="1"/>
          </p:cNvSpPr>
          <p:nvPr/>
        </p:nvSpPr>
        <p:spPr bwMode="auto">
          <a:xfrm flipH="1">
            <a:off x="1447800" y="4876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5"/>
          <p:cNvSpPr>
            <a:spLocks noChangeShapeType="1"/>
          </p:cNvSpPr>
          <p:nvPr/>
        </p:nvSpPr>
        <p:spPr bwMode="auto">
          <a:xfrm flipH="1">
            <a:off x="1447800" y="5181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6"/>
          <p:cNvSpPr>
            <a:spLocks noChangeArrowheads="1"/>
          </p:cNvSpPr>
          <p:nvPr/>
        </p:nvSpPr>
        <p:spPr bwMode="auto">
          <a:xfrm>
            <a:off x="822325" y="1508125"/>
            <a:ext cx="4889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10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9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8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7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6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5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4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3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2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1</a:t>
            </a:r>
          </a:p>
          <a:p>
            <a:pPr eaLnBrk="0" hangingPunct="0"/>
            <a:r>
              <a:rPr lang="en-US">
                <a:latin typeface="Times New Roman" pitchFamily="18" charset="0"/>
              </a:rPr>
              <a:t>  0</a:t>
            </a:r>
          </a:p>
        </p:txBody>
      </p:sp>
      <p:sp>
        <p:nvSpPr>
          <p:cNvPr id="44060" name="Line 27"/>
          <p:cNvSpPr>
            <a:spLocks noChangeShapeType="1"/>
          </p:cNvSpPr>
          <p:nvPr/>
        </p:nvSpPr>
        <p:spPr bwMode="auto">
          <a:xfrm>
            <a:off x="2057400" y="2057400"/>
            <a:ext cx="5181600" cy="2667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28"/>
          <p:cNvSpPr>
            <a:spLocks noChangeArrowheads="1"/>
          </p:cNvSpPr>
          <p:nvPr/>
        </p:nvSpPr>
        <p:spPr bwMode="auto">
          <a:xfrm>
            <a:off x="3870325" y="6003925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   X</a:t>
            </a:r>
          </a:p>
        </p:txBody>
      </p:sp>
      <p:sp>
        <p:nvSpPr>
          <p:cNvPr id="44062" name="Rectangle 29"/>
          <p:cNvSpPr>
            <a:spLocks noChangeArrowheads="1"/>
          </p:cNvSpPr>
          <p:nvPr/>
        </p:nvSpPr>
        <p:spPr bwMode="auto">
          <a:xfrm>
            <a:off x="60325" y="3184525"/>
            <a:ext cx="63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   Y</a:t>
            </a:r>
          </a:p>
        </p:txBody>
      </p:sp>
      <p:sp>
        <p:nvSpPr>
          <p:cNvPr id="44063" name="Oval 30"/>
          <p:cNvSpPr>
            <a:spLocks noChangeArrowheads="1"/>
          </p:cNvSpPr>
          <p:nvPr/>
        </p:nvSpPr>
        <p:spPr bwMode="auto">
          <a:xfrm>
            <a:off x="3581400" y="32766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Oval 31"/>
          <p:cNvSpPr>
            <a:spLocks noChangeArrowheads="1"/>
          </p:cNvSpPr>
          <p:nvPr/>
        </p:nvSpPr>
        <p:spPr bwMode="auto">
          <a:xfrm>
            <a:off x="2971800" y="31242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Oval 32"/>
          <p:cNvSpPr>
            <a:spLocks noChangeArrowheads="1"/>
          </p:cNvSpPr>
          <p:nvPr/>
        </p:nvSpPr>
        <p:spPr bwMode="auto">
          <a:xfrm>
            <a:off x="4114800" y="26670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Oval 33"/>
          <p:cNvSpPr>
            <a:spLocks noChangeArrowheads="1"/>
          </p:cNvSpPr>
          <p:nvPr/>
        </p:nvSpPr>
        <p:spPr bwMode="auto">
          <a:xfrm>
            <a:off x="3733800" y="38862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Oval 34"/>
          <p:cNvSpPr>
            <a:spLocks noChangeArrowheads="1"/>
          </p:cNvSpPr>
          <p:nvPr/>
        </p:nvSpPr>
        <p:spPr bwMode="auto">
          <a:xfrm>
            <a:off x="3124200" y="38862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Oval 35"/>
          <p:cNvSpPr>
            <a:spLocks noChangeArrowheads="1"/>
          </p:cNvSpPr>
          <p:nvPr/>
        </p:nvSpPr>
        <p:spPr bwMode="auto">
          <a:xfrm>
            <a:off x="5791200" y="32766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Oval 36"/>
          <p:cNvSpPr>
            <a:spLocks noChangeArrowheads="1"/>
          </p:cNvSpPr>
          <p:nvPr/>
        </p:nvSpPr>
        <p:spPr bwMode="auto">
          <a:xfrm>
            <a:off x="5410200" y="44196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Oval 37"/>
          <p:cNvSpPr>
            <a:spLocks noChangeArrowheads="1"/>
          </p:cNvSpPr>
          <p:nvPr/>
        </p:nvSpPr>
        <p:spPr bwMode="auto">
          <a:xfrm>
            <a:off x="4502150" y="31305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Oval 38"/>
          <p:cNvSpPr>
            <a:spLocks noChangeArrowheads="1"/>
          </p:cNvSpPr>
          <p:nvPr/>
        </p:nvSpPr>
        <p:spPr bwMode="auto">
          <a:xfrm>
            <a:off x="4953000" y="42672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Oval 39"/>
          <p:cNvSpPr>
            <a:spLocks noChangeArrowheads="1"/>
          </p:cNvSpPr>
          <p:nvPr/>
        </p:nvSpPr>
        <p:spPr bwMode="auto">
          <a:xfrm>
            <a:off x="4876800" y="24384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Oval 40"/>
          <p:cNvSpPr>
            <a:spLocks noChangeArrowheads="1"/>
          </p:cNvSpPr>
          <p:nvPr/>
        </p:nvSpPr>
        <p:spPr bwMode="auto">
          <a:xfrm>
            <a:off x="4806950" y="33591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Oval 41"/>
          <p:cNvSpPr>
            <a:spLocks noChangeArrowheads="1"/>
          </p:cNvSpPr>
          <p:nvPr/>
        </p:nvSpPr>
        <p:spPr bwMode="auto">
          <a:xfrm>
            <a:off x="5943600" y="38862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Oval 42"/>
          <p:cNvSpPr>
            <a:spLocks noChangeArrowheads="1"/>
          </p:cNvSpPr>
          <p:nvPr/>
        </p:nvSpPr>
        <p:spPr bwMode="auto">
          <a:xfrm>
            <a:off x="5187950" y="30543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Oval 43"/>
          <p:cNvSpPr>
            <a:spLocks noChangeArrowheads="1"/>
          </p:cNvSpPr>
          <p:nvPr/>
        </p:nvSpPr>
        <p:spPr bwMode="auto">
          <a:xfrm>
            <a:off x="6858000" y="40386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Oval 44"/>
          <p:cNvSpPr>
            <a:spLocks noChangeArrowheads="1"/>
          </p:cNvSpPr>
          <p:nvPr/>
        </p:nvSpPr>
        <p:spPr bwMode="auto">
          <a:xfrm>
            <a:off x="4197350" y="358775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Oval 45"/>
          <p:cNvSpPr>
            <a:spLocks noChangeArrowheads="1"/>
          </p:cNvSpPr>
          <p:nvPr/>
        </p:nvSpPr>
        <p:spPr bwMode="auto">
          <a:xfrm>
            <a:off x="4572000" y="39624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Oval 46"/>
          <p:cNvSpPr>
            <a:spLocks noChangeArrowheads="1"/>
          </p:cNvSpPr>
          <p:nvPr/>
        </p:nvSpPr>
        <p:spPr bwMode="auto">
          <a:xfrm>
            <a:off x="2209800" y="25146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Oval 47"/>
          <p:cNvSpPr>
            <a:spLocks noChangeArrowheads="1"/>
          </p:cNvSpPr>
          <p:nvPr/>
        </p:nvSpPr>
        <p:spPr bwMode="auto">
          <a:xfrm>
            <a:off x="3810000" y="22860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Oval 48"/>
          <p:cNvSpPr>
            <a:spLocks noChangeArrowheads="1"/>
          </p:cNvSpPr>
          <p:nvPr/>
        </p:nvSpPr>
        <p:spPr bwMode="auto">
          <a:xfrm>
            <a:off x="4267200" y="43434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Oval 49"/>
          <p:cNvSpPr>
            <a:spLocks noChangeArrowheads="1"/>
          </p:cNvSpPr>
          <p:nvPr/>
        </p:nvSpPr>
        <p:spPr bwMode="auto">
          <a:xfrm>
            <a:off x="5867400" y="48006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Oval 50"/>
          <p:cNvSpPr>
            <a:spLocks noChangeArrowheads="1"/>
          </p:cNvSpPr>
          <p:nvPr/>
        </p:nvSpPr>
        <p:spPr bwMode="auto">
          <a:xfrm>
            <a:off x="3048000" y="26670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Oval 51"/>
          <p:cNvSpPr>
            <a:spLocks noChangeArrowheads="1"/>
          </p:cNvSpPr>
          <p:nvPr/>
        </p:nvSpPr>
        <p:spPr bwMode="auto">
          <a:xfrm>
            <a:off x="3352800" y="20574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52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12-8</a:t>
            </a:r>
          </a:p>
        </p:txBody>
      </p:sp>
      <p:sp>
        <p:nvSpPr>
          <p:cNvPr id="44086" name="Rectangle 5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793037" cy="982662"/>
          </a:xfrm>
        </p:spPr>
        <p:txBody>
          <a:bodyPr/>
          <a:lstStyle/>
          <a:p>
            <a:pPr eaLnBrk="1" hangingPunct="1"/>
            <a:r>
              <a:rPr lang="en-US" smtClean="0"/>
              <a:t>Weak Negative Correlation</a:t>
            </a:r>
          </a:p>
        </p:txBody>
      </p:sp>
      <p:sp>
        <p:nvSpPr>
          <p:cNvPr id="44087" name="Oval 54"/>
          <p:cNvSpPr>
            <a:spLocks noChangeArrowheads="1"/>
          </p:cNvSpPr>
          <p:nvPr/>
        </p:nvSpPr>
        <p:spPr bwMode="auto">
          <a:xfrm>
            <a:off x="5715000" y="26670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Oval 55"/>
          <p:cNvSpPr>
            <a:spLocks noChangeArrowheads="1"/>
          </p:cNvSpPr>
          <p:nvPr/>
        </p:nvSpPr>
        <p:spPr bwMode="auto">
          <a:xfrm>
            <a:off x="6248400" y="41910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Oval 56"/>
          <p:cNvSpPr>
            <a:spLocks noChangeArrowheads="1"/>
          </p:cNvSpPr>
          <p:nvPr/>
        </p:nvSpPr>
        <p:spPr bwMode="auto">
          <a:xfrm>
            <a:off x="4038600" y="47244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Oval 57"/>
          <p:cNvSpPr>
            <a:spLocks noChangeArrowheads="1"/>
          </p:cNvSpPr>
          <p:nvPr/>
        </p:nvSpPr>
        <p:spPr bwMode="auto">
          <a:xfrm>
            <a:off x="7239000" y="43434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Oval 58"/>
          <p:cNvSpPr>
            <a:spLocks noChangeArrowheads="1"/>
          </p:cNvSpPr>
          <p:nvPr/>
        </p:nvSpPr>
        <p:spPr bwMode="auto">
          <a:xfrm>
            <a:off x="6705600" y="46482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Oval 59"/>
          <p:cNvSpPr>
            <a:spLocks noChangeArrowheads="1"/>
          </p:cNvSpPr>
          <p:nvPr/>
        </p:nvSpPr>
        <p:spPr bwMode="auto">
          <a:xfrm>
            <a:off x="6629400" y="31242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Oval 60"/>
          <p:cNvSpPr>
            <a:spLocks noChangeArrowheads="1"/>
          </p:cNvSpPr>
          <p:nvPr/>
        </p:nvSpPr>
        <p:spPr bwMode="auto">
          <a:xfrm>
            <a:off x="6248400" y="5029200"/>
            <a:ext cx="139700" cy="635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2F705-62FA-4E27-A4FC-4A8B001EE978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Causation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smtClean="0"/>
              <a:t>Correlation does not necessarily imply causation. </a:t>
            </a:r>
          </a:p>
          <a:p>
            <a:pPr marL="609600" indent="-609600" eaLnBrk="1" hangingPunct="1"/>
            <a:r>
              <a:rPr lang="en-US" sz="2800" smtClean="0"/>
              <a:t>There are 4 possibilities if X and Y are correlated:</a:t>
            </a:r>
          </a:p>
          <a:p>
            <a:pPr marL="990600" lvl="1" indent="-533400" eaLnBrk="1" hangingPunct="1">
              <a:buClr>
                <a:schemeClr val="tx2"/>
              </a:buClr>
              <a:buSzPct val="80000"/>
              <a:buFont typeface="Wingdings" pitchFamily="2" charset="2"/>
              <a:buAutoNum type="arabicPeriod"/>
            </a:pPr>
            <a:r>
              <a:rPr lang="en-US" sz="2400" smtClean="0"/>
              <a:t>X causes Y</a:t>
            </a:r>
          </a:p>
          <a:p>
            <a:pPr marL="990600" lvl="1" indent="-533400" eaLnBrk="1" hangingPunct="1">
              <a:buClr>
                <a:schemeClr val="tx2"/>
              </a:buClr>
              <a:buSzPct val="80000"/>
              <a:buFont typeface="Wingdings" pitchFamily="2" charset="2"/>
              <a:buAutoNum type="arabicPeriod"/>
            </a:pPr>
            <a:r>
              <a:rPr lang="en-US" sz="2400" smtClean="0"/>
              <a:t>Y causes X</a:t>
            </a:r>
          </a:p>
          <a:p>
            <a:pPr marL="990600" lvl="1" indent="-533400" eaLnBrk="1" hangingPunct="1">
              <a:buClr>
                <a:schemeClr val="tx2"/>
              </a:buClr>
              <a:buSzPct val="80000"/>
              <a:buFont typeface="Wingdings" pitchFamily="2" charset="2"/>
              <a:buAutoNum type="arabicPeriod"/>
            </a:pPr>
            <a:r>
              <a:rPr lang="en-US" sz="2400" smtClean="0"/>
              <a:t>X and Y are caused by something else.</a:t>
            </a:r>
          </a:p>
          <a:p>
            <a:pPr marL="990600" lvl="1" indent="-533400" eaLnBrk="1" hangingPunct="1">
              <a:buClr>
                <a:schemeClr val="tx2"/>
              </a:buClr>
              <a:buSzPct val="80000"/>
              <a:buFont typeface="Wingdings" pitchFamily="2" charset="2"/>
              <a:buAutoNum type="arabicPeriod"/>
            </a:pPr>
            <a:r>
              <a:rPr lang="en-US" sz="2400" smtClean="0"/>
              <a:t>Confounding - The effect of X and Y are hopelessly mixed up with other variables.</a:t>
            </a:r>
          </a:p>
          <a:p>
            <a:pPr marL="990600" lvl="1" indent="-533400"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0CE4F-BBEF-4959-B8C0-2E88BD3D0186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Causation - Examples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City with more police per capita have more crime per capita.</a:t>
            </a:r>
          </a:p>
          <a:p>
            <a:pPr eaLnBrk="1" hangingPunct="1"/>
            <a:r>
              <a:rPr lang="en-US" smtClean="0"/>
              <a:t>As Ice cream sales go up, shark attacks go up.</a:t>
            </a:r>
          </a:p>
          <a:p>
            <a:pPr eaLnBrk="1" hangingPunct="1"/>
            <a:r>
              <a:rPr lang="en-US" smtClean="0"/>
              <a:t>People with a cold who take a cough medicine feel better after some rest.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74EF4-97E4-4B5B-B65E-EFE5BBFA9E8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– 5 Recent Home Sales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$500,000</a:t>
            </a:r>
          </a:p>
          <a:p>
            <a:pPr eaLnBrk="1" hangingPunct="1"/>
            <a:r>
              <a:rPr lang="en-US" smtClean="0"/>
              <a:t>$600,000</a:t>
            </a:r>
          </a:p>
          <a:p>
            <a:pPr eaLnBrk="1" hangingPunct="1"/>
            <a:r>
              <a:rPr lang="en-US" smtClean="0"/>
              <a:t>$600,000</a:t>
            </a:r>
          </a:p>
          <a:p>
            <a:pPr eaLnBrk="1" hangingPunct="1"/>
            <a:r>
              <a:rPr lang="en-US" smtClean="0"/>
              <a:t>$700,000</a:t>
            </a:r>
          </a:p>
          <a:p>
            <a:pPr eaLnBrk="1" hangingPunct="1"/>
            <a:r>
              <a:rPr lang="en-US" smtClean="0"/>
              <a:t>$2,600,000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A3A43-A446-4F98-BF12-77B6AF099E97}" type="slidenum">
              <a:rPr lang="en-US" smtClean="0"/>
              <a:pPr>
                <a:defRPr/>
              </a:pPr>
              <a:t>40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/>
            <a:r>
              <a:rPr lang="en-US" sz="3600" smtClean="0"/>
              <a:t>Formula for correlation coefficient r</a:t>
            </a:r>
          </a:p>
        </p:txBody>
      </p:sp>
      <p:graphicFrame>
        <p:nvGraphicFramePr>
          <p:cNvPr id="10242" name="Object 3"/>
          <p:cNvGraphicFramePr>
            <a:graphicFrameLocks/>
          </p:cNvGraphicFramePr>
          <p:nvPr/>
        </p:nvGraphicFramePr>
        <p:xfrm>
          <a:off x="2286000" y="2209800"/>
          <a:ext cx="3048000" cy="1371600"/>
        </p:xfrm>
        <a:graphic>
          <a:graphicData uri="http://schemas.openxmlformats.org/presentationml/2006/ole">
            <p:oleObj spid="_x0000_s10242" name="Equation" r:id="rId4" imgW="1168200" imgH="419040" progId="Equation.3">
              <p:embed/>
            </p:oleObj>
          </a:graphicData>
        </a:graphic>
      </p:graphicFrame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12-9</a:t>
            </a:r>
          </a:p>
        </p:txBody>
      </p:sp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2362200" y="3851275"/>
          <a:ext cx="4267200" cy="2600325"/>
        </p:xfrm>
        <a:graphic>
          <a:graphicData uri="http://schemas.openxmlformats.org/presentationml/2006/ole">
            <p:oleObj spid="_x0000_s10243" name="Equation" r:id="rId5" imgW="1625400" imgH="990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61CDB-8B3D-4920-A419-148F5D71283B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 = Average Annual Rainfall (Inches)</a:t>
            </a:r>
          </a:p>
          <a:p>
            <a:pPr eaLnBrk="1" hangingPunct="1"/>
            <a:r>
              <a:rPr lang="en-US" smtClean="0"/>
              <a:t>Y = Average Sale of Sunglasses/1000</a:t>
            </a:r>
          </a:p>
          <a:p>
            <a:pPr eaLnBrk="1" hangingPunct="1"/>
            <a:r>
              <a:rPr lang="en-US" smtClean="0"/>
              <a:t>Make a Scatter Diagram</a:t>
            </a:r>
          </a:p>
          <a:p>
            <a:pPr eaLnBrk="1" hangingPunct="1"/>
            <a:r>
              <a:rPr lang="en-US" smtClean="0"/>
              <a:t>Find the correlation coefficient</a:t>
            </a:r>
            <a:endParaRPr lang="en-US" baseline="300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281604" name="Group 4"/>
          <p:cNvGraphicFramePr>
            <a:graphicFrameLocks noGrp="1"/>
          </p:cNvGraphicFramePr>
          <p:nvPr/>
        </p:nvGraphicFramePr>
        <p:xfrm>
          <a:off x="1676400" y="4572000"/>
          <a:ext cx="6096000" cy="166370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27D0A-B01E-4EEC-B131-54FEB2B4A769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r>
              <a:rPr lang="en-US" sz="3600" i="1" smtClean="0"/>
              <a:t>continued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 a Scatter Diagram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Find the correlation coefficient</a:t>
            </a:r>
            <a:endParaRPr 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ED92A-7022-4854-A5C1-F0DABAD1C004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r>
              <a:rPr lang="en-US" sz="3600" i="1" smtClean="0"/>
              <a:t>continued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958850" y="2090738"/>
          <a:ext cx="7178675" cy="3576637"/>
        </p:xfrm>
        <a:graphic>
          <a:graphicData uri="http://schemas.openxmlformats.org/presentationml/2006/ole">
            <p:oleObj spid="_x0000_s11266" name="Chart" r:id="rId4" imgW="4263840" imgH="2115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482F5-9586-4C47-A3B5-766A157C21F3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r>
              <a:rPr lang="en-US" sz="3600" i="1" smtClean="0"/>
              <a:t>continued</a:t>
            </a:r>
            <a:endParaRPr lang="en-US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2017713"/>
            <a:ext cx="3810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371600" y="1905000"/>
          <a:ext cx="6934200" cy="2667000"/>
        </p:xfrm>
        <a:graphic>
          <a:graphicData uri="http://schemas.openxmlformats.org/presentationml/2006/ole">
            <p:oleObj spid="_x0000_s12290" name="Worksheet" r:id="rId4" imgW="3645000" imgH="1406160" progId="Excel.Sheet.8">
              <p:embed/>
            </p:oleObj>
          </a:graphicData>
        </a:graphic>
      </p:graphicFrame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371600" y="4724400"/>
            <a:ext cx="693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SSX  = 3225 - 115</a:t>
            </a:r>
            <a:r>
              <a:rPr lang="en-US" baseline="30000"/>
              <a:t>2</a:t>
            </a:r>
            <a:r>
              <a:rPr lang="en-US"/>
              <a:t>/5          =  580        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SSY  = 4300 - 140</a:t>
            </a:r>
            <a:r>
              <a:rPr lang="en-US" baseline="30000"/>
              <a:t>2</a:t>
            </a:r>
            <a:r>
              <a:rPr lang="en-US"/>
              <a:t>/5          =  380           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SSXY= 2775 - (115)(140)/5 = -445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B2F7F-EECE-44ED-A316-A99435374509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</a:t>
            </a:r>
            <a:r>
              <a:rPr lang="en-US" sz="3600" i="1" smtClean="0"/>
              <a:t>continued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58971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baseline="300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eaLnBrk="1" hangingPunct="1"/>
            <a:r>
              <a:rPr lang="en-US" sz="2800" smtClean="0"/>
              <a:t>Strong negative correlation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graphicFrame>
        <p:nvGraphicFramePr>
          <p:cNvPr id="2897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05000" y="2057400"/>
          <a:ext cx="4191000" cy="2281238"/>
        </p:xfrm>
        <a:graphic>
          <a:graphicData uri="http://schemas.openxmlformats.org/presentationml/2006/ole">
            <p:oleObj spid="_x0000_s13314" name="Equation" r:id="rId4" imgW="158724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69533-7D7F-4244-9E10-90940D697FBE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4000" smtClean="0"/>
              <a:t>Positively Skewed Data Set</a:t>
            </a:r>
            <a:br>
              <a:rPr lang="en-US" sz="4000" smtClean="0"/>
            </a:br>
            <a:r>
              <a:rPr lang="en-US" sz="4000" smtClean="0"/>
              <a:t>Mean &gt; Median</a:t>
            </a:r>
          </a:p>
        </p:txBody>
      </p:sp>
      <p:pic>
        <p:nvPicPr>
          <p:cNvPr id="19460" name="Picture 4" descr="skewpo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1828800"/>
            <a:ext cx="7620000" cy="4668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16193-9AB8-4A5D-A4BE-51C8D9EB9F9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Negatively Skewed Data Set</a:t>
            </a:r>
            <a:br>
              <a:rPr lang="en-US" sz="4000" smtClean="0"/>
            </a:br>
            <a:r>
              <a:rPr lang="en-US" sz="4000" smtClean="0"/>
              <a:t>Mean &lt; Median</a:t>
            </a:r>
          </a:p>
        </p:txBody>
      </p:sp>
      <p:pic>
        <p:nvPicPr>
          <p:cNvPr id="20484" name="Picture 4" descr="skewn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828800"/>
            <a:ext cx="7848600" cy="4960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23BEF-0E45-4708-BD08-9ED509E0D44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Symmetric Data Set</a:t>
            </a:r>
            <a:br>
              <a:rPr lang="en-US" sz="4000" smtClean="0"/>
            </a:br>
            <a:r>
              <a:rPr lang="en-US" sz="4000" smtClean="0"/>
              <a:t>Mean = Median</a:t>
            </a:r>
          </a:p>
        </p:txBody>
      </p:sp>
      <p:pic>
        <p:nvPicPr>
          <p:cNvPr id="21508" name="Picture 4" descr="skewnon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828800"/>
            <a:ext cx="78486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D8DCF-247D-4558-A27C-8B97F8FF35B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Measures of Variability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Range</a:t>
            </a:r>
          </a:p>
          <a:p>
            <a:pPr eaLnBrk="1" hangingPunct="1"/>
            <a:r>
              <a:rPr lang="en-US" smtClean="0"/>
              <a:t>Variance</a:t>
            </a:r>
          </a:p>
          <a:p>
            <a:pPr eaLnBrk="1" hangingPunct="1"/>
            <a:r>
              <a:rPr lang="en-US" smtClean="0"/>
              <a:t>Standard Deviation</a:t>
            </a:r>
          </a:p>
          <a:p>
            <a:pPr eaLnBrk="1" hangingPunct="1"/>
            <a:r>
              <a:rPr lang="en-US" smtClean="0"/>
              <a:t>Interquartile Range (percentiles)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2DF28-52F4-4298-A5C9-23732D2980A8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Range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Max(Xi) –Min(Xi)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125 – 67 = 58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art1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2553</TotalTime>
  <Words>1746</Words>
  <Application>Microsoft Office PowerPoint</Application>
  <PresentationFormat>On-screen Show (4:3)</PresentationFormat>
  <Paragraphs>483</Paragraphs>
  <Slides>45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Blends</vt:lpstr>
      <vt:lpstr>Equation</vt:lpstr>
      <vt:lpstr>Chart</vt:lpstr>
      <vt:lpstr>Worksheet</vt:lpstr>
      <vt:lpstr>Inferential Statistics and Probability a Holistic Approach</vt:lpstr>
      <vt:lpstr>Measures of Central Tendency</vt:lpstr>
      <vt:lpstr>Example</vt:lpstr>
      <vt:lpstr>Example – 5 Recent Home Sales</vt:lpstr>
      <vt:lpstr>Positively Skewed Data Set Mean &gt; Median</vt:lpstr>
      <vt:lpstr>Negatively Skewed Data Set Mean &lt; Median</vt:lpstr>
      <vt:lpstr>Symmetric Data Set Mean = Median</vt:lpstr>
      <vt:lpstr>Measures of Variability</vt:lpstr>
      <vt:lpstr>Range</vt:lpstr>
      <vt:lpstr>Sample Variance</vt:lpstr>
      <vt:lpstr>Sample Standard Deviation</vt:lpstr>
      <vt:lpstr>Variance and Standard Deviation</vt:lpstr>
      <vt:lpstr>Interpreting the Standard Deviation</vt:lpstr>
      <vt:lpstr>Empirical Rule</vt:lpstr>
      <vt:lpstr>Measures of Relative Standing</vt:lpstr>
      <vt:lpstr>Z-score</vt:lpstr>
      <vt:lpstr>Percentile Rank</vt:lpstr>
      <vt:lpstr>Quartiles</vt:lpstr>
      <vt:lpstr>IQR example</vt:lpstr>
      <vt:lpstr>Box Plots</vt:lpstr>
      <vt:lpstr>Box Plot</vt:lpstr>
      <vt:lpstr>Outliers</vt:lpstr>
      <vt:lpstr>Outliers have a dramatic effect on some statistics</vt:lpstr>
      <vt:lpstr>Using Box Plot to find outliers</vt:lpstr>
      <vt:lpstr>Using Z-score to detect outliers</vt:lpstr>
      <vt:lpstr>Outliers – what to do</vt:lpstr>
      <vt:lpstr>Bivariate Data</vt:lpstr>
      <vt:lpstr>Example of Bivariate Data</vt:lpstr>
      <vt:lpstr>Example of Scatterplot</vt:lpstr>
      <vt:lpstr>Another Example</vt:lpstr>
      <vt:lpstr>Correlation Analysis</vt:lpstr>
      <vt:lpstr>The Coefficient of Correlation, r</vt:lpstr>
      <vt:lpstr>Perfect Positive Correlation</vt:lpstr>
      <vt:lpstr>Perfect Negative Correlation</vt:lpstr>
      <vt:lpstr>Zero Correlation</vt:lpstr>
      <vt:lpstr>Strong Positive Correlation</vt:lpstr>
      <vt:lpstr>Weak Negative Correlation</vt:lpstr>
      <vt:lpstr>Causation</vt:lpstr>
      <vt:lpstr>Causation - Examples</vt:lpstr>
      <vt:lpstr>Formula for correlation coefficient r</vt:lpstr>
      <vt:lpstr>Example</vt:lpstr>
      <vt:lpstr>Example continued</vt:lpstr>
      <vt:lpstr>Example continued</vt:lpstr>
      <vt:lpstr>Example continued</vt:lpstr>
      <vt:lpstr>Example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part1</dc:title>
  <dc:creator>Mo Geraghty</dc:creator>
  <cp:lastModifiedBy>HP</cp:lastModifiedBy>
  <cp:revision>234</cp:revision>
  <dcterms:created xsi:type="dcterms:W3CDTF">2000-03-28T01:20:54Z</dcterms:created>
  <dcterms:modified xsi:type="dcterms:W3CDTF">2017-12-29T22:04:31Z</dcterms:modified>
</cp:coreProperties>
</file>