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381" r:id="rId2"/>
    <p:sldId id="294" r:id="rId3"/>
    <p:sldId id="295" r:id="rId4"/>
    <p:sldId id="296" r:id="rId5"/>
    <p:sldId id="365" r:id="rId6"/>
    <p:sldId id="366" r:id="rId7"/>
    <p:sldId id="367" r:id="rId8"/>
    <p:sldId id="368" r:id="rId9"/>
    <p:sldId id="369" r:id="rId10"/>
    <p:sldId id="374" r:id="rId11"/>
    <p:sldId id="375" r:id="rId12"/>
    <p:sldId id="376" r:id="rId13"/>
    <p:sldId id="378" r:id="rId14"/>
    <p:sldId id="379" r:id="rId15"/>
    <p:sldId id="377" r:id="rId16"/>
    <p:sldId id="334" r:id="rId17"/>
    <p:sldId id="336" r:id="rId18"/>
    <p:sldId id="337" r:id="rId19"/>
    <p:sldId id="339" r:id="rId20"/>
    <p:sldId id="349" r:id="rId21"/>
    <p:sldId id="340" r:id="rId22"/>
    <p:sldId id="372" r:id="rId23"/>
    <p:sldId id="342" r:id="rId24"/>
    <p:sldId id="350" r:id="rId25"/>
    <p:sldId id="373" r:id="rId26"/>
    <p:sldId id="343" r:id="rId27"/>
    <p:sldId id="345" r:id="rId28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239" autoAdjust="0"/>
    <p:restoredTop sz="94646" autoAdjust="0"/>
  </p:normalViewPr>
  <p:slideViewPr>
    <p:cSldViewPr>
      <p:cViewPr varScale="1">
        <p:scale>
          <a:sx n="69" d="100"/>
          <a:sy n="69" d="100"/>
        </p:scale>
        <p:origin x="-11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195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3" rIns="96602" bIns="48303" numCol="1" anchor="t" anchorCtr="0" compatLnSpc="1">
            <a:prstTxWarp prst="textNoShape">
              <a:avLst/>
            </a:prstTxWarp>
          </a:bodyPr>
          <a:lstStyle>
            <a:lvl1pPr defTabSz="96645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Chapter 6 Slides</a:t>
            </a:r>
            <a:endParaRPr lang="en-US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3" rIns="96602" bIns="48303" numCol="1" anchor="b" anchorCtr="0" compatLnSpc="1">
            <a:prstTxWarp prst="textNoShape">
              <a:avLst/>
            </a:prstTxWarp>
          </a:bodyPr>
          <a:lstStyle>
            <a:lvl1pPr defTabSz="96645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Maurice </a:t>
            </a:r>
            <a:r>
              <a:rPr lang="en-US" dirty="0" err="1"/>
              <a:t>Geraghty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3" rIns="96602" bIns="48303" numCol="1" anchor="b" anchorCtr="0" compatLnSpc="1">
            <a:prstTxWarp prst="textNoShape">
              <a:avLst/>
            </a:prstTxWarp>
          </a:bodyPr>
          <a:lstStyle>
            <a:lvl1pPr algn="r" defTabSz="966455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A524453-1FE2-4493-88E1-B259BD011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3" rIns="96602" bIns="48303" numCol="1" anchor="t" anchorCtr="0" compatLnSpc="1">
            <a:prstTxWarp prst="textNoShape">
              <a:avLst/>
            </a:prstTxWarp>
          </a:bodyPr>
          <a:lstStyle>
            <a:lvl1pPr defTabSz="966455">
              <a:defRPr sz="1300"/>
            </a:lvl1pPr>
          </a:lstStyle>
          <a:p>
            <a:pPr>
              <a:defRPr/>
            </a:pPr>
            <a:r>
              <a:rPr lang="en-US"/>
              <a:t>Math 10 - Chapter 5 Slides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3" rIns="96602" bIns="48303" numCol="1" anchor="t" anchorCtr="0" compatLnSpc="1">
            <a:prstTxWarp prst="textNoShape">
              <a:avLst/>
            </a:prstTxWarp>
          </a:bodyPr>
          <a:lstStyle>
            <a:lvl1pPr algn="r" defTabSz="966455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3" rIns="96602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3" rIns="96602" bIns="48303" numCol="1" anchor="b" anchorCtr="0" compatLnSpc="1">
            <a:prstTxWarp prst="textNoShape">
              <a:avLst/>
            </a:prstTxWarp>
          </a:bodyPr>
          <a:lstStyle>
            <a:lvl1pPr defTabSz="966455">
              <a:defRPr sz="1300"/>
            </a:lvl1pPr>
          </a:lstStyle>
          <a:p>
            <a:pPr>
              <a:defRPr/>
            </a:pPr>
            <a:r>
              <a:rPr lang="en-US"/>
              <a:t>© Maurice Geraghty, 2008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2" tIns="48303" rIns="96602" bIns="48303" numCol="1" anchor="b" anchorCtr="0" compatLnSpc="1">
            <a:prstTxWarp prst="textNoShape">
              <a:avLst/>
            </a:prstTxWarp>
          </a:bodyPr>
          <a:lstStyle>
            <a:lvl1pPr algn="r" defTabSz="966455">
              <a:defRPr sz="1300"/>
            </a:lvl1pPr>
          </a:lstStyle>
          <a:p>
            <a:pPr>
              <a:defRPr/>
            </a:pPr>
            <a:fld id="{B3DDEF52-99B7-40AB-85BF-271686ACD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050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Math 10 - Chapter 1 &amp; 2 Slides</a:t>
            </a:r>
          </a:p>
        </p:txBody>
      </p:sp>
      <p:sp>
        <p:nvSpPr>
          <p:cNvPr id="86019" name="Rectangle 2054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Maurice Geraghty 2008</a:t>
            </a:r>
          </a:p>
        </p:txBody>
      </p:sp>
      <p:sp>
        <p:nvSpPr>
          <p:cNvPr id="86020" name="Rectangle 205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0F985-7867-4BA5-8EDA-FBE4CBEC8A1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04E316D1-E007-498A-A7EB-66BE3483F13A}" type="slidenum">
              <a:rPr lang="en-US" smtClean="0"/>
              <a:pPr defTabSz="963613"/>
              <a:t>10</a:t>
            </a:fld>
            <a:endParaRPr lang="en-US" smtClean="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5200"/>
            <a:r>
              <a:rPr lang="en-US" smtClean="0"/>
              <a:t>Math 10 - Chapter 5 Slides</a:t>
            </a:r>
          </a:p>
        </p:txBody>
      </p:sp>
      <p:sp>
        <p:nvSpPr>
          <p:cNvPr id="41989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5200"/>
            <a:r>
              <a:rPr lang="en-US" smtClean="0"/>
              <a:t>© Maurice Geraghty, 2008</a:t>
            </a:r>
          </a:p>
        </p:txBody>
      </p:sp>
      <p:sp>
        <p:nvSpPr>
          <p:cNvPr id="41990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3D731B08-FAC2-434C-8B16-EEE2175C4414}" type="slidenum">
              <a:rPr lang="en-US" smtClean="0"/>
              <a:pPr defTabSz="965200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5200"/>
            <a:r>
              <a:rPr lang="en-US" smtClean="0"/>
              <a:t>Math 10 - Chapter 5 Slides</a:t>
            </a:r>
          </a:p>
        </p:txBody>
      </p:sp>
      <p:sp>
        <p:nvSpPr>
          <p:cNvPr id="43013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5200"/>
            <a:r>
              <a:rPr lang="en-US" smtClean="0"/>
              <a:t>© Maurice Geraghty, 2008</a:t>
            </a:r>
          </a:p>
        </p:txBody>
      </p:sp>
      <p:sp>
        <p:nvSpPr>
          <p:cNvPr id="43014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FD697C92-C6FB-428E-947B-12BC4860872F}" type="slidenum">
              <a:rPr lang="en-US" smtClean="0"/>
              <a:pPr defTabSz="965200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81FD390C-8FFF-4D35-A1E0-F400E967A2CD}" type="slidenum">
              <a:rPr lang="en-US" smtClean="0"/>
              <a:pPr defTabSz="963613"/>
              <a:t>13</a:t>
            </a:fld>
            <a:endParaRPr lang="en-US" smtClean="0"/>
          </a:p>
        </p:txBody>
      </p:sp>
      <p:sp>
        <p:nvSpPr>
          <p:cNvPr id="44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2A5EAAB4-DB64-4E9B-80AB-3AFB7B2B5895}" type="slidenum">
              <a:rPr lang="en-US" smtClean="0"/>
              <a:pPr defTabSz="963613"/>
              <a:t>14</a:t>
            </a:fld>
            <a:endParaRPr lang="en-US" smtClean="0"/>
          </a:p>
        </p:txBody>
      </p:sp>
      <p:sp>
        <p:nvSpPr>
          <p:cNvPr id="450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4FC584A7-7080-4227-A0A2-F9E5C47BF59F}" type="slidenum">
              <a:rPr lang="en-US" smtClean="0"/>
              <a:pPr defTabSz="963613"/>
              <a:t>15</a:t>
            </a:fld>
            <a:endParaRPr lang="en-US" smtClean="0"/>
          </a:p>
        </p:txBody>
      </p:sp>
      <p:sp>
        <p:nvSpPr>
          <p:cNvPr id="46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0025DDE5-F150-4DC0-8004-77A62D3866BE}" type="slidenum">
              <a:rPr lang="en-US" smtClean="0"/>
              <a:pPr defTabSz="963613"/>
              <a:t>16</a:t>
            </a:fld>
            <a:endParaRPr lang="en-US" smtClean="0"/>
          </a:p>
        </p:txBody>
      </p:sp>
      <p:sp>
        <p:nvSpPr>
          <p:cNvPr id="471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27075"/>
            <a:ext cx="4752975" cy="3565525"/>
          </a:xfrm>
          <a:solidFill>
            <a:srgbClr val="FFFFFF"/>
          </a:solidFill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99" tIns="45700" rIns="91399" bIns="457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195CE080-C3F1-4C69-B867-23AB8A7C3D02}" type="slidenum">
              <a:rPr lang="en-US" smtClean="0"/>
              <a:pPr defTabSz="963613"/>
              <a:t>17</a:t>
            </a:fld>
            <a:endParaRPr lang="en-US" smtClean="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27075"/>
            <a:ext cx="4752975" cy="3565525"/>
          </a:xfrm>
          <a:solidFill>
            <a:srgbClr val="FFFFFF"/>
          </a:solidFill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99" tIns="45700" rIns="91399" bIns="457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FA560380-3840-46EA-B7D6-2CD1C3EECEC7}" type="slidenum">
              <a:rPr lang="en-US" smtClean="0"/>
              <a:pPr defTabSz="963613"/>
              <a:t>18</a:t>
            </a:fld>
            <a:endParaRPr lang="en-US" smtClean="0"/>
          </a:p>
        </p:txBody>
      </p:sp>
      <p:sp>
        <p:nvSpPr>
          <p:cNvPr id="491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27075"/>
            <a:ext cx="4752975" cy="3565525"/>
          </a:xfrm>
          <a:solidFill>
            <a:srgbClr val="FFFFFF"/>
          </a:solidFill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99" tIns="45700" rIns="91399" bIns="457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5A5E0048-D9FF-488B-BD9F-1896799A9A01}" type="slidenum">
              <a:rPr lang="en-US" smtClean="0"/>
              <a:pPr defTabSz="963613"/>
              <a:t>19</a:t>
            </a:fld>
            <a:endParaRPr lang="en-US" smtClean="0"/>
          </a:p>
        </p:txBody>
      </p:sp>
      <p:sp>
        <p:nvSpPr>
          <p:cNvPr id="50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27075"/>
            <a:ext cx="4752975" cy="3565525"/>
          </a:xfrm>
          <a:solidFill>
            <a:srgbClr val="FFFFFF"/>
          </a:solidFill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99" tIns="45700" rIns="91399" bIns="457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DC378E94-EB4A-44A3-A033-7C1AD58991CF}" type="slidenum">
              <a:rPr lang="en-US" smtClean="0"/>
              <a:pPr defTabSz="963613"/>
              <a:t>2</a:t>
            </a:fld>
            <a:endParaRPr lang="en-US" smtClean="0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9525" y="727075"/>
            <a:ext cx="4760913" cy="3570288"/>
          </a:xfrm>
          <a:solidFill>
            <a:srgbClr val="FFFFFF"/>
          </a:solidFill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36" tIns="45916" rIns="91836" bIns="459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1A49F676-3DA5-4A86-8A12-408C6692DF70}" type="slidenum">
              <a:rPr lang="en-US" smtClean="0"/>
              <a:pPr defTabSz="963613"/>
              <a:t>20</a:t>
            </a:fld>
            <a:endParaRPr lang="en-US" smtClean="0"/>
          </a:p>
        </p:txBody>
      </p:sp>
      <p:sp>
        <p:nvSpPr>
          <p:cNvPr id="512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74A3EB6A-62EA-48E3-AF34-4875085C7D0D}" type="slidenum">
              <a:rPr lang="en-US" smtClean="0"/>
              <a:pPr defTabSz="963613"/>
              <a:t>21</a:t>
            </a:fld>
            <a:endParaRPr lang="en-US" smtClean="0"/>
          </a:p>
        </p:txBody>
      </p:sp>
      <p:sp>
        <p:nvSpPr>
          <p:cNvPr id="522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27075"/>
            <a:ext cx="4752975" cy="3565525"/>
          </a:xfrm>
          <a:solidFill>
            <a:srgbClr val="FFFFFF"/>
          </a:solidFill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99" tIns="45700" rIns="91399" bIns="457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A9B095C1-7D1D-4E36-8C37-BFFE138F161A}" type="slidenum">
              <a:rPr lang="en-US" smtClean="0"/>
              <a:pPr defTabSz="963613"/>
              <a:t>22</a:t>
            </a:fld>
            <a:endParaRPr lang="en-US" smtClean="0"/>
          </a:p>
        </p:txBody>
      </p:sp>
      <p:sp>
        <p:nvSpPr>
          <p:cNvPr id="532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27075"/>
            <a:ext cx="4752975" cy="3565525"/>
          </a:xfrm>
          <a:solidFill>
            <a:srgbClr val="FFFFFF"/>
          </a:solidFill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99" tIns="45700" rIns="91399" bIns="457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84A91CBC-5EF7-4F1E-A153-40D2437485A6}" type="slidenum">
              <a:rPr lang="en-US" smtClean="0"/>
              <a:pPr defTabSz="963613"/>
              <a:t>23</a:t>
            </a:fld>
            <a:endParaRPr lang="en-US" smtClean="0"/>
          </a:p>
        </p:txBody>
      </p:sp>
      <p:sp>
        <p:nvSpPr>
          <p:cNvPr id="542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27075"/>
            <a:ext cx="4752975" cy="3565525"/>
          </a:xfrm>
          <a:solidFill>
            <a:srgbClr val="FFFFFF"/>
          </a:solidFill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99" tIns="45700" rIns="91399" bIns="457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4A2BAF68-72A5-443A-B7D0-9D8D5E351C4F}" type="slidenum">
              <a:rPr lang="en-US" smtClean="0"/>
              <a:pPr defTabSz="963613"/>
              <a:t>24</a:t>
            </a:fld>
            <a:endParaRPr lang="en-US" smtClean="0"/>
          </a:p>
        </p:txBody>
      </p:sp>
      <p:sp>
        <p:nvSpPr>
          <p:cNvPr id="553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E0E1CC6F-676D-483E-8569-D1E4E6FE9E68}" type="slidenum">
              <a:rPr lang="en-US" smtClean="0"/>
              <a:pPr defTabSz="963613"/>
              <a:t>25</a:t>
            </a:fld>
            <a:endParaRPr lang="en-US" smtClean="0"/>
          </a:p>
        </p:txBody>
      </p:sp>
      <p:sp>
        <p:nvSpPr>
          <p:cNvPr id="563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27075"/>
            <a:ext cx="4752975" cy="3565525"/>
          </a:xfrm>
          <a:solidFill>
            <a:srgbClr val="FFFFFF"/>
          </a:solidFill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99" tIns="45700" rIns="91399" bIns="457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F2A6B9EA-C77C-4F48-80C4-7E47C8A957BB}" type="slidenum">
              <a:rPr lang="en-US" smtClean="0"/>
              <a:pPr defTabSz="963613"/>
              <a:t>26</a:t>
            </a:fld>
            <a:endParaRPr lang="en-US" smtClean="0"/>
          </a:p>
        </p:txBody>
      </p:sp>
      <p:sp>
        <p:nvSpPr>
          <p:cNvPr id="573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27075"/>
            <a:ext cx="4752975" cy="3565525"/>
          </a:xfrm>
          <a:solidFill>
            <a:srgbClr val="FFFFFF"/>
          </a:solidFill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99" tIns="45700" rIns="91399" bIns="457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DEC4C33A-36B6-46E1-A831-6F30E3B51DF8}" type="slidenum">
              <a:rPr lang="en-US" smtClean="0"/>
              <a:pPr defTabSz="963613"/>
              <a:t>27</a:t>
            </a:fld>
            <a:endParaRPr lang="en-US" smtClean="0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2700" y="727075"/>
            <a:ext cx="4752975" cy="3565525"/>
          </a:xfrm>
          <a:solidFill>
            <a:srgbClr val="FFFFFF"/>
          </a:solidFill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399" tIns="45700" rIns="91399" bIns="45700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DF32B2EE-2D70-4663-84C0-925E9F043C59}" type="slidenum">
              <a:rPr lang="en-US" smtClean="0"/>
              <a:pPr defTabSz="963613"/>
              <a:t>3</a:t>
            </a:fld>
            <a:endParaRPr lang="en-US" smtClean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9525" y="727075"/>
            <a:ext cx="4760913" cy="3570288"/>
          </a:xfrm>
          <a:solidFill>
            <a:srgbClr val="FFFFFF"/>
          </a:solidFill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40250"/>
            <a:ext cx="5362575" cy="43735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836" tIns="45916" rIns="91836" bIns="45916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Math 10 - Chapter 5 Slides</a:t>
            </a: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63613"/>
            <a:r>
              <a:rPr lang="en-US" smtClean="0"/>
              <a:t>© Maurice Geraghty, 2008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3613"/>
            <a:fld id="{D6AD6E6C-9B2C-40AD-AE68-BC2AD029CA3A}" type="slidenum">
              <a:rPr lang="en-US" smtClean="0"/>
              <a:pPr defTabSz="963613"/>
              <a:t>4</a:t>
            </a:fld>
            <a:endParaRPr lang="en-US" smtClean="0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CF9895F8-0691-47A3-94FD-E2DA00CEE76A}" type="slidenum">
              <a:rPr lang="en-US" smtClean="0"/>
              <a:pPr defTabSz="965200"/>
              <a:t>5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0E3F8BCE-C334-4E05-96D8-78398FB5DA08}" type="slidenum">
              <a:rPr lang="en-US" smtClean="0"/>
              <a:pPr defTabSz="965200"/>
              <a:t>6</a:t>
            </a:fld>
            <a:endParaRPr lang="en-US" smtClean="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27F83B15-C92A-4D78-B0C6-CF6BD6AE91A2}" type="slidenum">
              <a:rPr lang="en-US" smtClean="0"/>
              <a:pPr defTabSz="965200"/>
              <a:t>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1D5057C8-83D9-4E9B-8234-26C53EB8DD17}" type="slidenum">
              <a:rPr lang="en-US" smtClean="0"/>
              <a:pPr defTabSz="965200"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36AC06FD-02E2-4C1E-A685-5DC92638F54F}" type="slidenum">
              <a:rPr lang="en-US" smtClean="0"/>
              <a:pPr defTabSz="965200"/>
              <a:t>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81113" y="730250"/>
            <a:ext cx="4752975" cy="3565525"/>
          </a:xfrm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38663"/>
            <a:ext cx="5365750" cy="43751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50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6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E1EA9CE-6F9B-473F-8153-A3917ED5B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1FACE-1DA4-459C-87CE-F90B4A202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76422-F77A-4FA4-AB6C-0D0042DB7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5C746-8AA5-440E-88B7-476F5CAD2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F5F8C-9ED9-4D0D-ADBF-D10BDCF9E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9B8B4-A1DC-469E-9CA7-F257DEF17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57B6F-244B-4CB3-86DC-B01E533B6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78F43-BB01-4FDE-962C-D0A22899E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11EE0-CAC2-4614-BED8-2AE03C89E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49137-A094-4ED9-9596-3DAF9D2BC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28AD6-460F-4748-9F5F-F91D7642A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826D-B1FC-4475-B8A4-617233979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5610D-0AAB-4E17-AD3E-A10466A14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CFFA5-D7C1-445C-92D6-59A3DFDCF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E379CF-600F-4CB1-9952-1963F4ABD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Microsoft_Excel_97-2003_Worksheet2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D200F-6C78-429C-AABF-2D8BAA9E5B8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z="3600" smtClean="0"/>
              <a:t>Inferential Statistics and Probability</a:t>
            </a:r>
            <a:r>
              <a:rPr lang="en-US" smtClean="0"/>
              <a:t/>
            </a:r>
            <a:br>
              <a:rPr lang="en-US" smtClean="0"/>
            </a:br>
            <a:r>
              <a:rPr lang="en-US" sz="3200" smtClean="0"/>
              <a:t>a Holistic Approach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Chapter 6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Continuous Random Variables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This Course Material by Maurice Geraghty is licensed under a Creative Commons Attribution-</a:t>
            </a:r>
            <a:r>
              <a:rPr lang="en-US" sz="1200" dirty="0" err="1" smtClean="0"/>
              <a:t>ShareAlike</a:t>
            </a:r>
            <a:r>
              <a:rPr lang="en-US" sz="1200" dirty="0" smtClean="0"/>
              <a:t> 4.0 International License. </a:t>
            </a:r>
            <a:br>
              <a:rPr lang="en-US" sz="1200" dirty="0" smtClean="0"/>
            </a:br>
            <a:r>
              <a:rPr lang="en-US" sz="1200" dirty="0" smtClean="0"/>
              <a:t>Conditions for use are shown here: https://creativecommons.org/licenses/by-sa/4.0/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sz="1400" dirty="0" smtClean="0"/>
          </a:p>
        </p:txBody>
      </p:sp>
      <p:pic>
        <p:nvPicPr>
          <p:cNvPr id="5" name="Picture 4" descr="Creative Commons License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257800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6067C2-E920-4A1E-B32B-CCD151AC426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Uniform Distribution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383087"/>
          </a:xfrm>
        </p:spPr>
        <p:txBody>
          <a:bodyPr/>
          <a:lstStyle/>
          <a:p>
            <a:pPr eaLnBrk="1" hangingPunct="1"/>
            <a:r>
              <a:rPr lang="en-US" sz="2400" smtClean="0"/>
              <a:t>Rectangular distribution</a:t>
            </a:r>
          </a:p>
          <a:p>
            <a:pPr eaLnBrk="1" hangingPunct="1"/>
            <a:r>
              <a:rPr lang="en-US" sz="2400" smtClean="0"/>
              <a:t>Example: Random number generator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graphicFrame>
        <p:nvGraphicFramePr>
          <p:cNvPr id="224260" name="Object 4"/>
          <p:cNvGraphicFramePr>
            <a:graphicFrameLocks noChangeAspect="1"/>
          </p:cNvGraphicFramePr>
          <p:nvPr/>
        </p:nvGraphicFramePr>
        <p:xfrm>
          <a:off x="1828800" y="2971800"/>
          <a:ext cx="3946525" cy="3330575"/>
        </p:xfrm>
        <a:graphic>
          <a:graphicData uri="http://schemas.openxmlformats.org/presentationml/2006/ole">
            <p:oleObj spid="_x0000_s2050" name="Equation" r:id="rId4" imgW="1536480" imgH="1295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Uniform Distribution - Probability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12B788-281C-4C60-9567-EF77C585E79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19400" y="1981200"/>
            <a:ext cx="3505200" cy="1447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657600" y="1981200"/>
            <a:ext cx="19812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43200" y="3505200"/>
            <a:ext cx="365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           c                             d        b</a:t>
            </a:r>
          </a:p>
        </p:txBody>
      </p:sp>
      <p:graphicFrame>
        <p:nvGraphicFramePr>
          <p:cNvPr id="224261" name="Object 5"/>
          <p:cNvGraphicFramePr>
            <a:graphicFrameLocks noChangeAspect="1"/>
          </p:cNvGraphicFramePr>
          <p:nvPr>
            <p:ph idx="1"/>
          </p:nvPr>
        </p:nvGraphicFramePr>
        <p:xfrm>
          <a:off x="2667000" y="4267200"/>
          <a:ext cx="3833813" cy="1143000"/>
        </p:xfrm>
        <a:graphic>
          <a:graphicData uri="http://schemas.openxmlformats.org/presentationml/2006/ole">
            <p:oleObj spid="_x0000_s3074" name="Equation" r:id="rId4" imgW="1320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Uniform Distribution - Percentile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FCE1D5-DFCD-430D-96E0-0D8F004F1B0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819400" y="1981200"/>
            <a:ext cx="3505200" cy="1447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819400" y="1981200"/>
            <a:ext cx="1981200" cy="1447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1800" dirty="0"/>
              <a:t>Area = p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743200" y="3505200"/>
            <a:ext cx="365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a                              X</a:t>
            </a:r>
            <a:r>
              <a:rPr lang="en-US" sz="1200"/>
              <a:t>p</a:t>
            </a:r>
            <a:r>
              <a:rPr lang="en-US" sz="1600"/>
              <a:t>                 b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ph idx="1"/>
          </p:nvPr>
        </p:nvGraphicFramePr>
        <p:xfrm>
          <a:off x="2895600" y="4724400"/>
          <a:ext cx="3687763" cy="838200"/>
        </p:xfrm>
        <a:graphic>
          <a:graphicData uri="http://schemas.openxmlformats.org/presentationml/2006/ole">
            <p:oleObj spid="_x0000_s4098" name="Equation" r:id="rId4" imgW="1117440" imgH="253800" progId="Equation.3">
              <p:embed/>
            </p:oleObj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76400" y="4191000"/>
            <a:ext cx="548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Formula to find the pth percentile X</a:t>
            </a:r>
            <a:r>
              <a:rPr lang="en-US" baseline="-25000"/>
              <a:t>p</a:t>
            </a:r>
            <a:r>
              <a:rPr lang="en-US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72600D-E445-4EBE-8AC7-FF5A5345FE4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Uniform Example 1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Find mean, variance, P(X&lt;3) and 70</a:t>
            </a:r>
            <a:r>
              <a:rPr lang="en-US" sz="2400" baseline="30000" smtClean="0"/>
              <a:t>th</a:t>
            </a:r>
            <a:r>
              <a:rPr lang="en-US" sz="2400" smtClean="0"/>
              <a:t> percentile for a uniform distribution from 1 to 11.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752600" y="2819400"/>
          <a:ext cx="6096000" cy="3048000"/>
        </p:xfrm>
        <a:graphic>
          <a:graphicData uri="http://schemas.openxmlformats.org/presentationml/2006/ole">
            <p:oleObj spid="_x0000_s5122" name="Equation" r:id="rId4" imgW="2234880" imgH="1117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1E7896-159A-47F5-B366-683D8EA0D46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Uniform Example 2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4876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tea lover orders 1000 grams of Tie Guan Yin loose leaf when his supply gets to 50 grams.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amount of tea currently in stock follows a uniform random variable.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Determine this model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Find the mean and variance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Find the probability of at least 700 grams in stock.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Find the 80</a:t>
            </a:r>
            <a:r>
              <a:rPr lang="en-US" sz="2400" baseline="30000" smtClean="0"/>
              <a:t>th</a:t>
            </a:r>
            <a:r>
              <a:rPr lang="en-US" sz="2400" smtClean="0"/>
              <a:t> percentile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pic>
        <p:nvPicPr>
          <p:cNvPr id="22533" name="Picture 5" descr="Image result for tie guan yin 1000 gra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438400"/>
            <a:ext cx="312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50B024-9FAA-484B-A52F-B3A12DA85A7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Uniform Example 3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bus arrives at a stop every 20 minutes.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Find the probability of waiting more than 15 minutes for the bus after arriving randomly at the bus stop.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you have already waited 5 minutes, find the probability of waiting an additional 10 minutes or more. (Hint: recalculate parameters a and b)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1C57B0-DB60-4517-946D-15B635255119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Normal Distribution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4114800" cy="4114800"/>
          </a:xfrm>
        </p:spPr>
        <p:txBody>
          <a:bodyPr/>
          <a:lstStyle/>
          <a:p>
            <a:pPr eaLnBrk="1" hangingPunct="1"/>
            <a:r>
              <a:rPr lang="en-US" sz="1800" smtClean="0"/>
              <a:t>The normal curve is </a:t>
            </a:r>
            <a:r>
              <a:rPr lang="en-US" sz="1800" i="1" smtClean="0">
                <a:solidFill>
                  <a:srgbClr val="7912EA"/>
                </a:solidFill>
              </a:rPr>
              <a:t>bell-shaped</a:t>
            </a:r>
            <a:endParaRPr lang="en-US" sz="1800" smtClean="0"/>
          </a:p>
          <a:p>
            <a:pPr eaLnBrk="1" hangingPunct="1"/>
            <a:r>
              <a:rPr lang="en-US" sz="1800" smtClean="0"/>
              <a:t>The mean, median, and mode of the distribution are equal and located at the peak.</a:t>
            </a:r>
          </a:p>
          <a:p>
            <a:pPr eaLnBrk="1" hangingPunct="1"/>
            <a:r>
              <a:rPr lang="en-US" sz="1800" smtClean="0"/>
              <a:t>The normal distribution is </a:t>
            </a:r>
            <a:r>
              <a:rPr lang="en-US" sz="1800" smtClean="0">
                <a:solidFill>
                  <a:schemeClr val="folHlink"/>
                </a:solidFill>
              </a:rPr>
              <a:t>symmetrical</a:t>
            </a:r>
            <a:r>
              <a:rPr lang="en-US" sz="1800" smtClean="0"/>
              <a:t> about its mean. Half the area under the curve is above the peak, and the other half is below it.</a:t>
            </a:r>
          </a:p>
          <a:p>
            <a:pPr eaLnBrk="1" hangingPunct="1"/>
            <a:r>
              <a:rPr lang="en-US" sz="1800" smtClean="0"/>
              <a:t>The normal probability distribution is </a:t>
            </a:r>
            <a:r>
              <a:rPr lang="en-US" sz="1800" smtClean="0">
                <a:solidFill>
                  <a:srgbClr val="7912EA"/>
                </a:solidFill>
              </a:rPr>
              <a:t>asymptotic</a:t>
            </a:r>
            <a:r>
              <a:rPr lang="en-US" sz="1800" smtClean="0"/>
              <a:t> - the curve gets closer and closer to the x-axis but never actually touches it.</a:t>
            </a:r>
          </a:p>
          <a:p>
            <a:pPr eaLnBrk="1" hangingPunct="1"/>
            <a:endParaRPr lang="en-US" sz="1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5791200" y="1981200"/>
          <a:ext cx="2695575" cy="1847850"/>
        </p:xfrm>
        <a:graphic>
          <a:graphicData uri="http://schemas.openxmlformats.org/presentationml/2006/ole">
            <p:oleObj spid="_x0000_s6146" name="Chart" r:id="rId4" imgW="3598560" imgH="1791720" progId="Excel.Sheet.8">
              <p:embed/>
            </p:oleObj>
          </a:graphicData>
        </a:graphic>
      </p:graphicFrame>
      <p:graphicFrame>
        <p:nvGraphicFramePr>
          <p:cNvPr id="267269" name="Object 5"/>
          <p:cNvGraphicFramePr>
            <a:graphicFrameLocks noChangeAspect="1"/>
          </p:cNvGraphicFramePr>
          <p:nvPr/>
        </p:nvGraphicFramePr>
        <p:xfrm>
          <a:off x="5821363" y="4392613"/>
          <a:ext cx="2454275" cy="1106487"/>
        </p:xfrm>
        <a:graphic>
          <a:graphicData uri="http://schemas.openxmlformats.org/presentationml/2006/ole">
            <p:oleObj spid="_x0000_s6147" name="Equation" r:id="rId5" imgW="104112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7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 autoUpdateAnimBg="0"/>
      <p:bldOleChart spid="26726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907312-9ACB-484B-BE8E-D4E61A07DC6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The Standard Normal  Probability Distribution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322513"/>
            <a:ext cx="7499350" cy="3429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smtClean="0"/>
              <a:t>A normal distribution with a mean of 0 and a standard deviation of 1 is called the </a:t>
            </a:r>
            <a:r>
              <a:rPr lang="en-US" sz="2400" smtClean="0">
                <a:solidFill>
                  <a:schemeClr val="folHlink"/>
                </a:solidFill>
              </a:rPr>
              <a:t>standard normal distribution.</a:t>
            </a:r>
          </a:p>
          <a:p>
            <a:pPr eaLnBrk="1" hangingPunct="1"/>
            <a:r>
              <a:rPr lang="en-US" sz="2400" smtClean="0">
                <a:solidFill>
                  <a:schemeClr val="folHlink"/>
                </a:solidFill>
              </a:rPr>
              <a:t>Z value:</a:t>
            </a:r>
            <a:r>
              <a:rPr lang="en-US" sz="2400" smtClean="0"/>
              <a:t> The distance between a selected value, designated </a:t>
            </a:r>
            <a:r>
              <a:rPr lang="en-US" sz="2400" smtClean="0">
                <a:solidFill>
                  <a:schemeClr val="tx2"/>
                </a:solidFill>
              </a:rPr>
              <a:t>x</a:t>
            </a:r>
            <a:r>
              <a:rPr lang="en-US" sz="2400" smtClean="0"/>
              <a:t>, and the population mean </a:t>
            </a:r>
            <a:r>
              <a:rPr lang="en-US" sz="240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2400" smtClean="0"/>
              <a:t>, divided by the population standard deviation, </a:t>
            </a:r>
            <a:r>
              <a:rPr lang="en-US" sz="2400" smtClean="0">
                <a:solidFill>
                  <a:schemeClr val="tx2"/>
                </a:solidFill>
                <a:latin typeface="Symbol" pitchFamily="18" charset="2"/>
              </a:rPr>
              <a:t>s</a:t>
            </a:r>
          </a:p>
        </p:txBody>
      </p:sp>
      <p:graphicFrame>
        <p:nvGraphicFramePr>
          <p:cNvPr id="271364" name="Object 4"/>
          <p:cNvGraphicFramePr>
            <a:graphicFrameLocks/>
          </p:cNvGraphicFramePr>
          <p:nvPr/>
        </p:nvGraphicFramePr>
        <p:xfrm>
          <a:off x="2590800" y="4800600"/>
          <a:ext cx="3519488" cy="1192213"/>
        </p:xfrm>
        <a:graphic>
          <a:graphicData uri="http://schemas.openxmlformats.org/presentationml/2006/ole">
            <p:oleObj spid="_x0000_s7170" name="Equation" r:id="rId4" imgW="698400" imgH="393480" progId="Equation.3">
              <p:embed/>
            </p:oleObj>
          </a:graphicData>
        </a:graphic>
      </p:graphicFrame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7-6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F09BCE-4EE4-4653-BB1B-B5566A98F41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2800" smtClean="0"/>
              <a:t>Areas Under the Normal Curve – Empirical Rule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About 68 percent of the area under the normal curve is within one standard deviation of the mean.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About 95 percent is within two standard deviations of the mean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99.7 percent is within three standard deviations of the mean.</a:t>
            </a:r>
          </a:p>
        </p:txBody>
      </p:sp>
      <p:graphicFrame>
        <p:nvGraphicFramePr>
          <p:cNvPr id="273412" name="Object 4"/>
          <p:cNvGraphicFramePr>
            <a:graphicFrameLocks/>
          </p:cNvGraphicFramePr>
          <p:nvPr/>
        </p:nvGraphicFramePr>
        <p:xfrm>
          <a:off x="5257800" y="2743200"/>
          <a:ext cx="1293813" cy="569913"/>
        </p:xfrm>
        <a:graphic>
          <a:graphicData uri="http://schemas.openxmlformats.org/presentationml/2006/ole">
            <p:oleObj spid="_x0000_s8194" name="Equation" r:id="rId4" imgW="444240" imgH="203040" progId="Equation.3">
              <p:embed/>
            </p:oleObj>
          </a:graphicData>
        </a:graphic>
      </p:graphicFrame>
      <p:graphicFrame>
        <p:nvGraphicFramePr>
          <p:cNvPr id="273413" name="Object 5"/>
          <p:cNvGraphicFramePr>
            <a:graphicFrameLocks/>
          </p:cNvGraphicFramePr>
          <p:nvPr/>
        </p:nvGraphicFramePr>
        <p:xfrm>
          <a:off x="5257800" y="4114800"/>
          <a:ext cx="1465263" cy="533400"/>
        </p:xfrm>
        <a:graphic>
          <a:graphicData uri="http://schemas.openxmlformats.org/presentationml/2006/ole">
            <p:oleObj spid="_x0000_s8195" name="Equation" r:id="rId5" imgW="469800" imgH="190440" progId="Equation.3">
              <p:embed/>
            </p:oleObj>
          </a:graphicData>
        </a:graphic>
      </p:graphicFrame>
      <p:graphicFrame>
        <p:nvGraphicFramePr>
          <p:cNvPr id="273414" name="Object 6"/>
          <p:cNvGraphicFramePr>
            <a:graphicFrameLocks/>
          </p:cNvGraphicFramePr>
          <p:nvPr/>
        </p:nvGraphicFramePr>
        <p:xfrm>
          <a:off x="5334000" y="5410200"/>
          <a:ext cx="1377950" cy="557213"/>
        </p:xfrm>
        <a:graphic>
          <a:graphicData uri="http://schemas.openxmlformats.org/presentationml/2006/ole">
            <p:oleObj spid="_x0000_s8196" name="Equation" r:id="rId6" imgW="457200" imgH="190440" progId="Equation.3">
              <p:embed/>
            </p:oleObj>
          </a:graphicData>
        </a:graphic>
      </p:graphicFrame>
      <p:sp>
        <p:nvSpPr>
          <p:cNvPr id="8200" name="Rectangle 7"/>
          <p:cNvSpPr>
            <a:spLocks noChangeArrowheads="1"/>
          </p:cNvSpPr>
          <p:nvPr/>
        </p:nvSpPr>
        <p:spPr bwMode="auto">
          <a:xfrm>
            <a:off x="0" y="0"/>
            <a:ext cx="43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7-9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07BCE-9FA8-4454-B4B4-F0AA82EAAFF0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220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775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426325" cy="3632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daily water usage per person in a town is normally distributed with a mean of 20 gallons and a standard deviation of 5 gallons.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About 68% of the daily water usage per person in New Providence lies between what two values?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                    That is, about 68% of the daily water usage will lie between 15 and 25 gallons.</a:t>
            </a:r>
          </a:p>
        </p:txBody>
      </p:sp>
      <p:graphicFrame>
        <p:nvGraphicFramePr>
          <p:cNvPr id="277508" name="Object 1028"/>
          <p:cNvGraphicFramePr>
            <a:graphicFrameLocks/>
          </p:cNvGraphicFramePr>
          <p:nvPr/>
        </p:nvGraphicFramePr>
        <p:xfrm>
          <a:off x="1066800" y="4572000"/>
          <a:ext cx="1905000" cy="381000"/>
        </p:xfrm>
        <a:graphic>
          <a:graphicData uri="http://schemas.openxmlformats.org/presentationml/2006/ole">
            <p:oleObj spid="_x0000_s9218" name="Equation" r:id="rId4" imgW="1143000" imgH="190440" progId="Equation.3">
              <p:embed/>
            </p:oleObj>
          </a:graphicData>
        </a:graphic>
      </p:graphicFrame>
      <p:sp>
        <p:nvSpPr>
          <p:cNvPr id="9222" name="Rectangle 1029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7-11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30148-FE1E-4BDF-881B-6D70D4DFD02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Distributions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“Uncountable” Number of possibilities</a:t>
            </a:r>
          </a:p>
          <a:p>
            <a:pPr eaLnBrk="1" hangingPunct="1"/>
            <a:r>
              <a:rPr lang="en-US" smtClean="0"/>
              <a:t>Probability of a point makes no sense</a:t>
            </a:r>
          </a:p>
          <a:p>
            <a:pPr eaLnBrk="1" hangingPunct="1"/>
            <a:r>
              <a:rPr lang="en-US" smtClean="0"/>
              <a:t>Probability is measured over intervals</a:t>
            </a:r>
          </a:p>
          <a:p>
            <a:pPr eaLnBrk="1" hangingPunct="1"/>
            <a:r>
              <a:rPr lang="en-US" smtClean="0"/>
              <a:t>Comparable to Relative Frequency Histogram – Find Area under curve.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70636-CA58-4156-9100-4AC936A07AD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Normal Distribution – probability problem procedure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Given: Interval in terms of X</a:t>
            </a:r>
            <a:br>
              <a:rPr lang="en-US" smtClean="0"/>
            </a:br>
            <a:endParaRPr lang="en-US" smtClean="0"/>
          </a:p>
          <a:p>
            <a:pPr eaLnBrk="1" hangingPunct="1"/>
            <a:r>
              <a:rPr lang="en-US" smtClean="0"/>
              <a:t>Convert to Z by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Look up probability in table.</a:t>
            </a:r>
          </a:p>
        </p:txBody>
      </p:sp>
      <p:graphicFrame>
        <p:nvGraphicFramePr>
          <p:cNvPr id="296964" name="Object 4"/>
          <p:cNvGraphicFramePr>
            <a:graphicFrameLocks noChangeAspect="1"/>
          </p:cNvGraphicFramePr>
          <p:nvPr/>
        </p:nvGraphicFramePr>
        <p:xfrm>
          <a:off x="4648200" y="2819400"/>
          <a:ext cx="2057400" cy="1158875"/>
        </p:xfrm>
        <a:graphic>
          <a:graphicData uri="http://schemas.openxmlformats.org/presentationml/2006/ole">
            <p:oleObj spid="_x0000_s10242" name="Equation" r:id="rId4" imgW="698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8133D-0373-4F82-B900-05F77A9DBE94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91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daily water usage per person in a town is normally distributed with a mean of 20 gallons and a standard deviation of 5 gallons.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 probability that a person from the town selected at random will use less than 18 gallons per day?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associated </a:t>
            </a:r>
            <a:r>
              <a:rPr lang="en-US" sz="2400" smtClean="0">
                <a:solidFill>
                  <a:srgbClr val="7912EA"/>
                </a:solidFill>
              </a:rPr>
              <a:t>Z value</a:t>
            </a:r>
            <a:r>
              <a:rPr lang="en-US" sz="2400" smtClean="0"/>
              <a:t> is Z=(18-20)/5=0.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Thus, P(X&lt;18)=P(Z&lt;-0.40)=.3446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7-12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BD58D9-9638-44B8-A22D-1D9953719B2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</a:t>
            </a:r>
            <a:r>
              <a:rPr lang="en-US" sz="2000" b="1" i="1" smtClean="0"/>
              <a:t>continued</a:t>
            </a:r>
            <a:r>
              <a:rPr lang="en-US" sz="2000" smtClean="0"/>
              <a:t> </a:t>
            </a:r>
            <a:endParaRPr lang="en-US" sz="2000" smtClean="0">
              <a:solidFill>
                <a:schemeClr val="bg2"/>
              </a:solidFill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91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daily water usage per person in a town is normally distributed with a mean of 20 gallons and a standard deviation of 5 gallons.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proportion of the people uses between 18 and 24 gallons?</a:t>
            </a:r>
            <a:br>
              <a:rPr lang="en-US" sz="2400" smtClean="0"/>
            </a:b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smtClean="0">
                <a:solidFill>
                  <a:srgbClr val="7912EA"/>
                </a:solidFill>
              </a:rPr>
              <a:t>Z value</a:t>
            </a:r>
            <a:r>
              <a:rPr lang="en-US" sz="2400" smtClean="0"/>
              <a:t> associated with x=18 is Z=-0.40 and with X=24, Z=(24-20)/5=0.80.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Thus, P(18&lt;X&lt;24)=P(-0.40&lt;Z&lt;0.80)</a:t>
            </a:r>
            <a:br>
              <a:rPr lang="en-US" sz="2400" smtClean="0"/>
            </a:br>
            <a:r>
              <a:rPr lang="en-US" sz="2400" smtClean="0"/>
              <a:t>                           =.7881-.3446=</a:t>
            </a:r>
            <a:r>
              <a:rPr lang="en-US" sz="2400" b="1" smtClean="0"/>
              <a:t>.4435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7-12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9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5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9A862C-21BB-48D9-AC96-01F527FA22B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</a:t>
            </a:r>
            <a:r>
              <a:rPr lang="en-US" sz="2700" b="1" i="1" smtClean="0"/>
              <a:t>continued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475538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smtClean="0"/>
              <a:t>The daily water usage per person in a town is normally distributed with a mean of 20 gallons and a standard deviation of 5 gallons.</a:t>
            </a:r>
          </a:p>
          <a:p>
            <a:pPr eaLnBrk="1" hangingPunct="1"/>
            <a:r>
              <a:rPr lang="en-US" sz="2400" smtClean="0"/>
              <a:t>What percentage of the population uses more than 26.2 gallons?</a:t>
            </a:r>
            <a:br>
              <a:rPr lang="en-US" sz="2400" smtClean="0"/>
            </a:br>
            <a:endParaRPr lang="en-US" sz="2400" smtClean="0"/>
          </a:p>
          <a:p>
            <a:pPr eaLnBrk="1" hangingPunct="1"/>
            <a:r>
              <a:rPr lang="en-US" sz="2400" smtClean="0"/>
              <a:t>The </a:t>
            </a:r>
            <a:r>
              <a:rPr lang="en-US" sz="2400" smtClean="0">
                <a:solidFill>
                  <a:srgbClr val="7912EA"/>
                </a:solidFill>
              </a:rPr>
              <a:t>Z value</a:t>
            </a:r>
            <a:r>
              <a:rPr lang="en-US" sz="2400" smtClean="0"/>
              <a:t> associated with X=26.2, </a:t>
            </a:r>
            <a:br>
              <a:rPr lang="en-US" sz="2400" smtClean="0"/>
            </a:br>
            <a:r>
              <a:rPr lang="en-US" sz="2400" smtClean="0"/>
              <a:t>Z=(26.2-20)/5=1.24.  </a:t>
            </a:r>
          </a:p>
          <a:p>
            <a:pPr eaLnBrk="1" hangingPunct="1"/>
            <a:r>
              <a:rPr lang="en-US" sz="2400" smtClean="0"/>
              <a:t>Thus P(X&gt;26.2)=P(Z&gt;1.24)</a:t>
            </a:r>
            <a:br>
              <a:rPr lang="en-US" sz="2400" smtClean="0"/>
            </a:br>
            <a:r>
              <a:rPr lang="en-US" sz="2400" smtClean="0"/>
              <a:t>                      =1-.8925=</a:t>
            </a:r>
            <a:r>
              <a:rPr lang="en-US" sz="2400" b="1" smtClean="0"/>
              <a:t>.1075</a:t>
            </a:r>
            <a:endParaRPr lang="en-US" sz="2400" smtClean="0"/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7-14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73F0C0-059C-48EA-8CB2-ABD5DD7601C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Normal Distribution – percentile problem procedure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017713"/>
            <a:ext cx="6705600" cy="2706687"/>
          </a:xfrm>
        </p:spPr>
        <p:txBody>
          <a:bodyPr/>
          <a:lstStyle/>
          <a:p>
            <a:pPr eaLnBrk="1" hangingPunct="1"/>
            <a:r>
              <a:rPr lang="en-US" sz="2400" smtClean="0"/>
              <a:t>Given: probability or percentile desired.</a:t>
            </a:r>
            <a:br>
              <a:rPr lang="en-US" sz="2400" smtClean="0"/>
            </a:br>
            <a:endParaRPr lang="en-US" sz="2400" smtClean="0"/>
          </a:p>
          <a:p>
            <a:pPr eaLnBrk="1" hangingPunct="1"/>
            <a:r>
              <a:rPr lang="en-US" sz="2400" smtClean="0"/>
              <a:t>Look up Z value in table that corresponds to probability. 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Convert to X by the formula:  </a:t>
            </a:r>
          </a:p>
          <a:p>
            <a:pPr eaLnBrk="1" hangingPunct="1"/>
            <a:endParaRPr lang="en-US" sz="2400" smtClean="0"/>
          </a:p>
        </p:txBody>
      </p:sp>
      <p:graphicFrame>
        <p:nvGraphicFramePr>
          <p:cNvPr id="297990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3048000" y="5105400"/>
          <a:ext cx="2398713" cy="630238"/>
        </p:xfrm>
        <a:graphic>
          <a:graphicData uri="http://schemas.openxmlformats.org/presentationml/2006/ole">
            <p:oleObj spid="_x0000_s11266" name="Equation" r:id="rId4" imgW="774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FC56E8-3158-4406-B5A8-E3B75CEFBEA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475538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smtClean="0"/>
              <a:t>The daily water usage per person in a town is normally distributed with a mean of 20 gallons and a standard deviation of 5 gallons. A special tax is going to be charged on the top 5% of water users.</a:t>
            </a:r>
          </a:p>
          <a:p>
            <a:pPr eaLnBrk="1" hangingPunct="1"/>
            <a:r>
              <a:rPr lang="en-US" sz="2400" smtClean="0"/>
              <a:t>Find the value of daily water usage that generates the special tax</a:t>
            </a:r>
          </a:p>
          <a:p>
            <a:pPr eaLnBrk="1" hangingPunct="1"/>
            <a:r>
              <a:rPr lang="en-US" sz="2400" smtClean="0"/>
              <a:t>The </a:t>
            </a:r>
            <a:r>
              <a:rPr lang="en-US" sz="2400" smtClean="0">
                <a:solidFill>
                  <a:srgbClr val="7912EA"/>
                </a:solidFill>
              </a:rPr>
              <a:t>Z value</a:t>
            </a:r>
            <a:r>
              <a:rPr lang="en-US" sz="2400" smtClean="0"/>
              <a:t> associated with 95</a:t>
            </a:r>
            <a:r>
              <a:rPr lang="en-US" sz="2400" baseline="30000" smtClean="0"/>
              <a:t>th</a:t>
            </a:r>
            <a:r>
              <a:rPr lang="en-US" sz="2400" smtClean="0"/>
              <a:t> percentile =1.645</a:t>
            </a:r>
            <a:br>
              <a:rPr lang="en-US" sz="2400" smtClean="0"/>
            </a:br>
            <a:endParaRPr lang="en-US" sz="2400" smtClean="0"/>
          </a:p>
          <a:p>
            <a:pPr eaLnBrk="1" hangingPunct="1"/>
            <a:r>
              <a:rPr lang="en-US" sz="2400" smtClean="0"/>
              <a:t>X=20 + 5(1.645) = 28.2 gallons per day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7-14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F7EBD-276C-44D2-A53E-8D62B2CCA315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512050" cy="4448175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Professor Kurv has determined that the final averages in his statistics course is normally distributed with a mean of 77.1 and a standard deviation of 11.2.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He decides to assign his grades for his current course such that the top 15% of the students receive an A.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What is the lowest average a student can receive to earn an A?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top 15% would be the finding the 85</a:t>
            </a:r>
            <a:r>
              <a:rPr lang="en-US" sz="2400" baseline="30000" smtClean="0"/>
              <a:t>th</a:t>
            </a:r>
            <a:r>
              <a:rPr lang="en-US" sz="2400" smtClean="0"/>
              <a:t> percentile. Find k such that P(X&lt;k)=.85.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corresponding Z value is 1.04.  Thus we have X=77.1+(1.04)(11.2), or </a:t>
            </a:r>
            <a:r>
              <a:rPr lang="en-US" sz="2400" b="1" smtClean="0"/>
              <a:t>X=88.75</a:t>
            </a:r>
            <a:r>
              <a:rPr lang="en-US" sz="2400" smtClean="0"/>
              <a:t> </a:t>
            </a:r>
          </a:p>
        </p:txBody>
      </p:sp>
      <p:sp>
        <p:nvSpPr>
          <p:cNvPr id="285700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7-15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5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build="p" autoUpdateAnimBg="0"/>
      <p:bldP spid="28570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9AE031-1AFC-42D9-9732-181E658FFB05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EXAMPLE </a:t>
            </a:r>
            <a:endParaRPr lang="en-US" smtClean="0">
              <a:solidFill>
                <a:schemeClr val="bg2"/>
              </a:solidFill>
            </a:endParaRP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475538" cy="4572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amount of tip the servers in an exclusive restaurant receive per shift is normally distributed with a mean of $80 and a standard deviation of $10.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Shelli feels she has provided poor service if her total tip for the shift is less than $65.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percentage of the time will she feel like she provided poor service?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Let y be the amount of tip.  The Z value associated with X=65 is Z= (65-80)/10= -1.5. 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Thus P(X&lt;65)=P(Z&lt;-1.5)=.0668.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latin typeface="Symbol" pitchFamily="18" charset="2"/>
            </a:endParaRPr>
          </a:p>
        </p:txBody>
      </p:sp>
      <p:sp>
        <p:nvSpPr>
          <p:cNvPr id="29701" name="Rectangle 4"/>
          <p:cNvSpPr>
            <a:spLocks noChangeArrowheads="1"/>
          </p:cNvSpPr>
          <p:nvPr/>
        </p:nvSpPr>
        <p:spPr bwMode="auto">
          <a:xfrm>
            <a:off x="0" y="0"/>
            <a:ext cx="5207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b="1" i="1">
                <a:solidFill>
                  <a:schemeClr val="bg1"/>
                </a:solidFill>
                <a:latin typeface="Book Antiqua" pitchFamily="18" charset="0"/>
              </a:rPr>
              <a:t>7-17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49645F-3ADF-40E3-8A62-FE008317993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Discrete vs Continuous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Countable</a:t>
            </a:r>
          </a:p>
          <a:p>
            <a:pPr eaLnBrk="1" hangingPunct="1"/>
            <a:r>
              <a:rPr lang="en-US" smtClean="0"/>
              <a:t>Discrete Points</a:t>
            </a:r>
          </a:p>
          <a:p>
            <a:pPr eaLnBrk="1" hangingPunct="1"/>
            <a:r>
              <a:rPr lang="en-US" smtClean="0"/>
              <a:t>p(x) is probability distribution function</a:t>
            </a:r>
          </a:p>
          <a:p>
            <a:pPr eaLnBrk="1" hangingPunct="1"/>
            <a:r>
              <a:rPr lang="en-US" smtClean="0"/>
              <a:t>p(x) </a:t>
            </a:r>
            <a:r>
              <a:rPr lang="en-US" smtClean="0">
                <a:sym typeface="Symbol" pitchFamily="18" charset="2"/>
              </a:rPr>
              <a:t> 0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p(x) =1</a:t>
            </a:r>
            <a:endParaRPr lang="en-US" smtClean="0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Uncountable</a:t>
            </a:r>
          </a:p>
          <a:p>
            <a:pPr eaLnBrk="1" hangingPunct="1"/>
            <a:r>
              <a:rPr lang="en-US" smtClean="0"/>
              <a:t>Continuous Intervals</a:t>
            </a:r>
          </a:p>
          <a:p>
            <a:pPr eaLnBrk="1" hangingPunct="1"/>
            <a:r>
              <a:rPr lang="en-US" smtClean="0"/>
              <a:t>f(x) is probability density function</a:t>
            </a:r>
          </a:p>
          <a:p>
            <a:pPr eaLnBrk="1" hangingPunct="1"/>
            <a:r>
              <a:rPr lang="en-US" smtClean="0"/>
              <a:t>f(x) </a:t>
            </a:r>
            <a:r>
              <a:rPr lang="en-US" smtClean="0">
                <a:sym typeface="Symbol" pitchFamily="18" charset="2"/>
              </a:rPr>
              <a:t> 0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Total Area under curve =1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8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8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8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8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build="p" autoUpdateAnimBg="0"/>
      <p:bldP spid="21811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3FDE3-AD32-4288-856D-DDA0C355CEE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Continuous Random Variable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f(x) is a density function</a:t>
            </a:r>
          </a:p>
          <a:p>
            <a:pPr eaLnBrk="1" hangingPunct="1"/>
            <a:r>
              <a:rPr lang="en-US" sz="2400" smtClean="0"/>
              <a:t>P(X&lt;x) is a distribution function.</a:t>
            </a:r>
          </a:p>
          <a:p>
            <a:pPr eaLnBrk="1" hangingPunct="1"/>
            <a:r>
              <a:rPr lang="en-US" sz="2400" smtClean="0"/>
              <a:t>P(a&lt;X&lt;b) = area under function between a and b</a:t>
            </a:r>
          </a:p>
          <a:p>
            <a:pPr eaLnBrk="1" hangingPunct="1"/>
            <a:endParaRPr lang="en-US" sz="2400" smtClean="0"/>
          </a:p>
        </p:txBody>
      </p:sp>
      <p:pic>
        <p:nvPicPr>
          <p:cNvPr id="220168" name="Picture 8" descr="gam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352800"/>
            <a:ext cx="601980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1A6F3F-6C3E-4EF1-B80E-087E9159DD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Exponential distribution</a:t>
            </a:r>
          </a:p>
        </p:txBody>
      </p:sp>
      <p:sp>
        <p:nvSpPr>
          <p:cNvPr id="2508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Waiting time</a:t>
            </a:r>
          </a:p>
          <a:p>
            <a:r>
              <a:rPr lang="en-US" smtClean="0"/>
              <a:t>“Memoryless”</a:t>
            </a:r>
          </a:p>
          <a:p>
            <a:r>
              <a:rPr lang="en-US" smtClean="0"/>
              <a:t>f(x) = </a:t>
            </a:r>
            <a:r>
              <a:rPr lang="en-US" smtClean="0">
                <a:latin typeface="Symbol" pitchFamily="18" charset="2"/>
              </a:rPr>
              <a:t>(1/m)</a:t>
            </a:r>
            <a:r>
              <a:rPr lang="en-US" smtClean="0"/>
              <a:t>e</a:t>
            </a:r>
            <a:r>
              <a:rPr lang="en-US" baseline="30000" smtClean="0">
                <a:latin typeface="Symbol" pitchFamily="18" charset="2"/>
              </a:rPr>
              <a:t>-(1/m)</a:t>
            </a:r>
            <a:r>
              <a:rPr lang="en-US" baseline="30000" smtClean="0"/>
              <a:t>x</a:t>
            </a:r>
          </a:p>
          <a:p>
            <a:r>
              <a:rPr lang="en-US" smtClean="0"/>
              <a:t>P(x&gt;a) = e</a:t>
            </a:r>
            <a:r>
              <a:rPr lang="en-US" baseline="30000" smtClean="0"/>
              <a:t>–</a:t>
            </a:r>
            <a:r>
              <a:rPr lang="en-US" baseline="30000" smtClean="0">
                <a:latin typeface="Symbol" pitchFamily="18" charset="2"/>
              </a:rPr>
              <a:t>(</a:t>
            </a:r>
            <a:r>
              <a:rPr lang="en-US" baseline="30000" smtClean="0">
                <a:latin typeface="Arial Unicode MS" pitchFamily="34" charset="-128"/>
              </a:rPr>
              <a:t>a</a:t>
            </a:r>
            <a:r>
              <a:rPr lang="en-US" baseline="30000" smtClean="0">
                <a:latin typeface="Symbol" pitchFamily="18" charset="2"/>
              </a:rPr>
              <a:t>/m)</a:t>
            </a:r>
            <a:endParaRPr lang="en-US" baseline="30000" smtClean="0"/>
          </a:p>
          <a:p>
            <a:r>
              <a:rPr lang="en-US" smtClean="0">
                <a:latin typeface="Symbol" pitchFamily="18" charset="2"/>
              </a:rPr>
              <a:t>m=m   s</a:t>
            </a:r>
            <a:r>
              <a:rPr lang="en-US" baseline="30000" smtClean="0">
                <a:latin typeface="Symbol" pitchFamily="18" charset="2"/>
              </a:rPr>
              <a:t>2</a:t>
            </a:r>
            <a:r>
              <a:rPr lang="en-US" smtClean="0">
                <a:latin typeface="Symbol" pitchFamily="18" charset="2"/>
              </a:rPr>
              <a:t>=m</a:t>
            </a:r>
            <a:r>
              <a:rPr lang="en-US" baseline="30000" smtClean="0">
                <a:latin typeface="Symbol" pitchFamily="18" charset="2"/>
              </a:rPr>
              <a:t>2</a:t>
            </a:r>
          </a:p>
          <a:p>
            <a:r>
              <a:rPr lang="en-US" smtClean="0"/>
              <a:t>P(x&gt;a+b|x&gt;b) = e </a:t>
            </a:r>
            <a:r>
              <a:rPr lang="en-US" baseline="30000" smtClean="0"/>
              <a:t>–</a:t>
            </a:r>
            <a:r>
              <a:rPr lang="en-US" baseline="30000" smtClean="0">
                <a:latin typeface="Symbol" pitchFamily="18" charset="2"/>
              </a:rPr>
              <a:t>(</a:t>
            </a:r>
            <a:r>
              <a:rPr lang="en-US" baseline="30000" smtClean="0">
                <a:latin typeface="Arial Unicode MS" pitchFamily="34" charset="-128"/>
              </a:rPr>
              <a:t>a</a:t>
            </a:r>
            <a:r>
              <a:rPr lang="en-US" baseline="30000" smtClean="0">
                <a:latin typeface="Symbol" pitchFamily="18" charset="2"/>
              </a:rPr>
              <a:t>/m)</a:t>
            </a:r>
            <a:endParaRPr lang="en-US" baseline="30000" smtClean="0"/>
          </a:p>
          <a:p>
            <a:pPr>
              <a:buFont typeface="Wingdings" pitchFamily="2" charset="2"/>
              <a:buNone/>
            </a:pPr>
            <a:endParaRPr lang="en-US" baseline="30000" smtClean="0"/>
          </a:p>
          <a:p>
            <a:pPr>
              <a:buFont typeface="Wingdings" pitchFamily="2" charset="2"/>
              <a:buNone/>
            </a:pPr>
            <a:endParaRPr lang="en-US" baseline="30000" smtClean="0"/>
          </a:p>
          <a:p>
            <a:pPr>
              <a:buFont typeface="Wingdings" pitchFamily="2" charset="2"/>
              <a:buNone/>
            </a:pPr>
            <a:endParaRPr lang="en-US" baseline="30000" smtClean="0"/>
          </a:p>
          <a:p>
            <a:pPr>
              <a:buFont typeface="Wingdings" pitchFamily="2" charset="2"/>
              <a:buNone/>
            </a:pPr>
            <a:endParaRPr lang="en-US" baseline="30000" smtClean="0"/>
          </a:p>
          <a:p>
            <a:endParaRPr lang="en-US" baseline="30000" smtClean="0"/>
          </a:p>
        </p:txBody>
      </p:sp>
      <p:graphicFrame>
        <p:nvGraphicFramePr>
          <p:cNvPr id="250884" name="Object 2"/>
          <p:cNvGraphicFramePr>
            <a:graphicFrameLocks noChangeAspect="1"/>
          </p:cNvGraphicFramePr>
          <p:nvPr/>
        </p:nvGraphicFramePr>
        <p:xfrm>
          <a:off x="4876800" y="2057400"/>
          <a:ext cx="3962400" cy="2352675"/>
        </p:xfrm>
        <a:graphic>
          <a:graphicData uri="http://schemas.openxmlformats.org/presentationml/2006/ole">
            <p:oleObj spid="_x0000_s1026" name="Chart" r:id="rId4" imgW="3598560" imgH="17917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0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 autoUpdateAnimBg="0"/>
      <p:bldOleChart spid="2508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1B5F56-7CB3-4CE5-9A37-DB417CC9032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Exponential Distributiuon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hlink"/>
                </a:solidFill>
              </a:rPr>
              <a:t>Time until…</a:t>
            </a:r>
          </a:p>
          <a:p>
            <a:r>
              <a:rPr lang="en-US" smtClean="0"/>
              <a:t>a circuit will fail</a:t>
            </a:r>
          </a:p>
          <a:p>
            <a:r>
              <a:rPr lang="en-US" smtClean="0"/>
              <a:t>the next RM 7 Earthquake</a:t>
            </a:r>
          </a:p>
          <a:p>
            <a:r>
              <a:rPr lang="en-US" smtClean="0"/>
              <a:t>the next customer calls</a:t>
            </a:r>
          </a:p>
          <a:p>
            <a:r>
              <a:rPr lang="en-US" smtClean="0"/>
              <a:t>An oil refinery accident</a:t>
            </a:r>
          </a:p>
          <a:p>
            <a:r>
              <a:rPr lang="en-US" smtClean="0"/>
              <a:t>you buy a winning lotto ticket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AB8FFE-0863-454C-A921-F321C06F36D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 between Poisson and Exponential Distributions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If occurrences follow a </a:t>
            </a:r>
            <a:r>
              <a:rPr lang="en-US" sz="2800" smtClean="0">
                <a:solidFill>
                  <a:schemeClr val="tx2"/>
                </a:solidFill>
              </a:rPr>
              <a:t>Poisson Process</a:t>
            </a:r>
            <a:r>
              <a:rPr lang="en-US" sz="2800" smtClean="0"/>
              <a:t> with mean = </a:t>
            </a:r>
            <a:r>
              <a:rPr lang="en-US" sz="2800" smtClean="0">
                <a:solidFill>
                  <a:schemeClr val="tx2"/>
                </a:solidFill>
                <a:latin typeface="Symbol" pitchFamily="18" charset="2"/>
              </a:rPr>
              <a:t>m</a:t>
            </a:r>
            <a:r>
              <a:rPr lang="en-US" sz="2800" smtClean="0"/>
              <a:t>, then the waiting time for the next occurrence has </a:t>
            </a:r>
            <a:r>
              <a:rPr lang="en-US" sz="2800" smtClean="0">
                <a:solidFill>
                  <a:schemeClr val="tx2"/>
                </a:solidFill>
              </a:rPr>
              <a:t>Exponential</a:t>
            </a:r>
            <a:r>
              <a:rPr lang="en-US" sz="2800" smtClean="0"/>
              <a:t> distribution with mean = </a:t>
            </a:r>
            <a:r>
              <a:rPr lang="en-US" sz="2800" smtClean="0">
                <a:solidFill>
                  <a:schemeClr val="tx2"/>
                </a:solidFill>
                <a:latin typeface="Symbol" pitchFamily="18" charset="2"/>
              </a:rPr>
              <a:t>1/m</a:t>
            </a:r>
            <a:r>
              <a:rPr lang="en-US" sz="2800" smtClean="0">
                <a:latin typeface="Symbol" pitchFamily="18" charset="2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n-US" sz="2800" smtClean="0">
              <a:latin typeface="Symbol" pitchFamily="18" charset="2"/>
            </a:endParaRPr>
          </a:p>
          <a:p>
            <a:r>
              <a:rPr lang="en-US" sz="2800" smtClean="0"/>
              <a:t>Example: If accidents occur at a plant at a constant rate of 3 per month, then the expected waiting time for the next accident is 1/3 month.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593CF6-357A-44AA-ACE7-DF5A64E0E73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Exponential Example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000" smtClean="0"/>
              <a:t>The time until a screen is cracked on a smart phone has exponential distribution with </a:t>
            </a:r>
            <a:r>
              <a:rPr lang="en-US" sz="2000" smtClean="0">
                <a:latin typeface="Symbol" pitchFamily="18" charset="2"/>
              </a:rPr>
              <a:t>m</a:t>
            </a:r>
            <a:r>
              <a:rPr lang="en-US" sz="2000" smtClean="0"/>
              <a:t>=500 hours of use. </a:t>
            </a: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/>
            </a:r>
            <a:br>
              <a:rPr lang="en-US" sz="2400" smtClean="0"/>
            </a:br>
            <a:r>
              <a:rPr lang="en-US" sz="1800" smtClean="0"/>
              <a:t>(a) Find the probability screen will not crack for at least 600 hours.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000" smtClean="0">
                <a:solidFill>
                  <a:schemeClr val="tx2"/>
                </a:solidFill>
              </a:rPr>
              <a:t>P(x&gt;600) = e</a:t>
            </a:r>
            <a:r>
              <a:rPr lang="en-US" sz="2000" baseline="30000" smtClean="0">
                <a:solidFill>
                  <a:schemeClr val="tx2"/>
                </a:solidFill>
              </a:rPr>
              <a:t>-600/500 </a:t>
            </a:r>
            <a:r>
              <a:rPr lang="en-US" sz="2000" smtClean="0">
                <a:solidFill>
                  <a:schemeClr val="tx2"/>
                </a:solidFill>
              </a:rPr>
              <a:t>= e</a:t>
            </a:r>
            <a:r>
              <a:rPr lang="en-US" sz="2000" baseline="30000" smtClean="0">
                <a:solidFill>
                  <a:schemeClr val="tx2"/>
                </a:solidFill>
              </a:rPr>
              <a:t>-1.2</a:t>
            </a:r>
            <a:r>
              <a:rPr lang="en-US" sz="2000" smtClean="0">
                <a:solidFill>
                  <a:schemeClr val="tx2"/>
                </a:solidFill>
              </a:rPr>
              <a:t>= .3012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1800" smtClean="0"/>
              <a:t>(b) Assuming that screen has already lasted 500 hours without cracking, find the chance the display will last an additional 600 hours.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smtClean="0">
                <a:solidFill>
                  <a:schemeClr val="tx2"/>
                </a:solidFill>
              </a:rPr>
              <a:t>P(x&gt;1100|x&gt;500) = P(x&gt;600) = .3012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baseline="3000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  <p:pic>
        <p:nvPicPr>
          <p:cNvPr id="20485" name="Picture 4" descr="https://cdnph.upi.com/svc/sv/i/67241370895569/2013/1/13708952554755/Teens-with-cracked-smartphone-screens-forgo-repair-for-stat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57200"/>
            <a:ext cx="1066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B415CC-573B-43B0-B214-0CC92CE5A30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Exponential Example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4000" smtClean="0"/>
              <a:t>	</a:t>
            </a:r>
            <a:r>
              <a:rPr lang="en-US" sz="2400" smtClean="0"/>
              <a:t>The time until a screen is cracked on a smart phone has exponential distribution with </a:t>
            </a:r>
            <a:r>
              <a:rPr lang="en-US" sz="2400" smtClean="0">
                <a:latin typeface="Symbol" pitchFamily="18" charset="2"/>
              </a:rPr>
              <a:t>m</a:t>
            </a:r>
            <a:r>
              <a:rPr lang="en-US" sz="2400" smtClean="0"/>
              <a:t>=500 hours of use.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(a) Find the median of the distribution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400" smtClean="0">
                <a:solidFill>
                  <a:schemeClr val="tx2"/>
                </a:solidFill>
              </a:rPr>
              <a:t>P(x&gt;med) = e</a:t>
            </a:r>
            <a:r>
              <a:rPr lang="en-US" sz="2400" baseline="30000" smtClean="0">
                <a:solidFill>
                  <a:schemeClr val="tx2"/>
                </a:solidFill>
              </a:rPr>
              <a:t>-(med)/500 </a:t>
            </a:r>
            <a:r>
              <a:rPr lang="en-US" sz="2400" smtClean="0">
                <a:solidFill>
                  <a:schemeClr val="tx2"/>
                </a:solidFill>
              </a:rPr>
              <a:t>= 0.5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   med = -500ln(.5) =347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	p</a:t>
            </a:r>
            <a:r>
              <a:rPr lang="en-US" sz="2400" baseline="30000" smtClean="0">
                <a:solidFill>
                  <a:schemeClr val="tx2"/>
                </a:solidFill>
              </a:rPr>
              <a:t>th</a:t>
            </a:r>
            <a:r>
              <a:rPr lang="en-US" sz="2400" smtClean="0">
                <a:solidFill>
                  <a:schemeClr val="tx2"/>
                </a:solidFill>
              </a:rPr>
              <a:t> Percentile = -</a:t>
            </a:r>
            <a:r>
              <a:rPr lang="en-US" sz="2400" smtClean="0">
                <a:solidFill>
                  <a:schemeClr val="tx2"/>
                </a:solidFill>
                <a:latin typeface="Symbol" pitchFamily="18" charset="2"/>
              </a:rPr>
              <a:t>m </a:t>
            </a:r>
            <a:r>
              <a:rPr lang="en-US" sz="2400" smtClean="0">
                <a:solidFill>
                  <a:schemeClr val="tx2"/>
                </a:solidFill>
              </a:rPr>
              <a:t>ln(1-p)</a:t>
            </a:r>
            <a:endParaRPr lang="en-US" sz="2400" smtClean="0">
              <a:solidFill>
                <a:schemeClr val="tx2"/>
              </a:solidFill>
              <a:latin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	</a:t>
            </a:r>
            <a:endParaRPr lang="en-US" baseline="30000" smtClean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4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4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4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4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5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art4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1806</TotalTime>
  <Words>1381</Words>
  <Application>Microsoft Office PowerPoint</Application>
  <PresentationFormat>On-screen Show (4:3)</PresentationFormat>
  <Paragraphs>270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Blends</vt:lpstr>
      <vt:lpstr>Chart</vt:lpstr>
      <vt:lpstr>Equation</vt:lpstr>
      <vt:lpstr>Inferential Statistics and Probability a Holistic Approach</vt:lpstr>
      <vt:lpstr>Continuous Distributions</vt:lpstr>
      <vt:lpstr>Discrete vs Continuous</vt:lpstr>
      <vt:lpstr>Continuous Random Variable</vt:lpstr>
      <vt:lpstr>Exponential distribution</vt:lpstr>
      <vt:lpstr>Examples of Exponential Distributiuon</vt:lpstr>
      <vt:lpstr>Relationship between Poisson and Exponential Distributions</vt:lpstr>
      <vt:lpstr>Exponential Example</vt:lpstr>
      <vt:lpstr>Exponential Example</vt:lpstr>
      <vt:lpstr>Uniform Distribution</vt:lpstr>
      <vt:lpstr>Uniform Distribution - Probability</vt:lpstr>
      <vt:lpstr>Uniform Distribution - Percentile</vt:lpstr>
      <vt:lpstr>Uniform Example 1</vt:lpstr>
      <vt:lpstr>Uniform Example 2</vt:lpstr>
      <vt:lpstr>Uniform Example 3</vt:lpstr>
      <vt:lpstr>Normal Distribution</vt:lpstr>
      <vt:lpstr>The Standard Normal  Probability Distribution</vt:lpstr>
      <vt:lpstr>Areas Under the Normal Curve – Empirical Rule</vt:lpstr>
      <vt:lpstr>EXAMPLE</vt:lpstr>
      <vt:lpstr>Normal Distribution – probability problem procedure</vt:lpstr>
      <vt:lpstr>EXAMPLE </vt:lpstr>
      <vt:lpstr>EXAMPLE continued </vt:lpstr>
      <vt:lpstr>EXAMPLE continued</vt:lpstr>
      <vt:lpstr>Normal Distribution – percentile problem procedure</vt:lpstr>
      <vt:lpstr>EXAMPLE</vt:lpstr>
      <vt:lpstr>EXAMPLE</vt:lpstr>
      <vt:lpstr>EXAMPLE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part4</dc:title>
  <dc:creator>Mo Geraghty</dc:creator>
  <cp:lastModifiedBy>HP</cp:lastModifiedBy>
  <cp:revision>151</cp:revision>
  <dcterms:created xsi:type="dcterms:W3CDTF">2000-03-28T01:20:54Z</dcterms:created>
  <dcterms:modified xsi:type="dcterms:W3CDTF">2017-12-29T22:12:07Z</dcterms:modified>
</cp:coreProperties>
</file>