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518" r:id="rId2"/>
    <p:sldId id="512" r:id="rId3"/>
    <p:sldId id="513" r:id="rId4"/>
    <p:sldId id="514" r:id="rId5"/>
    <p:sldId id="515" r:id="rId6"/>
    <p:sldId id="516" r:id="rId7"/>
    <p:sldId id="517" r:id="rId8"/>
    <p:sldId id="370" r:id="rId9"/>
    <p:sldId id="371" r:id="rId10"/>
    <p:sldId id="372" r:id="rId11"/>
    <p:sldId id="373" r:id="rId12"/>
    <p:sldId id="374" r:id="rId13"/>
    <p:sldId id="483"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434" r:id="rId34"/>
    <p:sldId id="436" r:id="rId35"/>
    <p:sldId id="435" r:id="rId36"/>
    <p:sldId id="437" r:id="rId37"/>
    <p:sldId id="438" r:id="rId38"/>
    <p:sldId id="439" r:id="rId39"/>
    <p:sldId id="440" r:id="rId4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681" autoAdjust="0"/>
    <p:restoredTop sz="94646" autoAdjust="0"/>
  </p:normalViewPr>
  <p:slideViewPr>
    <p:cSldViewPr>
      <p:cViewPr>
        <p:scale>
          <a:sx n="66" d="100"/>
          <a:sy n="66" d="100"/>
        </p:scale>
        <p:origin x="-73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62" y="-84"/>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62400" cy="479425"/>
          </a:xfrm>
          <a:prstGeom prst="rect">
            <a:avLst/>
          </a:prstGeom>
          <a:noFill/>
          <a:ln w="9525">
            <a:noFill/>
            <a:miter lim="800000"/>
            <a:headEnd/>
            <a:tailEnd/>
          </a:ln>
          <a:effectLst/>
        </p:spPr>
        <p:txBody>
          <a:bodyPr vert="horz" wrap="square" lIns="96606" tIns="48305" rIns="96606" bIns="48305" numCol="1" anchor="t" anchorCtr="0" compatLnSpc="1">
            <a:prstTxWarp prst="textNoShape">
              <a:avLst/>
            </a:prstTxWarp>
          </a:bodyPr>
          <a:lstStyle>
            <a:lvl1pPr defTabSz="966498">
              <a:defRPr sz="1100">
                <a:latin typeface="Arial" pitchFamily="34" charset="0"/>
              </a:defRPr>
            </a:lvl1pPr>
          </a:lstStyle>
          <a:p>
            <a:pPr>
              <a:defRPr/>
            </a:pPr>
            <a:r>
              <a:rPr lang="en-US" dirty="0" smtClean="0"/>
              <a:t>Chapter 8 Slides</a:t>
            </a:r>
            <a:endParaRPr lang="en-US" dirty="0"/>
          </a:p>
        </p:txBody>
      </p:sp>
      <p:sp>
        <p:nvSpPr>
          <p:cNvPr id="15364"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06" tIns="48305" rIns="96606" bIns="48305" numCol="1" anchor="b" anchorCtr="0" compatLnSpc="1">
            <a:prstTxWarp prst="textNoShape">
              <a:avLst/>
            </a:prstTxWarp>
          </a:bodyPr>
          <a:lstStyle>
            <a:lvl1pPr defTabSz="966498">
              <a:defRPr sz="1100">
                <a:latin typeface="Arial" pitchFamily="34" charset="0"/>
              </a:defRPr>
            </a:lvl1pPr>
          </a:lstStyle>
          <a:p>
            <a:pPr>
              <a:defRPr/>
            </a:pPr>
            <a:r>
              <a:rPr lang="en-US" dirty="0" smtClean="0"/>
              <a:t>Maurice </a:t>
            </a:r>
            <a:r>
              <a:rPr lang="en-US" dirty="0" err="1"/>
              <a:t>Geraghty</a:t>
            </a:r>
            <a:r>
              <a:rPr lang="en-US" dirty="0"/>
              <a:t>, </a:t>
            </a:r>
            <a:r>
              <a:rPr lang="en-US" dirty="0" smtClean="0"/>
              <a:t>2018</a:t>
            </a:r>
            <a:endParaRPr lang="en-US" dirty="0"/>
          </a:p>
        </p:txBody>
      </p:sp>
      <p:sp>
        <p:nvSpPr>
          <p:cNvPr id="15365"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06" tIns="48305" rIns="96606" bIns="48305" numCol="1" anchor="b" anchorCtr="0" compatLnSpc="1">
            <a:prstTxWarp prst="textNoShape">
              <a:avLst/>
            </a:prstTxWarp>
          </a:bodyPr>
          <a:lstStyle>
            <a:lvl1pPr algn="r" defTabSz="966498">
              <a:defRPr sz="1300">
                <a:latin typeface="Times New Roman" pitchFamily="18" charset="0"/>
              </a:defRPr>
            </a:lvl1pPr>
          </a:lstStyle>
          <a:p>
            <a:pPr>
              <a:defRPr/>
            </a:pPr>
            <a:fld id="{350FA1C3-42DB-4383-BD55-0D7AE3AC9EE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06" tIns="48305" rIns="96606" bIns="48305" numCol="1" anchor="t" anchorCtr="0" compatLnSpc="1">
            <a:prstTxWarp prst="textNoShape">
              <a:avLst/>
            </a:prstTxWarp>
          </a:bodyPr>
          <a:lstStyle>
            <a:lvl1pPr defTabSz="966498">
              <a:defRPr sz="1300"/>
            </a:lvl1pPr>
          </a:lstStyle>
          <a:p>
            <a:pPr>
              <a:defRPr/>
            </a:pPr>
            <a:r>
              <a:rPr lang="en-US"/>
              <a:t>Math 10 - Chapter 5 Slides</a:t>
            </a:r>
          </a:p>
        </p:txBody>
      </p:sp>
      <p:sp>
        <p:nvSpPr>
          <p:cNvPr id="50179"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606" tIns="48305" rIns="96606" bIns="48305" numCol="1" anchor="t" anchorCtr="0" compatLnSpc="1">
            <a:prstTxWarp prst="textNoShape">
              <a:avLst/>
            </a:prstTxWarp>
          </a:bodyPr>
          <a:lstStyle>
            <a:lvl1pPr algn="r" defTabSz="966498">
              <a:defRPr sz="13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260475" y="720725"/>
            <a:ext cx="4802188" cy="36004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06" tIns="48305" rIns="96606" bIns="48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606" tIns="48305" rIns="96606" bIns="48305" numCol="1" anchor="b" anchorCtr="0" compatLnSpc="1">
            <a:prstTxWarp prst="textNoShape">
              <a:avLst/>
            </a:prstTxWarp>
          </a:bodyPr>
          <a:lstStyle>
            <a:lvl1pPr defTabSz="966498">
              <a:defRPr sz="1300"/>
            </a:lvl1pPr>
          </a:lstStyle>
          <a:p>
            <a:pPr>
              <a:defRPr/>
            </a:pPr>
            <a:r>
              <a:rPr lang="en-US"/>
              <a:t>© Maurice Geraghty, 2008</a:t>
            </a:r>
          </a:p>
        </p:txBody>
      </p:sp>
      <p:sp>
        <p:nvSpPr>
          <p:cNvPr id="50183"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606" tIns="48305" rIns="96606" bIns="48305" numCol="1" anchor="b" anchorCtr="0" compatLnSpc="1">
            <a:prstTxWarp prst="textNoShape">
              <a:avLst/>
            </a:prstTxWarp>
          </a:bodyPr>
          <a:lstStyle>
            <a:lvl1pPr algn="r" defTabSz="966498">
              <a:defRPr sz="1300"/>
            </a:lvl1pPr>
          </a:lstStyle>
          <a:p>
            <a:pPr>
              <a:defRPr/>
            </a:pPr>
            <a:fld id="{8BBF25DD-C949-4580-B011-3458442249BB}"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050"/>
          <p:cNvSpPr>
            <a:spLocks noGrp="1" noChangeArrowheads="1"/>
          </p:cNvSpPr>
          <p:nvPr>
            <p:ph type="hdr" sz="quarter"/>
          </p:nvPr>
        </p:nvSpPr>
        <p:spPr/>
        <p:txBody>
          <a:bodyPr/>
          <a:lstStyle/>
          <a:p>
            <a:pPr>
              <a:defRPr/>
            </a:pPr>
            <a:r>
              <a:rPr lang="en-US" smtClean="0"/>
              <a:t>Math 10 - Chapter 1 &amp; 2 Slides</a:t>
            </a:r>
          </a:p>
        </p:txBody>
      </p:sp>
      <p:sp>
        <p:nvSpPr>
          <p:cNvPr id="86019" name="Rectangle 2054"/>
          <p:cNvSpPr>
            <a:spLocks noGrp="1" noChangeArrowheads="1"/>
          </p:cNvSpPr>
          <p:nvPr>
            <p:ph type="ftr" sz="quarter" idx="4"/>
          </p:nvPr>
        </p:nvSpPr>
        <p:spPr/>
        <p:txBody>
          <a:bodyPr/>
          <a:lstStyle/>
          <a:p>
            <a:pPr>
              <a:defRPr/>
            </a:pPr>
            <a:r>
              <a:rPr lang="en-US" smtClean="0"/>
              <a:t>© Maurice Geraghty 2008</a:t>
            </a:r>
          </a:p>
        </p:txBody>
      </p:sp>
      <p:sp>
        <p:nvSpPr>
          <p:cNvPr id="86020" name="Rectangle 2055"/>
          <p:cNvSpPr>
            <a:spLocks noGrp="1" noChangeArrowheads="1"/>
          </p:cNvSpPr>
          <p:nvPr>
            <p:ph type="sldNum" sz="quarter" idx="5"/>
          </p:nvPr>
        </p:nvSpPr>
        <p:spPr/>
        <p:txBody>
          <a:bodyPr/>
          <a:lstStyle/>
          <a:p>
            <a:pPr>
              <a:defRPr/>
            </a:pPr>
            <a:fld id="{C320F985-7867-4BA5-8EDA-FBE4CBEC8A1A}" type="slidenum">
              <a:rPr lang="en-US" smtClean="0"/>
              <a:pPr>
                <a:defRPr/>
              </a:pPr>
              <a:t>1</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p:spPr>
        <p:txBody>
          <a:bodyPr/>
          <a:lstStyle/>
          <a:p>
            <a:pPr defTabSz="963613"/>
            <a:r>
              <a:rPr lang="en-US" smtClean="0"/>
              <a:t>Math 10 - Chapter 6 Slides</a:t>
            </a:r>
          </a:p>
        </p:txBody>
      </p:sp>
      <p:sp>
        <p:nvSpPr>
          <p:cNvPr id="5325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3252" name="Rectangle 7"/>
          <p:cNvSpPr>
            <a:spLocks noGrp="1" noChangeArrowheads="1"/>
          </p:cNvSpPr>
          <p:nvPr>
            <p:ph type="sldNum" sz="quarter" idx="5"/>
          </p:nvPr>
        </p:nvSpPr>
        <p:spPr>
          <a:noFill/>
        </p:spPr>
        <p:txBody>
          <a:bodyPr/>
          <a:lstStyle/>
          <a:p>
            <a:pPr defTabSz="963613"/>
            <a:fld id="{829723D6-6A0F-4CE2-8610-0477C00EB215}" type="slidenum">
              <a:rPr lang="en-US" smtClean="0"/>
              <a:pPr defTabSz="963613"/>
              <a:t>10</a:t>
            </a:fld>
            <a:endParaRPr lang="en-US" smtClean="0"/>
          </a:p>
        </p:txBody>
      </p:sp>
      <p:sp>
        <p:nvSpPr>
          <p:cNvPr id="53253" name="Rectangle 2"/>
          <p:cNvSpPr>
            <a:spLocks noGrp="1" noRot="1" noChangeAspect="1" noChangeArrowheads="1" noTextEdit="1"/>
          </p:cNvSpPr>
          <p:nvPr>
            <p:ph type="sldImg"/>
          </p:nvPr>
        </p:nvSpPr>
        <p:spPr>
          <a:xfrm>
            <a:off x="1284288" y="730250"/>
            <a:ext cx="4752975" cy="3565525"/>
          </a:xfrm>
          <a:solidFill>
            <a:srgbClr val="FFFFFF"/>
          </a:solidFill>
          <a:ln/>
        </p:spPr>
      </p:sp>
      <p:sp>
        <p:nvSpPr>
          <p:cNvPr id="53254" name="Rectangle 3"/>
          <p:cNvSpPr>
            <a:spLocks noGrp="1" noChangeArrowheads="1"/>
          </p:cNvSpPr>
          <p:nvPr>
            <p:ph type="body" idx="1"/>
          </p:nvPr>
        </p:nvSpPr>
        <p:spPr>
          <a:xfrm>
            <a:off x="976313" y="4538663"/>
            <a:ext cx="5362575" cy="4376737"/>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pPr defTabSz="963613"/>
            <a:r>
              <a:rPr lang="en-US" smtClean="0"/>
              <a:t>Math 10 - Chapter 6 Slides</a:t>
            </a:r>
          </a:p>
        </p:txBody>
      </p:sp>
      <p:sp>
        <p:nvSpPr>
          <p:cNvPr id="5427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4276" name="Rectangle 7"/>
          <p:cNvSpPr>
            <a:spLocks noGrp="1" noChangeArrowheads="1"/>
          </p:cNvSpPr>
          <p:nvPr>
            <p:ph type="sldNum" sz="quarter" idx="5"/>
          </p:nvPr>
        </p:nvSpPr>
        <p:spPr>
          <a:noFill/>
        </p:spPr>
        <p:txBody>
          <a:bodyPr/>
          <a:lstStyle/>
          <a:p>
            <a:pPr defTabSz="963613"/>
            <a:fld id="{C067BD98-B585-482D-9D53-1269590A12E7}" type="slidenum">
              <a:rPr lang="en-US" smtClean="0"/>
              <a:pPr defTabSz="963613"/>
              <a:t>11</a:t>
            </a:fld>
            <a:endParaRPr lang="en-US" smtClean="0"/>
          </a:p>
        </p:txBody>
      </p:sp>
      <p:sp>
        <p:nvSpPr>
          <p:cNvPr id="54277"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4278"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p:spPr>
        <p:txBody>
          <a:bodyPr/>
          <a:lstStyle/>
          <a:p>
            <a:pPr defTabSz="963613"/>
            <a:r>
              <a:rPr lang="en-US" smtClean="0"/>
              <a:t>Math 10 - Chapter 6 Slides</a:t>
            </a:r>
          </a:p>
        </p:txBody>
      </p:sp>
      <p:sp>
        <p:nvSpPr>
          <p:cNvPr id="5529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5300" name="Rectangle 7"/>
          <p:cNvSpPr>
            <a:spLocks noGrp="1" noChangeArrowheads="1"/>
          </p:cNvSpPr>
          <p:nvPr>
            <p:ph type="sldNum" sz="quarter" idx="5"/>
          </p:nvPr>
        </p:nvSpPr>
        <p:spPr>
          <a:noFill/>
        </p:spPr>
        <p:txBody>
          <a:bodyPr/>
          <a:lstStyle/>
          <a:p>
            <a:pPr defTabSz="963613"/>
            <a:fld id="{FEFE8E6D-B17B-4B1F-95B0-07A2E6A29313}" type="slidenum">
              <a:rPr lang="en-US" smtClean="0"/>
              <a:pPr defTabSz="963613"/>
              <a:t>12</a:t>
            </a:fld>
            <a:endParaRPr lang="en-US" smtClean="0"/>
          </a:p>
        </p:txBody>
      </p:sp>
      <p:sp>
        <p:nvSpPr>
          <p:cNvPr id="55301"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5302"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pPr defTabSz="963613"/>
            <a:r>
              <a:rPr lang="en-US" smtClean="0"/>
              <a:t>Math 10 - Chapter 6 Slides</a:t>
            </a:r>
          </a:p>
        </p:txBody>
      </p:sp>
      <p:sp>
        <p:nvSpPr>
          <p:cNvPr id="5632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6324" name="Rectangle 7"/>
          <p:cNvSpPr>
            <a:spLocks noGrp="1" noChangeArrowheads="1"/>
          </p:cNvSpPr>
          <p:nvPr>
            <p:ph type="sldNum" sz="quarter" idx="5"/>
          </p:nvPr>
        </p:nvSpPr>
        <p:spPr>
          <a:noFill/>
        </p:spPr>
        <p:txBody>
          <a:bodyPr/>
          <a:lstStyle/>
          <a:p>
            <a:pPr defTabSz="963613"/>
            <a:fld id="{CD21FAE0-2451-4688-AB6E-C62662AD3859}" type="slidenum">
              <a:rPr lang="en-US" smtClean="0"/>
              <a:pPr defTabSz="963613"/>
              <a:t>13</a:t>
            </a:fld>
            <a:endParaRPr lang="en-US" smtClean="0"/>
          </a:p>
        </p:txBody>
      </p:sp>
      <p:sp>
        <p:nvSpPr>
          <p:cNvPr id="56325"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6326"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p:spPr>
        <p:txBody>
          <a:bodyPr/>
          <a:lstStyle/>
          <a:p>
            <a:pPr defTabSz="963613"/>
            <a:r>
              <a:rPr lang="en-US" smtClean="0"/>
              <a:t>Math 10 - Chapter 6 Slides</a:t>
            </a:r>
          </a:p>
        </p:txBody>
      </p:sp>
      <p:sp>
        <p:nvSpPr>
          <p:cNvPr id="5734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7348" name="Rectangle 7"/>
          <p:cNvSpPr>
            <a:spLocks noGrp="1" noChangeArrowheads="1"/>
          </p:cNvSpPr>
          <p:nvPr>
            <p:ph type="sldNum" sz="quarter" idx="5"/>
          </p:nvPr>
        </p:nvSpPr>
        <p:spPr>
          <a:noFill/>
        </p:spPr>
        <p:txBody>
          <a:bodyPr/>
          <a:lstStyle/>
          <a:p>
            <a:pPr defTabSz="963613"/>
            <a:fld id="{DE1F9741-6E62-4590-B5C9-B246BC254E30}" type="slidenum">
              <a:rPr lang="en-US" smtClean="0"/>
              <a:pPr defTabSz="963613"/>
              <a:t>14</a:t>
            </a:fld>
            <a:endParaRPr lang="en-US" smtClean="0"/>
          </a:p>
        </p:txBody>
      </p:sp>
      <p:sp>
        <p:nvSpPr>
          <p:cNvPr id="57349"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7350"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pPr defTabSz="963613"/>
            <a:r>
              <a:rPr lang="en-US" smtClean="0"/>
              <a:t>Math 10 - Chapter 6 Slides</a:t>
            </a:r>
          </a:p>
        </p:txBody>
      </p:sp>
      <p:sp>
        <p:nvSpPr>
          <p:cNvPr id="5837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8372" name="Rectangle 7"/>
          <p:cNvSpPr>
            <a:spLocks noGrp="1" noChangeArrowheads="1"/>
          </p:cNvSpPr>
          <p:nvPr>
            <p:ph type="sldNum" sz="quarter" idx="5"/>
          </p:nvPr>
        </p:nvSpPr>
        <p:spPr>
          <a:noFill/>
        </p:spPr>
        <p:txBody>
          <a:bodyPr/>
          <a:lstStyle/>
          <a:p>
            <a:pPr defTabSz="963613"/>
            <a:fld id="{73A1962A-9256-4BD9-A030-26EF1C024295}" type="slidenum">
              <a:rPr lang="en-US" smtClean="0"/>
              <a:pPr defTabSz="963613"/>
              <a:t>15</a:t>
            </a:fld>
            <a:endParaRPr lang="en-US" smtClean="0"/>
          </a:p>
        </p:txBody>
      </p:sp>
      <p:sp>
        <p:nvSpPr>
          <p:cNvPr id="58373"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8374"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pPr defTabSz="963613"/>
            <a:r>
              <a:rPr lang="en-US" smtClean="0"/>
              <a:t>Math 10 - Chapter 6 Slides</a:t>
            </a:r>
          </a:p>
        </p:txBody>
      </p:sp>
      <p:sp>
        <p:nvSpPr>
          <p:cNvPr id="5939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9396" name="Rectangle 7"/>
          <p:cNvSpPr>
            <a:spLocks noGrp="1" noChangeArrowheads="1"/>
          </p:cNvSpPr>
          <p:nvPr>
            <p:ph type="sldNum" sz="quarter" idx="5"/>
          </p:nvPr>
        </p:nvSpPr>
        <p:spPr>
          <a:noFill/>
        </p:spPr>
        <p:txBody>
          <a:bodyPr/>
          <a:lstStyle/>
          <a:p>
            <a:pPr defTabSz="963613"/>
            <a:fld id="{D32858FD-3E42-478E-BDC2-1F58C7133A49}" type="slidenum">
              <a:rPr lang="en-US" smtClean="0"/>
              <a:pPr defTabSz="963613"/>
              <a:t>16</a:t>
            </a:fld>
            <a:endParaRPr lang="en-US" smtClean="0"/>
          </a:p>
        </p:txBody>
      </p:sp>
      <p:sp>
        <p:nvSpPr>
          <p:cNvPr id="59397"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59398"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pPr defTabSz="963613"/>
            <a:r>
              <a:rPr lang="en-US" smtClean="0"/>
              <a:t>Math 10 - Chapter 6 Slides</a:t>
            </a:r>
          </a:p>
        </p:txBody>
      </p:sp>
      <p:sp>
        <p:nvSpPr>
          <p:cNvPr id="6041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0420" name="Rectangle 7"/>
          <p:cNvSpPr>
            <a:spLocks noGrp="1" noChangeArrowheads="1"/>
          </p:cNvSpPr>
          <p:nvPr>
            <p:ph type="sldNum" sz="quarter" idx="5"/>
          </p:nvPr>
        </p:nvSpPr>
        <p:spPr>
          <a:noFill/>
        </p:spPr>
        <p:txBody>
          <a:bodyPr/>
          <a:lstStyle/>
          <a:p>
            <a:pPr defTabSz="963613"/>
            <a:fld id="{ADC77F46-B915-4804-91BD-085D5133449B}" type="slidenum">
              <a:rPr lang="en-US" smtClean="0"/>
              <a:pPr defTabSz="963613"/>
              <a:t>17</a:t>
            </a:fld>
            <a:endParaRPr lang="en-US" smtClean="0"/>
          </a:p>
        </p:txBody>
      </p:sp>
      <p:sp>
        <p:nvSpPr>
          <p:cNvPr id="60421"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60422"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pPr defTabSz="963613"/>
            <a:r>
              <a:rPr lang="en-US" smtClean="0"/>
              <a:t>Math 10 - Chapter 6 Slides</a:t>
            </a:r>
          </a:p>
        </p:txBody>
      </p:sp>
      <p:sp>
        <p:nvSpPr>
          <p:cNvPr id="6144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1444" name="Rectangle 7"/>
          <p:cNvSpPr>
            <a:spLocks noGrp="1" noChangeArrowheads="1"/>
          </p:cNvSpPr>
          <p:nvPr>
            <p:ph type="sldNum" sz="quarter" idx="5"/>
          </p:nvPr>
        </p:nvSpPr>
        <p:spPr>
          <a:noFill/>
        </p:spPr>
        <p:txBody>
          <a:bodyPr/>
          <a:lstStyle/>
          <a:p>
            <a:pPr defTabSz="963613"/>
            <a:fld id="{D71C21E7-BD99-4384-870C-1C65308C779A}" type="slidenum">
              <a:rPr lang="en-US" smtClean="0"/>
              <a:pPr defTabSz="963613"/>
              <a:t>18</a:t>
            </a:fld>
            <a:endParaRPr lang="en-US" smtClean="0"/>
          </a:p>
        </p:txBody>
      </p:sp>
      <p:sp>
        <p:nvSpPr>
          <p:cNvPr id="61445"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61446"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pPr defTabSz="963613"/>
            <a:r>
              <a:rPr lang="en-US" smtClean="0"/>
              <a:t>Math 10 - Chapter 6 Slides</a:t>
            </a:r>
          </a:p>
        </p:txBody>
      </p:sp>
      <p:sp>
        <p:nvSpPr>
          <p:cNvPr id="6246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2468" name="Rectangle 7"/>
          <p:cNvSpPr>
            <a:spLocks noGrp="1" noChangeArrowheads="1"/>
          </p:cNvSpPr>
          <p:nvPr>
            <p:ph type="sldNum" sz="quarter" idx="5"/>
          </p:nvPr>
        </p:nvSpPr>
        <p:spPr>
          <a:noFill/>
        </p:spPr>
        <p:txBody>
          <a:bodyPr/>
          <a:lstStyle/>
          <a:p>
            <a:pPr defTabSz="963613"/>
            <a:fld id="{263585CE-DBE0-4099-838F-9D9476079FC2}" type="slidenum">
              <a:rPr lang="en-US" smtClean="0"/>
              <a:pPr defTabSz="963613"/>
              <a:t>19</a:t>
            </a:fld>
            <a:endParaRPr lang="en-US" smtClean="0"/>
          </a:p>
        </p:txBody>
      </p:sp>
      <p:sp>
        <p:nvSpPr>
          <p:cNvPr id="62469"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62470"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Header Placeholder 3"/>
          <p:cNvSpPr>
            <a:spLocks noGrp="1"/>
          </p:cNvSpPr>
          <p:nvPr>
            <p:ph type="hdr" sz="quarter"/>
          </p:nvPr>
        </p:nvSpPr>
        <p:spPr>
          <a:noFill/>
        </p:spPr>
        <p:txBody>
          <a:bodyPr/>
          <a:lstStyle/>
          <a:p>
            <a:pPr defTabSz="963613"/>
            <a:r>
              <a:rPr lang="en-US" smtClean="0"/>
              <a:t>Math 10 - Chapter 5 Slides</a:t>
            </a:r>
          </a:p>
        </p:txBody>
      </p:sp>
      <p:sp>
        <p:nvSpPr>
          <p:cNvPr id="45061" name="Footer Placeholder 4"/>
          <p:cNvSpPr>
            <a:spLocks noGrp="1"/>
          </p:cNvSpPr>
          <p:nvPr>
            <p:ph type="ftr" sz="quarter" idx="4"/>
          </p:nvPr>
        </p:nvSpPr>
        <p:spPr>
          <a:noFill/>
        </p:spPr>
        <p:txBody>
          <a:bodyPr/>
          <a:lstStyle/>
          <a:p>
            <a:pPr defTabSz="963613"/>
            <a:r>
              <a:rPr lang="en-US" smtClean="0"/>
              <a:t>© Maurice Geraghty, 2008</a:t>
            </a:r>
          </a:p>
        </p:txBody>
      </p:sp>
      <p:sp>
        <p:nvSpPr>
          <p:cNvPr id="45062" name="Slide Number Placeholder 5"/>
          <p:cNvSpPr>
            <a:spLocks noGrp="1"/>
          </p:cNvSpPr>
          <p:nvPr>
            <p:ph type="sldNum" sz="quarter" idx="5"/>
          </p:nvPr>
        </p:nvSpPr>
        <p:spPr>
          <a:noFill/>
        </p:spPr>
        <p:txBody>
          <a:bodyPr/>
          <a:lstStyle/>
          <a:p>
            <a:pPr defTabSz="963613"/>
            <a:fld id="{47D57615-BE46-4B44-8DD3-F0F049AFCF75}" type="slidenum">
              <a:rPr lang="en-US" smtClean="0"/>
              <a:pPr defTabSz="963613"/>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pPr defTabSz="963613"/>
            <a:r>
              <a:rPr lang="en-US" smtClean="0"/>
              <a:t>Math 10 - Chapter 6 Slides</a:t>
            </a:r>
          </a:p>
        </p:txBody>
      </p:sp>
      <p:sp>
        <p:nvSpPr>
          <p:cNvPr id="6349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3492" name="Rectangle 7"/>
          <p:cNvSpPr>
            <a:spLocks noGrp="1" noChangeArrowheads="1"/>
          </p:cNvSpPr>
          <p:nvPr>
            <p:ph type="sldNum" sz="quarter" idx="5"/>
          </p:nvPr>
        </p:nvSpPr>
        <p:spPr>
          <a:noFill/>
        </p:spPr>
        <p:txBody>
          <a:bodyPr/>
          <a:lstStyle/>
          <a:p>
            <a:pPr defTabSz="963613"/>
            <a:fld id="{F75143DD-F23B-462A-B366-10473AC317C5}" type="slidenum">
              <a:rPr lang="en-US" smtClean="0"/>
              <a:pPr defTabSz="963613"/>
              <a:t>20</a:t>
            </a:fld>
            <a:endParaRPr lang="en-US" smtClean="0"/>
          </a:p>
        </p:txBody>
      </p:sp>
      <p:sp>
        <p:nvSpPr>
          <p:cNvPr id="63493" name="Rectangle 2"/>
          <p:cNvSpPr>
            <a:spLocks noGrp="1" noRot="1" noChangeAspect="1" noChangeArrowheads="1" noTextEdit="1"/>
          </p:cNvSpPr>
          <p:nvPr>
            <p:ph type="sldImg"/>
          </p:nvPr>
        </p:nvSpPr>
        <p:spPr>
          <a:ln/>
        </p:spPr>
      </p:sp>
      <p:sp>
        <p:nvSpPr>
          <p:cNvPr id="634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pPr defTabSz="963613"/>
            <a:r>
              <a:rPr lang="en-US" smtClean="0"/>
              <a:t>Math 10 - Chapter 6 Slides</a:t>
            </a:r>
          </a:p>
        </p:txBody>
      </p:sp>
      <p:sp>
        <p:nvSpPr>
          <p:cNvPr id="6451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4516" name="Rectangle 7"/>
          <p:cNvSpPr>
            <a:spLocks noGrp="1" noChangeArrowheads="1"/>
          </p:cNvSpPr>
          <p:nvPr>
            <p:ph type="sldNum" sz="quarter" idx="5"/>
          </p:nvPr>
        </p:nvSpPr>
        <p:spPr>
          <a:noFill/>
        </p:spPr>
        <p:txBody>
          <a:bodyPr/>
          <a:lstStyle/>
          <a:p>
            <a:pPr defTabSz="963613"/>
            <a:fld id="{4BDE5F28-945E-4049-AA88-03F1D4216596}" type="slidenum">
              <a:rPr lang="en-US" smtClean="0"/>
              <a:pPr defTabSz="963613"/>
              <a:t>21</a:t>
            </a:fld>
            <a:endParaRPr lang="en-US" smtClean="0"/>
          </a:p>
        </p:txBody>
      </p:sp>
      <p:sp>
        <p:nvSpPr>
          <p:cNvPr id="64517" name="Rectangle 2"/>
          <p:cNvSpPr>
            <a:spLocks noGrp="1" noRot="1" noChangeAspect="1" noChangeArrowheads="1" noTextEdit="1"/>
          </p:cNvSpPr>
          <p:nvPr>
            <p:ph type="sldImg"/>
          </p:nvPr>
        </p:nvSpPr>
        <p:spPr>
          <a:xfrm>
            <a:off x="1284288" y="730250"/>
            <a:ext cx="4752975" cy="3565525"/>
          </a:xfrm>
          <a:ln/>
        </p:spPr>
      </p:sp>
      <p:sp>
        <p:nvSpPr>
          <p:cNvPr id="64518" name="Rectangle 3"/>
          <p:cNvSpPr>
            <a:spLocks noGrp="1" noChangeArrowheads="1"/>
          </p:cNvSpPr>
          <p:nvPr>
            <p:ph type="body" idx="1"/>
          </p:nvPr>
        </p:nvSpPr>
        <p:spPr>
          <a:xfrm>
            <a:off x="976313" y="4538663"/>
            <a:ext cx="5362575" cy="4376737"/>
          </a:xfrm>
          <a:noFill/>
          <a:ln/>
        </p:spPr>
        <p:txBody>
          <a:bodyPr lIns="96611" rIns="96611"/>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pPr defTabSz="963613"/>
            <a:r>
              <a:rPr lang="en-US" smtClean="0"/>
              <a:t>Math 10 - Chapter 6 Slides</a:t>
            </a:r>
          </a:p>
        </p:txBody>
      </p:sp>
      <p:sp>
        <p:nvSpPr>
          <p:cNvPr id="6553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5540" name="Rectangle 7"/>
          <p:cNvSpPr>
            <a:spLocks noGrp="1" noChangeArrowheads="1"/>
          </p:cNvSpPr>
          <p:nvPr>
            <p:ph type="sldNum" sz="quarter" idx="5"/>
          </p:nvPr>
        </p:nvSpPr>
        <p:spPr>
          <a:noFill/>
        </p:spPr>
        <p:txBody>
          <a:bodyPr/>
          <a:lstStyle/>
          <a:p>
            <a:pPr defTabSz="963613"/>
            <a:fld id="{EBC76F8B-1ED9-47F9-B099-D2EF9C5CD1FD}" type="slidenum">
              <a:rPr lang="en-US" smtClean="0"/>
              <a:pPr defTabSz="963613"/>
              <a:t>22</a:t>
            </a:fld>
            <a:endParaRPr lang="en-US" smtClean="0"/>
          </a:p>
        </p:txBody>
      </p:sp>
      <p:sp>
        <p:nvSpPr>
          <p:cNvPr id="65541" name="Rectangle 2"/>
          <p:cNvSpPr>
            <a:spLocks noGrp="1" noRot="1" noChangeAspect="1" noChangeArrowheads="1" noTextEdit="1"/>
          </p:cNvSpPr>
          <p:nvPr>
            <p:ph type="sldImg"/>
          </p:nvPr>
        </p:nvSpPr>
        <p:spPr>
          <a:ln w="12700" cap="flat">
            <a:solidFill>
              <a:schemeClr val="tx1"/>
            </a:solidFill>
          </a:ln>
        </p:spPr>
      </p:sp>
      <p:sp>
        <p:nvSpPr>
          <p:cNvPr id="65542" name="Rectangle 3"/>
          <p:cNvSpPr>
            <a:spLocks noGrp="1" noChangeArrowheads="1"/>
          </p:cNvSpPr>
          <p:nvPr>
            <p:ph type="body" idx="1"/>
          </p:nvPr>
        </p:nvSpPr>
        <p:spPr>
          <a:noFill/>
          <a:ln/>
        </p:spPr>
        <p:txBody>
          <a:bodyPr lIns="97282" tIns="48642" rIns="97282" bIns="48642"/>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pPr defTabSz="963613"/>
            <a:r>
              <a:rPr lang="en-US" smtClean="0"/>
              <a:t>Math 10 - Chapter 6 Slides</a:t>
            </a:r>
          </a:p>
        </p:txBody>
      </p:sp>
      <p:sp>
        <p:nvSpPr>
          <p:cNvPr id="6656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6564" name="Rectangle 7"/>
          <p:cNvSpPr>
            <a:spLocks noGrp="1" noChangeArrowheads="1"/>
          </p:cNvSpPr>
          <p:nvPr>
            <p:ph type="sldNum" sz="quarter" idx="5"/>
          </p:nvPr>
        </p:nvSpPr>
        <p:spPr>
          <a:noFill/>
        </p:spPr>
        <p:txBody>
          <a:bodyPr/>
          <a:lstStyle/>
          <a:p>
            <a:pPr defTabSz="963613"/>
            <a:fld id="{59E4BB91-C1DA-4E4C-959B-FD485CD9D679}" type="slidenum">
              <a:rPr lang="en-US" smtClean="0"/>
              <a:pPr defTabSz="963613"/>
              <a:t>23</a:t>
            </a:fld>
            <a:endParaRPr lang="en-US" smtClean="0"/>
          </a:p>
        </p:txBody>
      </p:sp>
      <p:sp>
        <p:nvSpPr>
          <p:cNvPr id="66565" name="Rectangle 2"/>
          <p:cNvSpPr>
            <a:spLocks noGrp="1" noRot="1" noChangeAspect="1" noChangeArrowheads="1" noTextEdit="1"/>
          </p:cNvSpPr>
          <p:nvPr>
            <p:ph type="sldImg"/>
          </p:nvPr>
        </p:nvSpPr>
        <p:spPr>
          <a:ln/>
        </p:spPr>
      </p:sp>
      <p:sp>
        <p:nvSpPr>
          <p:cNvPr id="665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pPr defTabSz="963613"/>
            <a:r>
              <a:rPr lang="en-US" smtClean="0"/>
              <a:t>Math 10 - Chapter 6 Slides</a:t>
            </a:r>
          </a:p>
        </p:txBody>
      </p:sp>
      <p:sp>
        <p:nvSpPr>
          <p:cNvPr id="6758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7588" name="Rectangle 7"/>
          <p:cNvSpPr>
            <a:spLocks noGrp="1" noChangeArrowheads="1"/>
          </p:cNvSpPr>
          <p:nvPr>
            <p:ph type="sldNum" sz="quarter" idx="5"/>
          </p:nvPr>
        </p:nvSpPr>
        <p:spPr>
          <a:noFill/>
        </p:spPr>
        <p:txBody>
          <a:bodyPr/>
          <a:lstStyle/>
          <a:p>
            <a:pPr defTabSz="963613"/>
            <a:fld id="{A117018F-C447-4EB7-B4F9-58BFC49F3EDF}" type="slidenum">
              <a:rPr lang="en-US" smtClean="0"/>
              <a:pPr defTabSz="963613"/>
              <a:t>24</a:t>
            </a:fld>
            <a:endParaRPr lang="en-US" smtClean="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pPr defTabSz="963613"/>
            <a:r>
              <a:rPr lang="en-US" smtClean="0"/>
              <a:t>Math 10 - Chapter 6 Slides</a:t>
            </a:r>
          </a:p>
        </p:txBody>
      </p:sp>
      <p:sp>
        <p:nvSpPr>
          <p:cNvPr id="6861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8612" name="Rectangle 7"/>
          <p:cNvSpPr>
            <a:spLocks noGrp="1" noChangeArrowheads="1"/>
          </p:cNvSpPr>
          <p:nvPr>
            <p:ph type="sldNum" sz="quarter" idx="5"/>
          </p:nvPr>
        </p:nvSpPr>
        <p:spPr>
          <a:noFill/>
        </p:spPr>
        <p:txBody>
          <a:bodyPr/>
          <a:lstStyle/>
          <a:p>
            <a:pPr defTabSz="963613"/>
            <a:fld id="{8D96DFD5-56B4-419F-A66E-DA2D4D612FB8}" type="slidenum">
              <a:rPr lang="en-US" smtClean="0"/>
              <a:pPr defTabSz="963613"/>
              <a:t>25</a:t>
            </a:fld>
            <a:endParaRPr lang="en-US" smtClean="0"/>
          </a:p>
        </p:txBody>
      </p:sp>
      <p:sp>
        <p:nvSpPr>
          <p:cNvPr id="68613" name="Rectangle 2"/>
          <p:cNvSpPr>
            <a:spLocks noGrp="1" noRot="1" noChangeAspect="1" noChangeArrowheads="1" noTextEdit="1"/>
          </p:cNvSpPr>
          <p:nvPr>
            <p:ph type="sldImg"/>
          </p:nvPr>
        </p:nvSpPr>
        <p:spPr>
          <a:ln/>
        </p:spPr>
      </p:sp>
      <p:sp>
        <p:nvSpPr>
          <p:cNvPr id="686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p:spPr>
        <p:txBody>
          <a:bodyPr/>
          <a:lstStyle/>
          <a:p>
            <a:pPr defTabSz="963613"/>
            <a:r>
              <a:rPr lang="en-US" smtClean="0"/>
              <a:t>Math 10 - Chapter 6 Slides</a:t>
            </a:r>
          </a:p>
        </p:txBody>
      </p:sp>
      <p:sp>
        <p:nvSpPr>
          <p:cNvPr id="6963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69636" name="Rectangle 7"/>
          <p:cNvSpPr>
            <a:spLocks noGrp="1" noChangeArrowheads="1"/>
          </p:cNvSpPr>
          <p:nvPr>
            <p:ph type="sldNum" sz="quarter" idx="5"/>
          </p:nvPr>
        </p:nvSpPr>
        <p:spPr>
          <a:noFill/>
        </p:spPr>
        <p:txBody>
          <a:bodyPr/>
          <a:lstStyle/>
          <a:p>
            <a:pPr defTabSz="963613"/>
            <a:fld id="{E48AE071-E24D-429E-94B8-5339BB193869}" type="slidenum">
              <a:rPr lang="en-US" smtClean="0"/>
              <a:pPr defTabSz="963613"/>
              <a:t>26</a:t>
            </a:fld>
            <a:endParaRPr lang="en-US" smtClean="0"/>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p>
            <a:pPr defTabSz="963613"/>
            <a:r>
              <a:rPr lang="en-US" smtClean="0"/>
              <a:t>Math 10 - Chapter 6 Slides</a:t>
            </a:r>
          </a:p>
        </p:txBody>
      </p:sp>
      <p:sp>
        <p:nvSpPr>
          <p:cNvPr id="7065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0660" name="Rectangle 7"/>
          <p:cNvSpPr>
            <a:spLocks noGrp="1" noChangeArrowheads="1"/>
          </p:cNvSpPr>
          <p:nvPr>
            <p:ph type="sldNum" sz="quarter" idx="5"/>
          </p:nvPr>
        </p:nvSpPr>
        <p:spPr>
          <a:noFill/>
        </p:spPr>
        <p:txBody>
          <a:bodyPr/>
          <a:lstStyle/>
          <a:p>
            <a:pPr defTabSz="963613"/>
            <a:fld id="{CE19A12F-5EE1-41D9-ACB4-13398CBB2E12}" type="slidenum">
              <a:rPr lang="en-US" smtClean="0"/>
              <a:pPr defTabSz="963613"/>
              <a:t>27</a:t>
            </a:fld>
            <a:endParaRPr lang="en-US" smtClean="0"/>
          </a:p>
        </p:txBody>
      </p:sp>
      <p:sp>
        <p:nvSpPr>
          <p:cNvPr id="70661" name="Rectangle 1026"/>
          <p:cNvSpPr>
            <a:spLocks noGrp="1" noRot="1" noChangeAspect="1" noChangeArrowheads="1" noTextEdit="1"/>
          </p:cNvSpPr>
          <p:nvPr>
            <p:ph type="sldImg"/>
          </p:nvPr>
        </p:nvSpPr>
        <p:spPr>
          <a:ln/>
        </p:spPr>
      </p:sp>
      <p:sp>
        <p:nvSpPr>
          <p:cNvPr id="70662"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pPr defTabSz="963613"/>
            <a:r>
              <a:rPr lang="en-US" smtClean="0"/>
              <a:t>Math 10 - Chapter 6 Slides</a:t>
            </a:r>
          </a:p>
        </p:txBody>
      </p:sp>
      <p:sp>
        <p:nvSpPr>
          <p:cNvPr id="7168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1684" name="Rectangle 7"/>
          <p:cNvSpPr>
            <a:spLocks noGrp="1" noChangeArrowheads="1"/>
          </p:cNvSpPr>
          <p:nvPr>
            <p:ph type="sldNum" sz="quarter" idx="5"/>
          </p:nvPr>
        </p:nvSpPr>
        <p:spPr>
          <a:noFill/>
        </p:spPr>
        <p:txBody>
          <a:bodyPr/>
          <a:lstStyle/>
          <a:p>
            <a:pPr defTabSz="963613"/>
            <a:fld id="{46C3A135-67DC-4424-AF04-58F9D248516E}" type="slidenum">
              <a:rPr lang="en-US" smtClean="0"/>
              <a:pPr defTabSz="963613"/>
              <a:t>28</a:t>
            </a:fld>
            <a:endParaRPr lang="en-US" smtClean="0"/>
          </a:p>
        </p:txBody>
      </p:sp>
      <p:sp>
        <p:nvSpPr>
          <p:cNvPr id="71685" name="Rectangle 2"/>
          <p:cNvSpPr>
            <a:spLocks noGrp="1" noRot="1" noChangeAspect="1" noChangeArrowheads="1" noTextEdit="1"/>
          </p:cNvSpPr>
          <p:nvPr>
            <p:ph type="sldImg"/>
          </p:nvPr>
        </p:nvSpPr>
        <p:spPr>
          <a:ln/>
        </p:spPr>
      </p:sp>
      <p:sp>
        <p:nvSpPr>
          <p:cNvPr id="716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p>
            <a:pPr defTabSz="963613"/>
            <a:r>
              <a:rPr lang="en-US" smtClean="0"/>
              <a:t>Math 10 - Chapter 6 Slides</a:t>
            </a:r>
          </a:p>
        </p:txBody>
      </p:sp>
      <p:sp>
        <p:nvSpPr>
          <p:cNvPr id="7270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2708" name="Rectangle 7"/>
          <p:cNvSpPr>
            <a:spLocks noGrp="1" noChangeArrowheads="1"/>
          </p:cNvSpPr>
          <p:nvPr>
            <p:ph type="sldNum" sz="quarter" idx="5"/>
          </p:nvPr>
        </p:nvSpPr>
        <p:spPr>
          <a:noFill/>
        </p:spPr>
        <p:txBody>
          <a:bodyPr/>
          <a:lstStyle/>
          <a:p>
            <a:pPr defTabSz="963613"/>
            <a:fld id="{54DC62F8-A9A4-4638-9D5C-38C58C0551F9}" type="slidenum">
              <a:rPr lang="en-US" smtClean="0"/>
              <a:pPr defTabSz="963613"/>
              <a:t>29</a:t>
            </a:fld>
            <a:endParaRPr lang="en-US" smtClean="0"/>
          </a:p>
        </p:txBody>
      </p:sp>
      <p:sp>
        <p:nvSpPr>
          <p:cNvPr id="72709" name="Rectangle 2"/>
          <p:cNvSpPr>
            <a:spLocks noGrp="1" noRot="1" noChangeAspect="1" noChangeArrowheads="1" noTextEdit="1"/>
          </p:cNvSpPr>
          <p:nvPr>
            <p:ph type="sldImg"/>
          </p:nvPr>
        </p:nvSpPr>
        <p:spPr>
          <a:xfrm>
            <a:off x="1260475" y="719138"/>
            <a:ext cx="4802188" cy="3600450"/>
          </a:xfrm>
          <a:ln w="12700" cap="flat">
            <a:solidFill>
              <a:schemeClr val="tx1"/>
            </a:solidFill>
          </a:ln>
        </p:spPr>
      </p:sp>
      <p:sp>
        <p:nvSpPr>
          <p:cNvPr id="72710" name="Rectangle 3"/>
          <p:cNvSpPr>
            <a:spLocks noGrp="1" noChangeArrowheads="1"/>
          </p:cNvSpPr>
          <p:nvPr>
            <p:ph type="body" idx="1"/>
          </p:nvPr>
        </p:nvSpPr>
        <p:spPr>
          <a:noFill/>
          <a:ln/>
        </p:spPr>
        <p:txBody>
          <a:bodyPr lIns="97294" tIns="48648" rIns="97294" bIns="4864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Header Placeholder 3"/>
          <p:cNvSpPr>
            <a:spLocks noGrp="1"/>
          </p:cNvSpPr>
          <p:nvPr>
            <p:ph type="hdr" sz="quarter"/>
          </p:nvPr>
        </p:nvSpPr>
        <p:spPr>
          <a:noFill/>
        </p:spPr>
        <p:txBody>
          <a:bodyPr/>
          <a:lstStyle/>
          <a:p>
            <a:pPr defTabSz="963613"/>
            <a:r>
              <a:rPr lang="en-US" smtClean="0"/>
              <a:t>Math 10 - Chapter 5 Slides</a:t>
            </a:r>
          </a:p>
        </p:txBody>
      </p:sp>
      <p:sp>
        <p:nvSpPr>
          <p:cNvPr id="46085" name="Footer Placeholder 4"/>
          <p:cNvSpPr>
            <a:spLocks noGrp="1"/>
          </p:cNvSpPr>
          <p:nvPr>
            <p:ph type="ftr" sz="quarter" idx="4"/>
          </p:nvPr>
        </p:nvSpPr>
        <p:spPr>
          <a:noFill/>
        </p:spPr>
        <p:txBody>
          <a:bodyPr/>
          <a:lstStyle/>
          <a:p>
            <a:pPr defTabSz="963613"/>
            <a:r>
              <a:rPr lang="en-US" smtClean="0"/>
              <a:t>© Maurice Geraghty, 2008</a:t>
            </a:r>
          </a:p>
        </p:txBody>
      </p:sp>
      <p:sp>
        <p:nvSpPr>
          <p:cNvPr id="46086" name="Slide Number Placeholder 5"/>
          <p:cNvSpPr>
            <a:spLocks noGrp="1"/>
          </p:cNvSpPr>
          <p:nvPr>
            <p:ph type="sldNum" sz="quarter" idx="5"/>
          </p:nvPr>
        </p:nvSpPr>
        <p:spPr>
          <a:noFill/>
        </p:spPr>
        <p:txBody>
          <a:bodyPr/>
          <a:lstStyle/>
          <a:p>
            <a:pPr defTabSz="963613"/>
            <a:fld id="{630236C2-450F-4FFD-B000-9B171CE89812}" type="slidenum">
              <a:rPr lang="en-US" smtClean="0"/>
              <a:pPr defTabSz="963613"/>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p:spPr>
        <p:txBody>
          <a:bodyPr/>
          <a:lstStyle/>
          <a:p>
            <a:pPr defTabSz="963613"/>
            <a:r>
              <a:rPr lang="en-US" smtClean="0"/>
              <a:t>Math 10 - Chapter 6 Slides</a:t>
            </a:r>
          </a:p>
        </p:txBody>
      </p:sp>
      <p:sp>
        <p:nvSpPr>
          <p:cNvPr id="7373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3732" name="Rectangle 7"/>
          <p:cNvSpPr>
            <a:spLocks noGrp="1" noChangeArrowheads="1"/>
          </p:cNvSpPr>
          <p:nvPr>
            <p:ph type="sldNum" sz="quarter" idx="5"/>
          </p:nvPr>
        </p:nvSpPr>
        <p:spPr>
          <a:noFill/>
        </p:spPr>
        <p:txBody>
          <a:bodyPr/>
          <a:lstStyle/>
          <a:p>
            <a:pPr defTabSz="963613"/>
            <a:fld id="{7B509C39-3130-4263-A710-9017CE57401F}" type="slidenum">
              <a:rPr lang="en-US" smtClean="0"/>
              <a:pPr defTabSz="963613"/>
              <a:t>30</a:t>
            </a:fld>
            <a:endParaRPr lang="en-US" smtClean="0"/>
          </a:p>
        </p:txBody>
      </p:sp>
      <p:sp>
        <p:nvSpPr>
          <p:cNvPr id="73733" name="Rectangle 2050"/>
          <p:cNvSpPr>
            <a:spLocks noGrp="1" noRot="1" noChangeAspect="1" noChangeArrowheads="1" noTextEdit="1"/>
          </p:cNvSpPr>
          <p:nvPr>
            <p:ph type="sldImg"/>
          </p:nvPr>
        </p:nvSpPr>
        <p:spPr>
          <a:ln/>
        </p:spPr>
      </p:sp>
      <p:sp>
        <p:nvSpPr>
          <p:cNvPr id="73734" name="Rectangle 2051"/>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pPr defTabSz="963613"/>
            <a:r>
              <a:rPr lang="en-US" smtClean="0"/>
              <a:t>Math 10 - Chapter 6 Slides</a:t>
            </a:r>
          </a:p>
        </p:txBody>
      </p:sp>
      <p:sp>
        <p:nvSpPr>
          <p:cNvPr id="7475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4756" name="Rectangle 7"/>
          <p:cNvSpPr>
            <a:spLocks noGrp="1" noChangeArrowheads="1"/>
          </p:cNvSpPr>
          <p:nvPr>
            <p:ph type="sldNum" sz="quarter" idx="5"/>
          </p:nvPr>
        </p:nvSpPr>
        <p:spPr>
          <a:noFill/>
        </p:spPr>
        <p:txBody>
          <a:bodyPr/>
          <a:lstStyle/>
          <a:p>
            <a:pPr defTabSz="963613"/>
            <a:fld id="{F83C474F-8B48-4166-B71E-A03688D30924}" type="slidenum">
              <a:rPr lang="en-US" smtClean="0"/>
              <a:pPr defTabSz="963613"/>
              <a:t>31</a:t>
            </a:fld>
            <a:endParaRPr lang="en-US" smtClean="0"/>
          </a:p>
        </p:txBody>
      </p:sp>
      <p:sp>
        <p:nvSpPr>
          <p:cNvPr id="74757" name="Rectangle 2"/>
          <p:cNvSpPr>
            <a:spLocks noGrp="1" noRot="1" noChangeAspect="1" noChangeArrowheads="1" noTextEdit="1"/>
          </p:cNvSpPr>
          <p:nvPr>
            <p:ph type="sldImg"/>
          </p:nvPr>
        </p:nvSpPr>
        <p:spPr>
          <a:ln/>
        </p:spPr>
      </p:sp>
      <p:sp>
        <p:nvSpPr>
          <p:cNvPr id="747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p>
            <a:pPr defTabSz="963613"/>
            <a:r>
              <a:rPr lang="en-US" smtClean="0"/>
              <a:t>Math 10 - Chapter 6 Slides</a:t>
            </a:r>
          </a:p>
        </p:txBody>
      </p:sp>
      <p:sp>
        <p:nvSpPr>
          <p:cNvPr id="7577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5780" name="Rectangle 7"/>
          <p:cNvSpPr>
            <a:spLocks noGrp="1" noChangeArrowheads="1"/>
          </p:cNvSpPr>
          <p:nvPr>
            <p:ph type="sldNum" sz="quarter" idx="5"/>
          </p:nvPr>
        </p:nvSpPr>
        <p:spPr>
          <a:noFill/>
        </p:spPr>
        <p:txBody>
          <a:bodyPr/>
          <a:lstStyle/>
          <a:p>
            <a:pPr defTabSz="963613"/>
            <a:fld id="{EA24A873-6C14-4874-98B4-07B59762E505}" type="slidenum">
              <a:rPr lang="en-US" smtClean="0"/>
              <a:pPr defTabSz="963613"/>
              <a:t>32</a:t>
            </a:fld>
            <a:endParaRPr lang="en-US" smtClean="0"/>
          </a:p>
        </p:txBody>
      </p:sp>
      <p:sp>
        <p:nvSpPr>
          <p:cNvPr id="75781" name="Rectangle 2"/>
          <p:cNvSpPr>
            <a:spLocks noGrp="1" noRot="1" noChangeAspect="1" noChangeArrowheads="1" noTextEdit="1"/>
          </p:cNvSpPr>
          <p:nvPr>
            <p:ph type="sldImg"/>
          </p:nvPr>
        </p:nvSpPr>
        <p:spPr>
          <a:ln/>
        </p:spPr>
      </p:sp>
      <p:sp>
        <p:nvSpPr>
          <p:cNvPr id="757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p:spPr>
        <p:txBody>
          <a:bodyPr/>
          <a:lstStyle/>
          <a:p>
            <a:pPr defTabSz="963613"/>
            <a:r>
              <a:rPr lang="en-US" smtClean="0"/>
              <a:t>Math 10 - Chapter 7 Slides</a:t>
            </a:r>
          </a:p>
        </p:txBody>
      </p:sp>
      <p:sp>
        <p:nvSpPr>
          <p:cNvPr id="7680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6804" name="Rectangle 7"/>
          <p:cNvSpPr>
            <a:spLocks noGrp="1" noChangeArrowheads="1"/>
          </p:cNvSpPr>
          <p:nvPr>
            <p:ph type="sldNum" sz="quarter" idx="5"/>
          </p:nvPr>
        </p:nvSpPr>
        <p:spPr>
          <a:noFill/>
        </p:spPr>
        <p:txBody>
          <a:bodyPr/>
          <a:lstStyle/>
          <a:p>
            <a:pPr defTabSz="963613"/>
            <a:fld id="{A28C728A-35F2-47A3-83DB-971176D9F2D8}" type="slidenum">
              <a:rPr lang="en-US" smtClean="0"/>
              <a:pPr defTabSz="963613"/>
              <a:t>33</a:t>
            </a:fld>
            <a:endParaRPr lang="en-US" smtClean="0"/>
          </a:p>
        </p:txBody>
      </p:sp>
      <p:sp>
        <p:nvSpPr>
          <p:cNvPr id="76805" name="Rectangle 2"/>
          <p:cNvSpPr>
            <a:spLocks noGrp="1" noRot="1" noChangeAspect="1" noChangeArrowheads="1" noTextEdit="1"/>
          </p:cNvSpPr>
          <p:nvPr>
            <p:ph type="sldImg"/>
          </p:nvPr>
        </p:nvSpPr>
        <p:spPr>
          <a:xfrm>
            <a:off x="1284288" y="730250"/>
            <a:ext cx="4754562" cy="3565525"/>
          </a:xfrm>
          <a:ln/>
        </p:spPr>
      </p:sp>
      <p:sp>
        <p:nvSpPr>
          <p:cNvPr id="76806" name="Rectangle 3"/>
          <p:cNvSpPr>
            <a:spLocks noGrp="1" noChangeArrowheads="1"/>
          </p:cNvSpPr>
          <p:nvPr>
            <p:ph type="body" idx="1"/>
          </p:nvPr>
        </p:nvSpPr>
        <p:spPr>
          <a:xfrm>
            <a:off x="976313" y="4538663"/>
            <a:ext cx="5362575" cy="4376737"/>
          </a:xfrm>
          <a:noFill/>
          <a:ln/>
        </p:spPr>
        <p:txBody>
          <a:bodyPr lIns="96620" tIns="48310" rIns="96620" bIns="48310"/>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p:spPr>
        <p:txBody>
          <a:bodyPr/>
          <a:lstStyle/>
          <a:p>
            <a:pPr defTabSz="963613"/>
            <a:r>
              <a:rPr lang="en-US" smtClean="0"/>
              <a:t>Math 10 - Chapter 7 Slides</a:t>
            </a:r>
          </a:p>
        </p:txBody>
      </p:sp>
      <p:sp>
        <p:nvSpPr>
          <p:cNvPr id="7782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7828" name="Rectangle 7"/>
          <p:cNvSpPr>
            <a:spLocks noGrp="1" noChangeArrowheads="1"/>
          </p:cNvSpPr>
          <p:nvPr>
            <p:ph type="sldNum" sz="quarter" idx="5"/>
          </p:nvPr>
        </p:nvSpPr>
        <p:spPr>
          <a:noFill/>
        </p:spPr>
        <p:txBody>
          <a:bodyPr/>
          <a:lstStyle/>
          <a:p>
            <a:pPr defTabSz="963613"/>
            <a:fld id="{C7FFE36A-D356-41B5-9AE3-DD60E15969DB}" type="slidenum">
              <a:rPr lang="en-US" smtClean="0"/>
              <a:pPr defTabSz="963613"/>
              <a:t>34</a:t>
            </a:fld>
            <a:endParaRPr lang="en-US" smtClean="0"/>
          </a:p>
        </p:txBody>
      </p:sp>
      <p:sp>
        <p:nvSpPr>
          <p:cNvPr id="77829" name="Rectangle 2"/>
          <p:cNvSpPr>
            <a:spLocks noGrp="1" noRot="1" noChangeAspect="1" noChangeArrowheads="1" noTextEdit="1"/>
          </p:cNvSpPr>
          <p:nvPr>
            <p:ph type="sldImg"/>
          </p:nvPr>
        </p:nvSpPr>
        <p:spPr>
          <a:xfrm>
            <a:off x="1284288" y="730250"/>
            <a:ext cx="4754562" cy="3565525"/>
          </a:xfrm>
          <a:ln/>
        </p:spPr>
      </p:sp>
      <p:sp>
        <p:nvSpPr>
          <p:cNvPr id="77830" name="Rectangle 3"/>
          <p:cNvSpPr>
            <a:spLocks noGrp="1" noChangeArrowheads="1"/>
          </p:cNvSpPr>
          <p:nvPr>
            <p:ph type="body" idx="1"/>
          </p:nvPr>
        </p:nvSpPr>
        <p:spPr>
          <a:xfrm>
            <a:off x="976313" y="4538663"/>
            <a:ext cx="5362575" cy="4376737"/>
          </a:xfrm>
          <a:noFill/>
          <a:ln/>
        </p:spPr>
        <p:txBody>
          <a:bodyPr lIns="96620" tIns="48310" rIns="96620" bIns="48310"/>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pPr defTabSz="963613"/>
            <a:r>
              <a:rPr lang="en-US" smtClean="0"/>
              <a:t>Math 10 - Chapter 7 Slides</a:t>
            </a:r>
          </a:p>
        </p:txBody>
      </p:sp>
      <p:sp>
        <p:nvSpPr>
          <p:cNvPr id="78851"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8852" name="Rectangle 7"/>
          <p:cNvSpPr>
            <a:spLocks noGrp="1" noChangeArrowheads="1"/>
          </p:cNvSpPr>
          <p:nvPr>
            <p:ph type="sldNum" sz="quarter" idx="5"/>
          </p:nvPr>
        </p:nvSpPr>
        <p:spPr>
          <a:noFill/>
        </p:spPr>
        <p:txBody>
          <a:bodyPr/>
          <a:lstStyle/>
          <a:p>
            <a:pPr defTabSz="963613"/>
            <a:fld id="{394C32FC-D37E-40AB-A737-7C91BEE705BC}" type="slidenum">
              <a:rPr lang="en-US" smtClean="0"/>
              <a:pPr defTabSz="963613"/>
              <a:t>35</a:t>
            </a:fld>
            <a:endParaRPr lang="en-US" smtClean="0"/>
          </a:p>
        </p:txBody>
      </p:sp>
      <p:sp>
        <p:nvSpPr>
          <p:cNvPr id="78853" name="Rectangle 2"/>
          <p:cNvSpPr>
            <a:spLocks noGrp="1" noRot="1" noChangeAspect="1" noChangeArrowheads="1" noTextEdit="1"/>
          </p:cNvSpPr>
          <p:nvPr>
            <p:ph type="sldImg"/>
          </p:nvPr>
        </p:nvSpPr>
        <p:spPr>
          <a:ln/>
        </p:spPr>
      </p:sp>
      <p:sp>
        <p:nvSpPr>
          <p:cNvPr id="788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p>
            <a:pPr defTabSz="963613"/>
            <a:r>
              <a:rPr lang="en-US" smtClean="0"/>
              <a:t>Math 10 - Chapter 7 Slides</a:t>
            </a:r>
          </a:p>
        </p:txBody>
      </p:sp>
      <p:sp>
        <p:nvSpPr>
          <p:cNvPr id="7987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79876" name="Rectangle 7"/>
          <p:cNvSpPr>
            <a:spLocks noGrp="1" noChangeArrowheads="1"/>
          </p:cNvSpPr>
          <p:nvPr>
            <p:ph type="sldNum" sz="quarter" idx="5"/>
          </p:nvPr>
        </p:nvSpPr>
        <p:spPr>
          <a:noFill/>
        </p:spPr>
        <p:txBody>
          <a:bodyPr/>
          <a:lstStyle/>
          <a:p>
            <a:pPr defTabSz="963613"/>
            <a:fld id="{41399EE5-8DCA-4D13-BAAE-B169C114D1F8}" type="slidenum">
              <a:rPr lang="en-US" smtClean="0"/>
              <a:pPr defTabSz="963613"/>
              <a:t>36</a:t>
            </a:fld>
            <a:endParaRPr lang="en-US" smtClean="0"/>
          </a:p>
        </p:txBody>
      </p:sp>
      <p:sp>
        <p:nvSpPr>
          <p:cNvPr id="79877" name="Rectangle 2"/>
          <p:cNvSpPr>
            <a:spLocks noGrp="1" noRot="1" noChangeAspect="1" noChangeArrowheads="1" noTextEdit="1"/>
          </p:cNvSpPr>
          <p:nvPr>
            <p:ph type="sldImg"/>
          </p:nvPr>
        </p:nvSpPr>
        <p:spPr>
          <a:ln/>
        </p:spPr>
      </p:sp>
      <p:sp>
        <p:nvSpPr>
          <p:cNvPr id="798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p:spPr>
        <p:txBody>
          <a:bodyPr/>
          <a:lstStyle/>
          <a:p>
            <a:pPr defTabSz="963613"/>
            <a:r>
              <a:rPr lang="en-US" smtClean="0"/>
              <a:t>Math 10 - Chapter 7 Slides</a:t>
            </a:r>
          </a:p>
        </p:txBody>
      </p:sp>
      <p:sp>
        <p:nvSpPr>
          <p:cNvPr id="8089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80900" name="Rectangle 7"/>
          <p:cNvSpPr>
            <a:spLocks noGrp="1" noChangeArrowheads="1"/>
          </p:cNvSpPr>
          <p:nvPr>
            <p:ph type="sldNum" sz="quarter" idx="5"/>
          </p:nvPr>
        </p:nvSpPr>
        <p:spPr>
          <a:noFill/>
        </p:spPr>
        <p:txBody>
          <a:bodyPr/>
          <a:lstStyle/>
          <a:p>
            <a:pPr defTabSz="963613"/>
            <a:fld id="{1F214CA2-C40A-4957-88E5-DB59A34F3C65}" type="slidenum">
              <a:rPr lang="en-US" smtClean="0"/>
              <a:pPr defTabSz="963613"/>
              <a:t>37</a:t>
            </a:fld>
            <a:endParaRPr lang="en-US" smtClean="0"/>
          </a:p>
        </p:txBody>
      </p:sp>
      <p:sp>
        <p:nvSpPr>
          <p:cNvPr id="80901" name="Rectangle 2"/>
          <p:cNvSpPr>
            <a:spLocks noGrp="1" noRot="1" noChangeAspect="1" noChangeArrowheads="1" noTextEdit="1"/>
          </p:cNvSpPr>
          <p:nvPr>
            <p:ph type="sldImg"/>
          </p:nvPr>
        </p:nvSpPr>
        <p:spPr>
          <a:ln/>
        </p:spPr>
      </p:sp>
      <p:sp>
        <p:nvSpPr>
          <p:cNvPr id="809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p>
            <a:pPr defTabSz="963613"/>
            <a:r>
              <a:rPr lang="en-US" smtClean="0"/>
              <a:t>Math 10 - Chapter 7 Slides</a:t>
            </a:r>
          </a:p>
        </p:txBody>
      </p:sp>
      <p:sp>
        <p:nvSpPr>
          <p:cNvPr id="8192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81924" name="Rectangle 7"/>
          <p:cNvSpPr>
            <a:spLocks noGrp="1" noChangeArrowheads="1"/>
          </p:cNvSpPr>
          <p:nvPr>
            <p:ph type="sldNum" sz="quarter" idx="5"/>
          </p:nvPr>
        </p:nvSpPr>
        <p:spPr>
          <a:noFill/>
        </p:spPr>
        <p:txBody>
          <a:bodyPr/>
          <a:lstStyle/>
          <a:p>
            <a:pPr defTabSz="963613"/>
            <a:fld id="{9BF0573B-439E-48C5-AEE9-4C7DA691D929}" type="slidenum">
              <a:rPr lang="en-US" smtClean="0"/>
              <a:pPr defTabSz="963613"/>
              <a:t>38</a:t>
            </a:fld>
            <a:endParaRPr lang="en-US" smtClean="0"/>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p:spPr>
        <p:txBody>
          <a:bodyPr/>
          <a:lstStyle/>
          <a:p>
            <a:pPr defTabSz="963613"/>
            <a:r>
              <a:rPr lang="en-US" smtClean="0"/>
              <a:t>Math 10 - Chapter 7 Slides</a:t>
            </a:r>
          </a:p>
        </p:txBody>
      </p:sp>
      <p:sp>
        <p:nvSpPr>
          <p:cNvPr id="8294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82948" name="Rectangle 7"/>
          <p:cNvSpPr>
            <a:spLocks noGrp="1" noChangeArrowheads="1"/>
          </p:cNvSpPr>
          <p:nvPr>
            <p:ph type="sldNum" sz="quarter" idx="5"/>
          </p:nvPr>
        </p:nvSpPr>
        <p:spPr>
          <a:noFill/>
        </p:spPr>
        <p:txBody>
          <a:bodyPr/>
          <a:lstStyle/>
          <a:p>
            <a:pPr defTabSz="963613"/>
            <a:fld id="{AF8D535E-DB4A-4057-B048-57C74829404A}" type="slidenum">
              <a:rPr lang="en-US" smtClean="0"/>
              <a:pPr defTabSz="963613"/>
              <a:t>39</a:t>
            </a:fld>
            <a:endParaRPr lang="en-US" smtClean="0"/>
          </a:p>
        </p:txBody>
      </p:sp>
      <p:sp>
        <p:nvSpPr>
          <p:cNvPr id="82949" name="Rectangle 2"/>
          <p:cNvSpPr>
            <a:spLocks noGrp="1" noRot="1" noChangeAspect="1" noChangeArrowheads="1" noTextEdit="1"/>
          </p:cNvSpPr>
          <p:nvPr>
            <p:ph type="sldImg"/>
          </p:nvPr>
        </p:nvSpPr>
        <p:spPr>
          <a:ln/>
        </p:spPr>
      </p:sp>
      <p:sp>
        <p:nvSpPr>
          <p:cNvPr id="829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Header Placeholder 3"/>
          <p:cNvSpPr>
            <a:spLocks noGrp="1"/>
          </p:cNvSpPr>
          <p:nvPr>
            <p:ph type="hdr" sz="quarter"/>
          </p:nvPr>
        </p:nvSpPr>
        <p:spPr>
          <a:noFill/>
        </p:spPr>
        <p:txBody>
          <a:bodyPr/>
          <a:lstStyle/>
          <a:p>
            <a:pPr defTabSz="963613"/>
            <a:r>
              <a:rPr lang="en-US" smtClean="0"/>
              <a:t>Math 10 - Chapter 5 Slides</a:t>
            </a:r>
          </a:p>
        </p:txBody>
      </p:sp>
      <p:sp>
        <p:nvSpPr>
          <p:cNvPr id="47109" name="Footer Placeholder 4"/>
          <p:cNvSpPr>
            <a:spLocks noGrp="1"/>
          </p:cNvSpPr>
          <p:nvPr>
            <p:ph type="ftr" sz="quarter" idx="4"/>
          </p:nvPr>
        </p:nvSpPr>
        <p:spPr>
          <a:noFill/>
        </p:spPr>
        <p:txBody>
          <a:bodyPr/>
          <a:lstStyle/>
          <a:p>
            <a:pPr defTabSz="963613"/>
            <a:r>
              <a:rPr lang="en-US" smtClean="0"/>
              <a:t>© Maurice Geraghty, 2008</a:t>
            </a:r>
          </a:p>
        </p:txBody>
      </p:sp>
      <p:sp>
        <p:nvSpPr>
          <p:cNvPr id="47110" name="Slide Number Placeholder 5"/>
          <p:cNvSpPr>
            <a:spLocks noGrp="1"/>
          </p:cNvSpPr>
          <p:nvPr>
            <p:ph type="sldNum" sz="quarter" idx="5"/>
          </p:nvPr>
        </p:nvSpPr>
        <p:spPr>
          <a:noFill/>
        </p:spPr>
        <p:txBody>
          <a:bodyPr/>
          <a:lstStyle/>
          <a:p>
            <a:pPr defTabSz="963613"/>
            <a:fld id="{1354DEE1-B15C-4F28-BFFC-C1CE7C9724E0}" type="slidenum">
              <a:rPr lang="en-US" smtClean="0"/>
              <a:pPr defTabSz="963613"/>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Header Placeholder 3"/>
          <p:cNvSpPr>
            <a:spLocks noGrp="1"/>
          </p:cNvSpPr>
          <p:nvPr>
            <p:ph type="hdr" sz="quarter"/>
          </p:nvPr>
        </p:nvSpPr>
        <p:spPr>
          <a:noFill/>
        </p:spPr>
        <p:txBody>
          <a:bodyPr/>
          <a:lstStyle/>
          <a:p>
            <a:pPr defTabSz="963613"/>
            <a:r>
              <a:rPr lang="en-US" smtClean="0"/>
              <a:t>Math 10 - Chapter 5 Slides</a:t>
            </a:r>
          </a:p>
        </p:txBody>
      </p:sp>
      <p:sp>
        <p:nvSpPr>
          <p:cNvPr id="48133" name="Footer Placeholder 4"/>
          <p:cNvSpPr>
            <a:spLocks noGrp="1"/>
          </p:cNvSpPr>
          <p:nvPr>
            <p:ph type="ftr" sz="quarter" idx="4"/>
          </p:nvPr>
        </p:nvSpPr>
        <p:spPr>
          <a:noFill/>
        </p:spPr>
        <p:txBody>
          <a:bodyPr/>
          <a:lstStyle/>
          <a:p>
            <a:pPr defTabSz="963613"/>
            <a:r>
              <a:rPr lang="en-US" smtClean="0"/>
              <a:t>© Maurice Geraghty, 2008</a:t>
            </a:r>
          </a:p>
        </p:txBody>
      </p:sp>
      <p:sp>
        <p:nvSpPr>
          <p:cNvPr id="48134" name="Slide Number Placeholder 5"/>
          <p:cNvSpPr>
            <a:spLocks noGrp="1"/>
          </p:cNvSpPr>
          <p:nvPr>
            <p:ph type="sldNum" sz="quarter" idx="5"/>
          </p:nvPr>
        </p:nvSpPr>
        <p:spPr>
          <a:noFill/>
        </p:spPr>
        <p:txBody>
          <a:bodyPr/>
          <a:lstStyle/>
          <a:p>
            <a:pPr defTabSz="963613"/>
            <a:fld id="{65C00EED-95D5-4785-901C-84E44EB83F0E}" type="slidenum">
              <a:rPr lang="en-US" smtClean="0"/>
              <a:pPr defTabSz="963613"/>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pPr defTabSz="963613"/>
            <a:r>
              <a:rPr lang="en-US" smtClean="0"/>
              <a:t>Math 10 - Chapter 6 Slides</a:t>
            </a:r>
          </a:p>
        </p:txBody>
      </p:sp>
      <p:sp>
        <p:nvSpPr>
          <p:cNvPr id="49155"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49156" name="Rectangle 7"/>
          <p:cNvSpPr>
            <a:spLocks noGrp="1" noChangeArrowheads="1"/>
          </p:cNvSpPr>
          <p:nvPr>
            <p:ph type="sldNum" sz="quarter" idx="5"/>
          </p:nvPr>
        </p:nvSpPr>
        <p:spPr>
          <a:noFill/>
        </p:spPr>
        <p:txBody>
          <a:bodyPr/>
          <a:lstStyle/>
          <a:p>
            <a:pPr defTabSz="963613"/>
            <a:fld id="{80D7A5F2-E0E1-4B09-A4B1-3DB4731DD879}" type="slidenum">
              <a:rPr lang="en-US" smtClean="0"/>
              <a:pPr defTabSz="963613"/>
              <a:t>6</a:t>
            </a:fld>
            <a:endParaRPr lang="en-US" smtClean="0"/>
          </a:p>
        </p:txBody>
      </p:sp>
      <p:sp>
        <p:nvSpPr>
          <p:cNvPr id="49157" name="Rectangle 1026"/>
          <p:cNvSpPr>
            <a:spLocks noGrp="1" noRot="1" noChangeAspect="1" noChangeArrowheads="1" noTextEdit="1"/>
          </p:cNvSpPr>
          <p:nvPr>
            <p:ph type="sldImg"/>
          </p:nvPr>
        </p:nvSpPr>
        <p:spPr>
          <a:xfrm>
            <a:off x="1284288" y="730250"/>
            <a:ext cx="4752975" cy="3565525"/>
          </a:xfrm>
          <a:solidFill>
            <a:srgbClr val="FFFFFF"/>
          </a:solidFill>
          <a:ln/>
        </p:spPr>
      </p:sp>
      <p:sp>
        <p:nvSpPr>
          <p:cNvPr id="49158" name="Rectangle 1027"/>
          <p:cNvSpPr>
            <a:spLocks noGrp="1" noChangeArrowheads="1"/>
          </p:cNvSpPr>
          <p:nvPr>
            <p:ph type="body" idx="1"/>
          </p:nvPr>
        </p:nvSpPr>
        <p:spPr>
          <a:xfrm>
            <a:off x="976313" y="4538663"/>
            <a:ext cx="5362575" cy="4376737"/>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pPr defTabSz="963613"/>
            <a:r>
              <a:rPr lang="en-US" smtClean="0"/>
              <a:t>Math 10 - Chapter 6 Slides</a:t>
            </a:r>
          </a:p>
        </p:txBody>
      </p:sp>
      <p:sp>
        <p:nvSpPr>
          <p:cNvPr id="50179"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0180" name="Rectangle 7"/>
          <p:cNvSpPr>
            <a:spLocks noGrp="1" noChangeArrowheads="1"/>
          </p:cNvSpPr>
          <p:nvPr>
            <p:ph type="sldNum" sz="quarter" idx="5"/>
          </p:nvPr>
        </p:nvSpPr>
        <p:spPr>
          <a:noFill/>
        </p:spPr>
        <p:txBody>
          <a:bodyPr/>
          <a:lstStyle/>
          <a:p>
            <a:pPr defTabSz="963613"/>
            <a:fld id="{53DC17C4-133F-46F3-AACD-673646ACD024}" type="slidenum">
              <a:rPr lang="en-US" smtClean="0"/>
              <a:pPr defTabSz="963613"/>
              <a:t>7</a:t>
            </a:fld>
            <a:endParaRPr lang="en-US" smtClean="0"/>
          </a:p>
        </p:txBody>
      </p:sp>
      <p:sp>
        <p:nvSpPr>
          <p:cNvPr id="50181" name="Rectangle 2"/>
          <p:cNvSpPr>
            <a:spLocks noGrp="1" noRot="1" noChangeAspect="1" noChangeArrowheads="1" noTextEdit="1"/>
          </p:cNvSpPr>
          <p:nvPr>
            <p:ph type="sldImg"/>
          </p:nvPr>
        </p:nvSpPr>
        <p:spPr>
          <a:xfrm>
            <a:off x="1284288" y="730250"/>
            <a:ext cx="4752975" cy="3565525"/>
          </a:xfrm>
          <a:solidFill>
            <a:srgbClr val="FFFFFF"/>
          </a:solidFill>
          <a:ln/>
        </p:spPr>
      </p:sp>
      <p:sp>
        <p:nvSpPr>
          <p:cNvPr id="50182" name="Rectangle 3"/>
          <p:cNvSpPr>
            <a:spLocks noGrp="1" noChangeArrowheads="1"/>
          </p:cNvSpPr>
          <p:nvPr>
            <p:ph type="body" idx="1"/>
          </p:nvPr>
        </p:nvSpPr>
        <p:spPr>
          <a:xfrm>
            <a:off x="976313" y="4538663"/>
            <a:ext cx="5362575" cy="4376737"/>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pPr defTabSz="963613"/>
            <a:r>
              <a:rPr lang="en-US" smtClean="0"/>
              <a:t>Math 10 - Chapter 6 Slides</a:t>
            </a:r>
          </a:p>
        </p:txBody>
      </p:sp>
      <p:sp>
        <p:nvSpPr>
          <p:cNvPr id="51203"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1204" name="Rectangle 7"/>
          <p:cNvSpPr>
            <a:spLocks noGrp="1" noChangeArrowheads="1"/>
          </p:cNvSpPr>
          <p:nvPr>
            <p:ph type="sldNum" sz="quarter" idx="5"/>
          </p:nvPr>
        </p:nvSpPr>
        <p:spPr>
          <a:noFill/>
        </p:spPr>
        <p:txBody>
          <a:bodyPr/>
          <a:lstStyle/>
          <a:p>
            <a:pPr defTabSz="963613"/>
            <a:fld id="{7E2BC901-050F-4F52-85B9-95487859E3E5}" type="slidenum">
              <a:rPr lang="en-US" smtClean="0"/>
              <a:pPr defTabSz="963613"/>
              <a:t>8</a:t>
            </a:fld>
            <a:endParaRPr lang="en-US" smtClean="0"/>
          </a:p>
        </p:txBody>
      </p:sp>
      <p:sp>
        <p:nvSpPr>
          <p:cNvPr id="51205" name="Rectangle 1026"/>
          <p:cNvSpPr>
            <a:spLocks noGrp="1" noRot="1" noChangeAspect="1" noChangeArrowheads="1" noTextEdit="1"/>
          </p:cNvSpPr>
          <p:nvPr>
            <p:ph type="sldImg"/>
          </p:nvPr>
        </p:nvSpPr>
        <p:spPr>
          <a:xfrm>
            <a:off x="1284288" y="730250"/>
            <a:ext cx="4752975" cy="3565525"/>
          </a:xfrm>
          <a:solidFill>
            <a:srgbClr val="FFFFFF"/>
          </a:solidFill>
          <a:ln/>
        </p:spPr>
      </p:sp>
      <p:sp>
        <p:nvSpPr>
          <p:cNvPr id="51206" name="Rectangle 1027"/>
          <p:cNvSpPr>
            <a:spLocks noGrp="1" noChangeArrowheads="1"/>
          </p:cNvSpPr>
          <p:nvPr>
            <p:ph type="body" idx="1"/>
          </p:nvPr>
        </p:nvSpPr>
        <p:spPr>
          <a:xfrm>
            <a:off x="976313" y="4538663"/>
            <a:ext cx="5362575" cy="4376737"/>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pPr defTabSz="963613"/>
            <a:r>
              <a:rPr lang="en-US" smtClean="0"/>
              <a:t>Math 10 - Chapter 6 Slides</a:t>
            </a:r>
          </a:p>
        </p:txBody>
      </p:sp>
      <p:sp>
        <p:nvSpPr>
          <p:cNvPr id="52227" name="Rectangle 6"/>
          <p:cNvSpPr>
            <a:spLocks noGrp="1" noChangeArrowheads="1"/>
          </p:cNvSpPr>
          <p:nvPr>
            <p:ph type="ftr" sz="quarter" idx="4"/>
          </p:nvPr>
        </p:nvSpPr>
        <p:spPr>
          <a:noFill/>
        </p:spPr>
        <p:txBody>
          <a:bodyPr/>
          <a:lstStyle/>
          <a:p>
            <a:pPr defTabSz="963613"/>
            <a:r>
              <a:rPr lang="en-US" smtClean="0"/>
              <a:t>© Maurice Geraghty 2008</a:t>
            </a:r>
          </a:p>
        </p:txBody>
      </p:sp>
      <p:sp>
        <p:nvSpPr>
          <p:cNvPr id="52228" name="Rectangle 7"/>
          <p:cNvSpPr>
            <a:spLocks noGrp="1" noChangeArrowheads="1"/>
          </p:cNvSpPr>
          <p:nvPr>
            <p:ph type="sldNum" sz="quarter" idx="5"/>
          </p:nvPr>
        </p:nvSpPr>
        <p:spPr>
          <a:noFill/>
        </p:spPr>
        <p:txBody>
          <a:bodyPr/>
          <a:lstStyle/>
          <a:p>
            <a:pPr defTabSz="963613"/>
            <a:fld id="{636BB471-E3D3-449B-8879-7DFC63260CFC}" type="slidenum">
              <a:rPr lang="en-US" smtClean="0"/>
              <a:pPr defTabSz="963613"/>
              <a:t>9</a:t>
            </a:fld>
            <a:endParaRPr lang="en-US" smtClean="0"/>
          </a:p>
        </p:txBody>
      </p:sp>
      <p:sp>
        <p:nvSpPr>
          <p:cNvPr id="52229" name="Rectangle 2"/>
          <p:cNvSpPr>
            <a:spLocks noGrp="1" noRot="1" noChangeAspect="1" noChangeArrowheads="1" noTextEdit="1"/>
          </p:cNvSpPr>
          <p:nvPr>
            <p:ph type="sldImg"/>
          </p:nvPr>
        </p:nvSpPr>
        <p:spPr>
          <a:xfrm>
            <a:off x="1284288" y="730250"/>
            <a:ext cx="4752975" cy="3565525"/>
          </a:xfrm>
          <a:solidFill>
            <a:srgbClr val="FFFFFF"/>
          </a:solidFill>
          <a:ln/>
        </p:spPr>
      </p:sp>
      <p:sp>
        <p:nvSpPr>
          <p:cNvPr id="52230" name="Rectangle 3"/>
          <p:cNvSpPr>
            <a:spLocks noGrp="1" noChangeArrowheads="1"/>
          </p:cNvSpPr>
          <p:nvPr>
            <p:ph type="body" idx="1"/>
          </p:nvPr>
        </p:nvSpPr>
        <p:spPr>
          <a:xfrm>
            <a:off x="976313" y="4538663"/>
            <a:ext cx="5362575" cy="4376737"/>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4506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50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FAC9691-F0F7-47E2-BBEB-8F7501BED3E2}"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5C25C5-BBC3-43EC-84B6-9B1D426085D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1BBA375-3CDB-4E27-A2B2-10CCB7561E94}"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BFDBF33-149F-44C4-956A-CF638204F36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8F00622-A28A-4135-8C4E-D63E8DBD8D52}"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0D2975C8-6F4A-412E-A03A-1B0540E09B46}"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29B6E50-DD5E-48FB-A1FE-32E91016C64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9781869-4E33-4BFA-88FA-C38C60C5A90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BCA1BBB-24D2-4352-AAF9-B6F9405D5E5B}"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5FF9A3B-CCC2-40EC-90AA-D5048EB0DE9A}"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A7E0A76-05C0-4F78-AE5F-058039E74AE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DA2A3C3-D764-4A0C-A520-121F26B3507F}"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5E52F94-4D8D-4122-8BA0-1C1AFE4416C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C7AB4C3-0411-4110-8055-831F812C90CF}"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C8E6BC5-8F39-4578-B853-CAC99EB17B6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440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440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440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440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440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440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9465"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946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4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4404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4404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8E6744A-5268-47E6-8F5C-59F843E4CB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5"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 id="2147484211" r:id="rId12"/>
    <p:sldLayoutId id="2147484212" r:id="rId13"/>
    <p:sldLayoutId id="2147484213" r:id="rId14"/>
    <p:sldLayoutId id="2147484214" r:id="rId15"/>
  </p:sldLayoutIdLst>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1.xml"/><Relationship Id="rId7"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1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oleObject20.bin"/><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4.xml"/><Relationship Id="rId1" Type="http://schemas.openxmlformats.org/officeDocument/2006/relationships/vmlDrawing" Target="../drawings/vmlDrawing12.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oleObject24.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8.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29.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6"/>
          <p:cNvSpPr>
            <a:spLocks noGrp="1" noChangeArrowheads="1"/>
          </p:cNvSpPr>
          <p:nvPr>
            <p:ph type="sldNum" sz="quarter" idx="12"/>
          </p:nvPr>
        </p:nvSpPr>
        <p:spPr/>
        <p:txBody>
          <a:bodyPr/>
          <a:lstStyle/>
          <a:p>
            <a:pPr>
              <a:defRPr/>
            </a:pPr>
            <a:fld id="{60AD200F-6C78-429C-AABF-2D8BAA9E5B8E}" type="slidenum">
              <a:rPr lang="en-US" smtClean="0"/>
              <a:pPr>
                <a:defRPr/>
              </a:pPr>
              <a:t>1</a:t>
            </a:fld>
            <a:endParaRPr lang="en-US" smtClean="0"/>
          </a:p>
        </p:txBody>
      </p:sp>
      <p:sp>
        <p:nvSpPr>
          <p:cNvPr id="4099" name="Rectangle 4"/>
          <p:cNvSpPr>
            <a:spLocks noGrp="1" noChangeArrowheads="1"/>
          </p:cNvSpPr>
          <p:nvPr>
            <p:ph type="ctrTitle"/>
          </p:nvPr>
        </p:nvSpPr>
        <p:spPr/>
        <p:txBody>
          <a:bodyPr/>
          <a:lstStyle/>
          <a:p>
            <a:pPr algn="ctr" eaLnBrk="1" hangingPunct="1"/>
            <a:r>
              <a:rPr lang="en-US" sz="3600" smtClean="0"/>
              <a:t>Inferential Statistics and Probability</a:t>
            </a:r>
            <a:r>
              <a:rPr lang="en-US" smtClean="0"/>
              <a:t/>
            </a:r>
            <a:br>
              <a:rPr lang="en-US" smtClean="0"/>
            </a:br>
            <a:r>
              <a:rPr lang="en-US" sz="3200" smtClean="0"/>
              <a:t>a Holistic Approach</a:t>
            </a:r>
          </a:p>
        </p:txBody>
      </p:sp>
      <p:sp>
        <p:nvSpPr>
          <p:cNvPr id="4100" name="Rectangle 5"/>
          <p:cNvSpPr>
            <a:spLocks noGrp="1" noChangeArrowheads="1"/>
          </p:cNvSpPr>
          <p:nvPr>
            <p:ph type="subTitle" idx="1"/>
          </p:nvPr>
        </p:nvSpPr>
        <p:spPr>
          <a:xfrm>
            <a:off x="1371600" y="3581400"/>
            <a:ext cx="6400800" cy="1600200"/>
          </a:xfrm>
        </p:spPr>
        <p:txBody>
          <a:bodyPr/>
          <a:lstStyle/>
          <a:p>
            <a:pPr eaLnBrk="1" hangingPunct="1">
              <a:lnSpc>
                <a:spcPct val="90000"/>
              </a:lnSpc>
            </a:pPr>
            <a:r>
              <a:rPr lang="en-US" dirty="0" smtClean="0"/>
              <a:t>Chapter 8</a:t>
            </a:r>
          </a:p>
          <a:p>
            <a:pPr eaLnBrk="1" hangingPunct="1">
              <a:lnSpc>
                <a:spcPct val="90000"/>
              </a:lnSpc>
            </a:pPr>
            <a:r>
              <a:rPr lang="en-US" dirty="0" smtClean="0"/>
              <a:t>Point Estimation and</a:t>
            </a:r>
            <a:br>
              <a:rPr lang="en-US" dirty="0" smtClean="0"/>
            </a:br>
            <a:r>
              <a:rPr lang="en-US" dirty="0" smtClean="0"/>
              <a:t>Confidence Intervals</a:t>
            </a:r>
          </a:p>
          <a:p>
            <a:pPr eaLnBrk="1" hangingPunct="1">
              <a:lnSpc>
                <a:spcPct val="90000"/>
              </a:lnSpc>
            </a:pPr>
            <a:r>
              <a:rPr lang="en-US" dirty="0" smtClean="0"/>
              <a:t/>
            </a:r>
            <a:br>
              <a:rPr lang="en-US" dirty="0" smtClean="0"/>
            </a:br>
            <a:r>
              <a:rPr lang="en-US" sz="1200" dirty="0" smtClean="0"/>
              <a:t>This Course Material by Maurice Geraghty is licensed under a Creative Commons Attribution-</a:t>
            </a:r>
            <a:r>
              <a:rPr lang="en-US" sz="1200" dirty="0" err="1" smtClean="0"/>
              <a:t>ShareAlike</a:t>
            </a:r>
            <a:r>
              <a:rPr lang="en-US" sz="1200" dirty="0" smtClean="0"/>
              <a:t> 4.0 International License. </a:t>
            </a:r>
            <a:br>
              <a:rPr lang="en-US" sz="1200" dirty="0" smtClean="0"/>
            </a:br>
            <a:r>
              <a:rPr lang="en-US" sz="1200" dirty="0" smtClean="0"/>
              <a:t>Conditions for use are shown here: https://creativecommons.org/licenses/by-sa/4.0/</a:t>
            </a:r>
          </a:p>
          <a:p>
            <a:pPr eaLnBrk="1" hangingPunct="1">
              <a:lnSpc>
                <a:spcPct val="90000"/>
              </a:lnSpc>
            </a:pPr>
            <a:endParaRPr lang="en-US" dirty="0" smtClean="0"/>
          </a:p>
          <a:p>
            <a:pPr eaLnBrk="1" hangingPunct="1">
              <a:lnSpc>
                <a:spcPct val="90000"/>
              </a:lnSpc>
            </a:pPr>
            <a:endParaRPr lang="en-US" sz="1400" dirty="0" smtClean="0"/>
          </a:p>
        </p:txBody>
      </p:sp>
      <p:pic>
        <p:nvPicPr>
          <p:cNvPr id="5" name="Picture 4" descr="Creative Commons License">
            <a:hlinkClick r:id="rId3"/>
          </p:cNvPr>
          <p:cNvPicPr/>
          <p:nvPr/>
        </p:nvPicPr>
        <p:blipFill>
          <a:blip r:embed="rId4" cstate="print"/>
          <a:srcRect/>
          <a:stretch>
            <a:fillRect/>
          </a:stretch>
        </p:blipFill>
        <p:spPr bwMode="auto">
          <a:xfrm>
            <a:off x="4114800" y="5257800"/>
            <a:ext cx="838200" cy="29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81C3EEC6-D3FD-4FC6-87B9-5BDC0576C9B7}" type="slidenum">
              <a:rPr lang="en-US" smtClean="0"/>
              <a:pPr/>
              <a:t>10</a:t>
            </a:fld>
            <a:endParaRPr lang="en-US" smtClean="0"/>
          </a:p>
        </p:txBody>
      </p:sp>
      <p:sp>
        <p:nvSpPr>
          <p:cNvPr id="28675" name="Rectangle 2"/>
          <p:cNvSpPr>
            <a:spLocks noGrp="1" noChangeArrowheads="1"/>
          </p:cNvSpPr>
          <p:nvPr>
            <p:ph type="title"/>
          </p:nvPr>
        </p:nvSpPr>
        <p:spPr/>
        <p:txBody>
          <a:bodyPr/>
          <a:lstStyle/>
          <a:p>
            <a:pPr eaLnBrk="1" hangingPunct="1"/>
            <a:r>
              <a:rPr lang="en-US" smtClean="0"/>
              <a:t>Confidence Intervals</a:t>
            </a:r>
          </a:p>
        </p:txBody>
      </p:sp>
      <p:sp>
        <p:nvSpPr>
          <p:cNvPr id="200707" name="Rectangle 3"/>
          <p:cNvSpPr>
            <a:spLocks noGrp="1" noChangeArrowheads="1"/>
          </p:cNvSpPr>
          <p:nvPr>
            <p:ph type="body" idx="1"/>
          </p:nvPr>
        </p:nvSpPr>
        <p:spPr/>
        <p:txBody>
          <a:bodyPr/>
          <a:lstStyle/>
          <a:p>
            <a:pPr eaLnBrk="1" hangingPunct="1">
              <a:lnSpc>
                <a:spcPct val="80000"/>
              </a:lnSpc>
            </a:pPr>
            <a:r>
              <a:rPr lang="en-US" sz="2000" smtClean="0"/>
              <a:t>A 95% confidence interval means that about 95% of the similarly constructed intervals will contain the parameter being estimated, or 95% of the sample means for a specified sample size will lie within 1.96 standard deviations of the hypothesized population mean.</a:t>
            </a:r>
          </a:p>
          <a:p>
            <a:pPr eaLnBrk="1" hangingPunct="1">
              <a:lnSpc>
                <a:spcPct val="80000"/>
              </a:lnSpc>
              <a:buFont typeface="Wingdings" pitchFamily="2" charset="2"/>
              <a:buNone/>
            </a:pPr>
            <a:endParaRPr lang="en-US" sz="2000" smtClean="0"/>
          </a:p>
          <a:p>
            <a:pPr eaLnBrk="1" hangingPunct="1">
              <a:lnSpc>
                <a:spcPct val="80000"/>
              </a:lnSpc>
            </a:pPr>
            <a:r>
              <a:rPr lang="en-US" sz="2000" smtClean="0"/>
              <a:t>For the 99% confidence interval, 99% of the sample means for a specified sample size will lie within 2.58 standard deviations of the hypothesized population mean.</a:t>
            </a:r>
            <a:br>
              <a:rPr lang="en-US" sz="2000" smtClean="0"/>
            </a:br>
            <a:endParaRPr lang="en-US" sz="2000" smtClean="0"/>
          </a:p>
          <a:p>
            <a:pPr eaLnBrk="1" hangingPunct="1">
              <a:lnSpc>
                <a:spcPct val="80000"/>
              </a:lnSpc>
            </a:pPr>
            <a:r>
              <a:rPr lang="en-US" sz="2000" smtClean="0"/>
              <a:t>For the 90% confidence interval, 90% of the sample means for a specified sample size will lie within 1.645 standard deviations of the hypothesized population mean.</a:t>
            </a:r>
          </a:p>
          <a:p>
            <a:pPr eaLnBrk="1" hangingPunct="1">
              <a:lnSpc>
                <a:spcPct val="80000"/>
              </a:lnSpc>
            </a:pPr>
            <a:endParaRPr lang="en-US" sz="2000" smtClean="0"/>
          </a:p>
          <a:p>
            <a:pPr eaLnBrk="1" hangingPunct="1">
              <a:lnSpc>
                <a:spcPct val="80000"/>
              </a:lnSpc>
              <a:buFont typeface="Wingdings" pitchFamily="2" charset="2"/>
              <a:buNone/>
            </a:pPr>
            <a:endParaRPr lang="en-US" sz="2000" smtClean="0"/>
          </a:p>
          <a:p>
            <a:pPr eaLnBrk="1" hangingPunct="1">
              <a:lnSpc>
                <a:spcPct val="80000"/>
              </a:lnSpc>
            </a:pPr>
            <a:endParaRPr lang="en-US" sz="2000" smtClean="0"/>
          </a:p>
          <a:p>
            <a:pPr eaLnBrk="1" hangingPunct="1">
              <a:lnSpc>
                <a:spcPct val="80000"/>
              </a:lnSpc>
              <a:buFont typeface="Wingdings" pitchFamily="2" charset="2"/>
              <a:buNone/>
            </a:pPr>
            <a:endParaRPr lang="en-US" sz="1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7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7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Slide Number Placeholder 6"/>
          <p:cNvSpPr>
            <a:spLocks noGrp="1"/>
          </p:cNvSpPr>
          <p:nvPr>
            <p:ph type="sldNum" sz="quarter" idx="12"/>
          </p:nvPr>
        </p:nvSpPr>
        <p:spPr>
          <a:noFill/>
        </p:spPr>
        <p:txBody>
          <a:bodyPr/>
          <a:lstStyle/>
          <a:p>
            <a:fld id="{6BCEC550-5069-4A2A-8F18-94C0D28B350C}" type="slidenum">
              <a:rPr lang="en-US" smtClean="0"/>
              <a:pPr/>
              <a:t>11</a:t>
            </a:fld>
            <a:endParaRPr lang="en-US" smtClean="0"/>
          </a:p>
        </p:txBody>
      </p:sp>
      <p:sp>
        <p:nvSpPr>
          <p:cNvPr id="3080" name="Rectangle 2"/>
          <p:cNvSpPr>
            <a:spLocks noGrp="1" noChangeArrowheads="1"/>
          </p:cNvSpPr>
          <p:nvPr>
            <p:ph type="title"/>
          </p:nvPr>
        </p:nvSpPr>
        <p:spPr/>
        <p:txBody>
          <a:bodyPr lIns="92075" tIns="46038" rIns="92075" bIns="46038" anchor="ctr"/>
          <a:lstStyle/>
          <a:p>
            <a:pPr eaLnBrk="1" hangingPunct="1"/>
            <a:r>
              <a:rPr lang="en-US" sz="4000" smtClean="0"/>
              <a:t>90%, 95% and 99% Confidence Intervals for µ</a:t>
            </a:r>
            <a:r>
              <a:rPr lang="en-US" smtClean="0"/>
              <a:t> </a:t>
            </a:r>
          </a:p>
        </p:txBody>
      </p:sp>
      <p:sp>
        <p:nvSpPr>
          <p:cNvPr id="202755" name="Rectangle 3"/>
          <p:cNvSpPr>
            <a:spLocks noGrp="1" noChangeArrowheads="1"/>
          </p:cNvSpPr>
          <p:nvPr>
            <p:ph type="body" sz="half" idx="1"/>
          </p:nvPr>
        </p:nvSpPr>
        <p:spPr>
          <a:xfrm>
            <a:off x="1143000" y="1981200"/>
            <a:ext cx="7620000" cy="4114800"/>
          </a:xfrm>
        </p:spPr>
        <p:txBody>
          <a:bodyPr lIns="92075" tIns="46038" rIns="92075" bIns="46038"/>
          <a:lstStyle/>
          <a:p>
            <a:pPr eaLnBrk="1" hangingPunct="1">
              <a:lnSpc>
                <a:spcPct val="90000"/>
              </a:lnSpc>
            </a:pPr>
            <a:r>
              <a:rPr lang="en-US" sz="2400" smtClean="0"/>
              <a:t>The 90%, 95% and 99% confidence intervals for are constructed as follows when</a:t>
            </a:r>
            <a:br>
              <a:rPr lang="en-US" sz="2400" smtClean="0"/>
            </a:br>
            <a:endParaRPr lang="en-US" sz="2400" smtClean="0"/>
          </a:p>
          <a:p>
            <a:pPr eaLnBrk="1" hangingPunct="1">
              <a:lnSpc>
                <a:spcPct val="90000"/>
              </a:lnSpc>
            </a:pPr>
            <a:r>
              <a:rPr lang="en-US" sz="2400" smtClean="0"/>
              <a:t>90% CI for the population mean is given by</a:t>
            </a:r>
          </a:p>
          <a:p>
            <a:pPr eaLnBrk="1" hangingPunct="1">
              <a:lnSpc>
                <a:spcPct val="90000"/>
              </a:lnSpc>
              <a:buFont typeface="Wingdings" pitchFamily="2" charset="2"/>
              <a:buNone/>
            </a:pPr>
            <a:r>
              <a:rPr lang="en-US" sz="2400" smtClean="0"/>
              <a:t/>
            </a:r>
            <a:br>
              <a:rPr lang="en-US" sz="2400" smtClean="0"/>
            </a:br>
            <a:endParaRPr lang="en-US" sz="2400" smtClean="0"/>
          </a:p>
          <a:p>
            <a:pPr eaLnBrk="1" hangingPunct="1">
              <a:lnSpc>
                <a:spcPct val="90000"/>
              </a:lnSpc>
            </a:pPr>
            <a:r>
              <a:rPr lang="en-US" sz="2400" smtClean="0"/>
              <a:t>95% CI for the population mean is given by</a:t>
            </a:r>
          </a:p>
          <a:p>
            <a:pPr eaLnBrk="1" hangingPunct="1">
              <a:lnSpc>
                <a:spcPct val="90000"/>
              </a:lnSpc>
            </a:pPr>
            <a:endParaRPr lang="en-US" sz="2400" smtClean="0">
              <a:solidFill>
                <a:schemeClr val="bg1"/>
              </a:solidFill>
            </a:endParaRPr>
          </a:p>
          <a:p>
            <a:pPr eaLnBrk="1" hangingPunct="1">
              <a:lnSpc>
                <a:spcPct val="90000"/>
              </a:lnSpc>
            </a:pPr>
            <a:endParaRPr lang="en-US" sz="2400" smtClean="0">
              <a:solidFill>
                <a:schemeClr val="bg1"/>
              </a:solidFill>
            </a:endParaRPr>
          </a:p>
          <a:p>
            <a:pPr eaLnBrk="1" hangingPunct="1">
              <a:lnSpc>
                <a:spcPct val="90000"/>
              </a:lnSpc>
            </a:pPr>
            <a:r>
              <a:rPr lang="en-US" sz="2400" smtClean="0"/>
              <a:t>99% CI for the population mean is given by                                   </a:t>
            </a:r>
          </a:p>
        </p:txBody>
      </p:sp>
      <p:graphicFrame>
        <p:nvGraphicFramePr>
          <p:cNvPr id="14338" name="Object 4"/>
          <p:cNvGraphicFramePr>
            <a:graphicFrameLocks/>
          </p:cNvGraphicFramePr>
          <p:nvPr/>
        </p:nvGraphicFramePr>
        <p:xfrm>
          <a:off x="8229600" y="2100263"/>
          <a:ext cx="261938" cy="261937"/>
        </p:xfrm>
        <a:graphic>
          <a:graphicData uri="http://schemas.openxmlformats.org/presentationml/2006/ole">
            <p:oleObj spid="_x0000_s3074" name="Equation" r:id="rId4" imgW="152280" imgH="164880" progId="Equation.3">
              <p:embed/>
            </p:oleObj>
          </a:graphicData>
        </a:graphic>
      </p:graphicFrame>
      <p:graphicFrame>
        <p:nvGraphicFramePr>
          <p:cNvPr id="14339" name="Object 5"/>
          <p:cNvGraphicFramePr>
            <a:graphicFrameLocks/>
          </p:cNvGraphicFramePr>
          <p:nvPr/>
        </p:nvGraphicFramePr>
        <p:xfrm>
          <a:off x="6019800" y="2362200"/>
          <a:ext cx="838200" cy="304800"/>
        </p:xfrm>
        <a:graphic>
          <a:graphicData uri="http://schemas.openxmlformats.org/presentationml/2006/ole">
            <p:oleObj spid="_x0000_s3075" name="Equation" r:id="rId5" imgW="1064880" imgH="379080" progId="Equation.3">
              <p:embed/>
            </p:oleObj>
          </a:graphicData>
        </a:graphic>
      </p:graphicFrame>
      <p:graphicFrame>
        <p:nvGraphicFramePr>
          <p:cNvPr id="202758" name="Object 6"/>
          <p:cNvGraphicFramePr>
            <a:graphicFrameLocks/>
          </p:cNvGraphicFramePr>
          <p:nvPr/>
        </p:nvGraphicFramePr>
        <p:xfrm>
          <a:off x="3276600" y="4495800"/>
          <a:ext cx="1905000" cy="838200"/>
        </p:xfrm>
        <a:graphic>
          <a:graphicData uri="http://schemas.openxmlformats.org/presentationml/2006/ole">
            <p:oleObj spid="_x0000_s3076" name="Equation" r:id="rId6" imgW="799920" imgH="419040" progId="Equation.3">
              <p:embed/>
            </p:oleObj>
          </a:graphicData>
        </a:graphic>
      </p:graphicFrame>
      <p:graphicFrame>
        <p:nvGraphicFramePr>
          <p:cNvPr id="202759" name="Object 7"/>
          <p:cNvGraphicFramePr>
            <a:graphicFrameLocks/>
          </p:cNvGraphicFramePr>
          <p:nvPr/>
        </p:nvGraphicFramePr>
        <p:xfrm>
          <a:off x="3352800" y="5715000"/>
          <a:ext cx="1828800" cy="838200"/>
        </p:xfrm>
        <a:graphic>
          <a:graphicData uri="http://schemas.openxmlformats.org/presentationml/2006/ole">
            <p:oleObj spid="_x0000_s3077" name="Equation" r:id="rId7" imgW="812520" imgH="419040" progId="Equation.3">
              <p:embed/>
            </p:oleObj>
          </a:graphicData>
        </a:graphic>
      </p:graphicFrame>
      <p:sp>
        <p:nvSpPr>
          <p:cNvPr id="3082" name="Rectangle 8"/>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8-18</a:t>
            </a:r>
          </a:p>
        </p:txBody>
      </p:sp>
      <p:graphicFrame>
        <p:nvGraphicFramePr>
          <p:cNvPr id="202775" name="Object 23"/>
          <p:cNvGraphicFramePr>
            <a:graphicFrameLocks/>
          </p:cNvGraphicFramePr>
          <p:nvPr>
            <p:ph sz="half" idx="2"/>
          </p:nvPr>
        </p:nvGraphicFramePr>
        <p:xfrm>
          <a:off x="3390900" y="3352800"/>
          <a:ext cx="1752600" cy="838200"/>
        </p:xfrm>
        <a:graphic>
          <a:graphicData uri="http://schemas.openxmlformats.org/presentationml/2006/ole">
            <p:oleObj spid="_x0000_s3078" name="Equation" r:id="rId8" imgW="876240" imgH="419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275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27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2755">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27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2755">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2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2B519F25-EFCE-4D07-AD14-DD39F8322B25}" type="slidenum">
              <a:rPr lang="en-US" smtClean="0"/>
              <a:pPr/>
              <a:t>12</a:t>
            </a:fld>
            <a:endParaRPr lang="en-US" smtClean="0"/>
          </a:p>
        </p:txBody>
      </p:sp>
      <p:sp>
        <p:nvSpPr>
          <p:cNvPr id="4100" name="Rectangle 2"/>
          <p:cNvSpPr>
            <a:spLocks noGrp="1" noChangeArrowheads="1"/>
          </p:cNvSpPr>
          <p:nvPr>
            <p:ph type="title"/>
          </p:nvPr>
        </p:nvSpPr>
        <p:spPr/>
        <p:txBody>
          <a:bodyPr lIns="92075" tIns="46038" rIns="92075" bIns="46038" anchor="ctr"/>
          <a:lstStyle/>
          <a:p>
            <a:pPr eaLnBrk="1" hangingPunct="1"/>
            <a:r>
              <a:rPr lang="en-US" sz="3600" smtClean="0"/>
              <a:t>Constructing General Confidence Intervals for µ  </a:t>
            </a:r>
          </a:p>
        </p:txBody>
      </p:sp>
      <p:sp>
        <p:nvSpPr>
          <p:cNvPr id="204803" name="Rectangle 3"/>
          <p:cNvSpPr>
            <a:spLocks noGrp="1" noChangeArrowheads="1"/>
          </p:cNvSpPr>
          <p:nvPr>
            <p:ph type="body" idx="1"/>
          </p:nvPr>
        </p:nvSpPr>
        <p:spPr/>
        <p:txBody>
          <a:bodyPr lIns="92075" tIns="46038" rIns="92075" bIns="46038"/>
          <a:lstStyle/>
          <a:p>
            <a:pPr eaLnBrk="1" hangingPunct="1">
              <a:lnSpc>
                <a:spcPct val="90000"/>
              </a:lnSpc>
            </a:pPr>
            <a:r>
              <a:rPr lang="en-US" sz="2400" smtClean="0"/>
              <a:t>In general, a confidence interval for the mean is computed by:</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z="2400" smtClean="0"/>
          </a:p>
          <a:p>
            <a:pPr eaLnBrk="1" hangingPunct="1">
              <a:lnSpc>
                <a:spcPct val="90000"/>
              </a:lnSpc>
            </a:pPr>
            <a:r>
              <a:rPr lang="en-US" sz="2400" smtClean="0"/>
              <a:t>This can also be thought of as:</a:t>
            </a:r>
            <a:br>
              <a:rPr lang="en-US" sz="2400" smtClean="0"/>
            </a:br>
            <a:r>
              <a:rPr lang="en-US" sz="2400" smtClean="0"/>
              <a:t>  </a:t>
            </a:r>
            <a:br>
              <a:rPr lang="en-US" sz="2400" smtClean="0"/>
            </a:br>
            <a:r>
              <a:rPr lang="en-US" sz="2400" smtClean="0"/>
              <a:t> </a:t>
            </a:r>
            <a:r>
              <a:rPr lang="en-US" sz="2400" smtClean="0">
                <a:solidFill>
                  <a:schemeClr val="tx2"/>
                </a:solidFill>
              </a:rPr>
              <a:t>Point Estimator ± Margin of Error</a:t>
            </a:r>
          </a:p>
        </p:txBody>
      </p:sp>
      <p:graphicFrame>
        <p:nvGraphicFramePr>
          <p:cNvPr id="204804" name="Object 4"/>
          <p:cNvGraphicFramePr>
            <a:graphicFrameLocks/>
          </p:cNvGraphicFramePr>
          <p:nvPr/>
        </p:nvGraphicFramePr>
        <p:xfrm>
          <a:off x="1676400" y="2743200"/>
          <a:ext cx="2743200" cy="1371600"/>
        </p:xfrm>
        <a:graphic>
          <a:graphicData uri="http://schemas.openxmlformats.org/presentationml/2006/ole">
            <p:oleObj spid="_x0000_s4098" name="Equation" r:id="rId4" imgW="660240" imgH="419040" progId="Equation.3">
              <p:embed/>
            </p:oleObj>
          </a:graphicData>
        </a:graphic>
      </p:graphicFrame>
      <p:sp>
        <p:nvSpPr>
          <p:cNvPr id="4102"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8-19</a:t>
            </a:r>
          </a:p>
        </p:txBody>
      </p:sp>
      <p:pic>
        <p:nvPicPr>
          <p:cNvPr id="15369" name="Picture 9"/>
          <p:cNvPicPr>
            <a:picLocks noChangeAspect="1" noChangeArrowheads="1"/>
          </p:cNvPicPr>
          <p:nvPr/>
        </p:nvPicPr>
        <p:blipFill>
          <a:blip r:embed="rId5" cstate="print"/>
          <a:srcRect/>
          <a:stretch>
            <a:fillRect/>
          </a:stretch>
        </p:blipFill>
        <p:spPr bwMode="auto">
          <a:xfrm>
            <a:off x="5029200" y="2438400"/>
            <a:ext cx="3352800" cy="2362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lIns="92075" tIns="46038" rIns="92075" bIns="46038" anchor="ctr"/>
          <a:lstStyle/>
          <a:p>
            <a:pPr eaLnBrk="1" hangingPunct="1"/>
            <a:r>
              <a:rPr lang="en-US" sz="3600" smtClean="0"/>
              <a:t>The nature of Confidence Intervals</a:t>
            </a:r>
          </a:p>
        </p:txBody>
      </p:sp>
      <p:sp>
        <p:nvSpPr>
          <p:cNvPr id="204803" name="Rectangle 3"/>
          <p:cNvSpPr>
            <a:spLocks noGrp="1" noChangeArrowheads="1"/>
          </p:cNvSpPr>
          <p:nvPr>
            <p:ph type="body" sz="half" idx="1"/>
          </p:nvPr>
        </p:nvSpPr>
        <p:spPr/>
        <p:txBody>
          <a:bodyPr lIns="92075" tIns="46038" rIns="92075" bIns="46038"/>
          <a:lstStyle/>
          <a:p>
            <a:pPr eaLnBrk="1" hangingPunct="1">
              <a:lnSpc>
                <a:spcPct val="90000"/>
              </a:lnSpc>
            </a:pPr>
            <a:r>
              <a:rPr lang="en-US" sz="2400" smtClean="0"/>
              <a:t>The Population mean </a:t>
            </a:r>
            <a:r>
              <a:rPr lang="en-US" sz="2400" smtClean="0">
                <a:latin typeface="Symbol" pitchFamily="18" charset="2"/>
              </a:rPr>
              <a:t>m</a:t>
            </a:r>
            <a:r>
              <a:rPr lang="en-US" sz="2400" smtClean="0"/>
              <a:t> is fixed.</a:t>
            </a:r>
          </a:p>
          <a:p>
            <a:pPr eaLnBrk="1" hangingPunct="1">
              <a:lnSpc>
                <a:spcPct val="90000"/>
              </a:lnSpc>
            </a:pPr>
            <a:r>
              <a:rPr lang="en-US" sz="2400" smtClean="0"/>
              <a:t>The confidence interval is centered around the sample mean which is a Random Variable.</a:t>
            </a:r>
          </a:p>
          <a:p>
            <a:pPr eaLnBrk="1" hangingPunct="1">
              <a:lnSpc>
                <a:spcPct val="90000"/>
              </a:lnSpc>
            </a:pPr>
            <a:r>
              <a:rPr lang="en-US" sz="2400" smtClean="0"/>
              <a:t>So the Confidence Interval (Random Variable) is like a target trying hit a fixed dart (</a:t>
            </a:r>
            <a:r>
              <a:rPr lang="en-US" sz="2400" smtClean="0">
                <a:latin typeface="Symbol" pitchFamily="18" charset="2"/>
              </a:rPr>
              <a:t>m</a:t>
            </a:r>
            <a:r>
              <a:rPr lang="en-US" sz="2400" smtClean="0"/>
              <a:t>).</a:t>
            </a:r>
          </a:p>
        </p:txBody>
      </p:sp>
      <p:sp>
        <p:nvSpPr>
          <p:cNvPr id="29700" name="Slide Number Placeholder 5"/>
          <p:cNvSpPr>
            <a:spLocks noGrp="1"/>
          </p:cNvSpPr>
          <p:nvPr>
            <p:ph type="sldNum" sz="quarter" idx="12"/>
          </p:nvPr>
        </p:nvSpPr>
        <p:spPr>
          <a:noFill/>
        </p:spPr>
        <p:txBody>
          <a:bodyPr/>
          <a:lstStyle/>
          <a:p>
            <a:fld id="{E0C2A9B3-F18E-4D42-8AFB-C123F1A4EBBD}" type="slidenum">
              <a:rPr lang="en-US" smtClean="0"/>
              <a:pPr/>
              <a:t>13</a:t>
            </a:fld>
            <a:endParaRPr lang="en-US" smtClean="0"/>
          </a:p>
        </p:txBody>
      </p:sp>
      <p:sp>
        <p:nvSpPr>
          <p:cNvPr id="29701"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8-19</a:t>
            </a:r>
          </a:p>
        </p:txBody>
      </p:sp>
      <p:sp>
        <p:nvSpPr>
          <p:cNvPr id="19" name="Rectangle 18"/>
          <p:cNvSpPr>
            <a:spLocks noChangeArrowheads="1"/>
          </p:cNvSpPr>
          <p:nvPr/>
        </p:nvSpPr>
        <p:spPr bwMode="auto">
          <a:xfrm>
            <a:off x="5257800" y="2057400"/>
            <a:ext cx="3352800" cy="3810000"/>
          </a:xfrm>
          <a:prstGeom prst="rect">
            <a:avLst/>
          </a:prstGeom>
          <a:solidFill>
            <a:schemeClr val="tx1"/>
          </a:solidFill>
          <a:ln w="9525" algn="ctr">
            <a:solidFill>
              <a:schemeClr val="tx1"/>
            </a:solidFill>
            <a:miter lim="800000"/>
            <a:headEnd/>
            <a:tailEnd/>
          </a:ln>
        </p:spPr>
        <p:txBody>
          <a:bodyPr wrap="none"/>
          <a:lstStyle/>
          <a:p>
            <a:endParaRPr lang="en-US"/>
          </a:p>
        </p:txBody>
      </p:sp>
      <p:pic>
        <p:nvPicPr>
          <p:cNvPr id="20" name="Picture 19" descr="targetDart.gif"/>
          <p:cNvPicPr>
            <a:picLocks noChangeAspect="1"/>
          </p:cNvPicPr>
          <p:nvPr/>
        </p:nvPicPr>
        <p:blipFill>
          <a:blip r:embed="rId3" cstate="print"/>
          <a:srcRect/>
          <a:stretch>
            <a:fillRect/>
          </a:stretch>
        </p:blipFill>
        <p:spPr bwMode="auto">
          <a:xfrm>
            <a:off x="5334000" y="2133600"/>
            <a:ext cx="3214688" cy="3657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0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502307CE-E162-4BA6-9D5D-3DE159370203}" type="slidenum">
              <a:rPr lang="en-US" smtClean="0"/>
              <a:pPr/>
              <a:t>14</a:t>
            </a:fld>
            <a:endParaRPr lang="en-US" smtClean="0"/>
          </a:p>
        </p:txBody>
      </p:sp>
      <p:sp>
        <p:nvSpPr>
          <p:cNvPr id="30723" name="Rectangle 2"/>
          <p:cNvSpPr>
            <a:spLocks noGrp="1" noChangeArrowheads="1"/>
          </p:cNvSpPr>
          <p:nvPr>
            <p:ph type="title"/>
          </p:nvPr>
        </p:nvSpPr>
        <p:spPr/>
        <p:txBody>
          <a:bodyPr lIns="92075" tIns="46038" rIns="92075" bIns="46038" anchor="ctr"/>
          <a:lstStyle/>
          <a:p>
            <a:pPr eaLnBrk="1" hangingPunct="1"/>
            <a:r>
              <a:rPr lang="en-US" smtClean="0"/>
              <a:t>EXAMPLE </a:t>
            </a:r>
            <a:endParaRPr lang="en-US" smtClean="0">
              <a:solidFill>
                <a:schemeClr val="accent1"/>
              </a:solidFill>
            </a:endParaRPr>
          </a:p>
        </p:txBody>
      </p:sp>
      <p:sp>
        <p:nvSpPr>
          <p:cNvPr id="206851" name="Rectangle 3"/>
          <p:cNvSpPr>
            <a:spLocks noGrp="1" noChangeArrowheads="1"/>
          </p:cNvSpPr>
          <p:nvPr>
            <p:ph type="body" idx="1"/>
          </p:nvPr>
        </p:nvSpPr>
        <p:spPr>
          <a:xfrm>
            <a:off x="685800" y="1828800"/>
            <a:ext cx="7439025" cy="4543425"/>
          </a:xfrm>
        </p:spPr>
        <p:txBody>
          <a:bodyPr lIns="92075" tIns="46038" rIns="92075" bIns="46038"/>
          <a:lstStyle/>
          <a:p>
            <a:pPr eaLnBrk="1" hangingPunct="1"/>
            <a:r>
              <a:rPr lang="en-US" sz="2800" smtClean="0"/>
              <a:t>The Dean wants to estimate the mean number of hours worked per week by students.  A sample of </a:t>
            </a:r>
            <a:r>
              <a:rPr lang="en-US" sz="2800" smtClean="0">
                <a:solidFill>
                  <a:schemeClr val="tx2"/>
                </a:solidFill>
              </a:rPr>
              <a:t>49</a:t>
            </a:r>
            <a:r>
              <a:rPr lang="en-US" sz="2800" smtClean="0"/>
              <a:t> students showed a mean of </a:t>
            </a:r>
            <a:r>
              <a:rPr lang="en-US" sz="2800" smtClean="0">
                <a:solidFill>
                  <a:schemeClr val="tx2"/>
                </a:solidFill>
              </a:rPr>
              <a:t>24</a:t>
            </a:r>
            <a:r>
              <a:rPr lang="en-US" sz="2800" smtClean="0"/>
              <a:t> hours with a standard deviation of </a:t>
            </a:r>
            <a:r>
              <a:rPr lang="en-US" sz="2800" smtClean="0">
                <a:solidFill>
                  <a:schemeClr val="tx2"/>
                </a:solidFill>
              </a:rPr>
              <a:t>4</a:t>
            </a:r>
            <a:r>
              <a:rPr lang="en-US" sz="2800" smtClean="0"/>
              <a:t> hours.</a:t>
            </a:r>
          </a:p>
          <a:p>
            <a:pPr eaLnBrk="1" hangingPunct="1"/>
            <a:r>
              <a:rPr lang="en-US" sz="2800" smtClean="0"/>
              <a:t>The point estimate is 24 hours (sample mean).</a:t>
            </a:r>
          </a:p>
          <a:p>
            <a:pPr eaLnBrk="1" hangingPunct="1"/>
            <a:r>
              <a:rPr lang="en-US" sz="2800" smtClean="0"/>
              <a:t>What is the 95% confidence interval for the average number of hours worked per week by the students?</a:t>
            </a:r>
            <a:endParaRPr lang="en-US" sz="2400" smtClean="0"/>
          </a:p>
        </p:txBody>
      </p:sp>
      <p:sp>
        <p:nvSpPr>
          <p:cNvPr id="30725"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p>
            <a:fld id="{C2C0E081-2079-418B-B12C-C12B90711FE5}" type="slidenum">
              <a:rPr lang="en-US" smtClean="0"/>
              <a:pPr/>
              <a:t>15</a:t>
            </a:fld>
            <a:endParaRPr lang="en-US" smtClean="0"/>
          </a:p>
        </p:txBody>
      </p:sp>
      <p:sp>
        <p:nvSpPr>
          <p:cNvPr id="5124" name="Rectangle 2"/>
          <p:cNvSpPr>
            <a:spLocks noGrp="1" noChangeArrowheads="1"/>
          </p:cNvSpPr>
          <p:nvPr>
            <p:ph type="title"/>
          </p:nvPr>
        </p:nvSpPr>
        <p:spPr/>
        <p:txBody>
          <a:bodyPr lIns="92075" tIns="46038" rIns="92075" bIns="46038" anchor="ctr"/>
          <a:lstStyle/>
          <a:p>
            <a:pPr eaLnBrk="1" hangingPunct="1"/>
            <a:r>
              <a:rPr lang="en-US" smtClean="0"/>
              <a:t>EXAMPLE  </a:t>
            </a:r>
            <a:r>
              <a:rPr lang="en-US" sz="2700" b="1" i="1" smtClean="0"/>
              <a:t> continued</a:t>
            </a:r>
          </a:p>
        </p:txBody>
      </p:sp>
      <p:sp>
        <p:nvSpPr>
          <p:cNvPr id="208899" name="Rectangle 3"/>
          <p:cNvSpPr>
            <a:spLocks noGrp="1" noChangeArrowheads="1"/>
          </p:cNvSpPr>
          <p:nvPr>
            <p:ph type="body" idx="1"/>
          </p:nvPr>
        </p:nvSpPr>
        <p:spPr/>
        <p:txBody>
          <a:bodyPr lIns="92075" tIns="46038" rIns="92075" bIns="46038"/>
          <a:lstStyle/>
          <a:p>
            <a:pPr eaLnBrk="1" hangingPunct="1">
              <a:lnSpc>
                <a:spcPct val="90000"/>
              </a:lnSpc>
            </a:pPr>
            <a:r>
              <a:rPr lang="en-US" smtClean="0"/>
              <a:t>Using the 95% CI for the population mean, we have</a:t>
            </a:r>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The endpoints of the confidence interval are the confidence limits.  The lower confidence limit is 22.88 and the upper confidence limit is 25.12</a:t>
            </a:r>
          </a:p>
        </p:txBody>
      </p:sp>
      <p:graphicFrame>
        <p:nvGraphicFramePr>
          <p:cNvPr id="208900" name="Object 4"/>
          <p:cNvGraphicFramePr>
            <a:graphicFrameLocks/>
          </p:cNvGraphicFramePr>
          <p:nvPr/>
        </p:nvGraphicFramePr>
        <p:xfrm>
          <a:off x="1143000" y="3048000"/>
          <a:ext cx="6934200" cy="685800"/>
        </p:xfrm>
        <a:graphic>
          <a:graphicData uri="http://schemas.openxmlformats.org/presentationml/2006/ole">
            <p:oleObj spid="_x0000_s5122" name="Equation" r:id="rId4" imgW="1955520" imgH="203040" progId="Equation.3">
              <p:embed/>
            </p:oleObj>
          </a:graphicData>
        </a:graphic>
      </p:graphicFrame>
      <p:sp>
        <p:nvSpPr>
          <p:cNvPr id="5126"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89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8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p:spPr>
        <p:txBody>
          <a:bodyPr/>
          <a:lstStyle/>
          <a:p>
            <a:fld id="{69912860-D2E8-4719-9F03-1772534C5F15}" type="slidenum">
              <a:rPr lang="en-US" smtClean="0"/>
              <a:pPr/>
              <a:t>16</a:t>
            </a:fld>
            <a:endParaRPr lang="en-US" smtClean="0"/>
          </a:p>
        </p:txBody>
      </p:sp>
      <p:sp>
        <p:nvSpPr>
          <p:cNvPr id="6148" name="Rectangle 2"/>
          <p:cNvSpPr>
            <a:spLocks noGrp="1" noChangeArrowheads="1"/>
          </p:cNvSpPr>
          <p:nvPr>
            <p:ph type="title"/>
          </p:nvPr>
        </p:nvSpPr>
        <p:spPr/>
        <p:txBody>
          <a:bodyPr lIns="92075" tIns="46038" rIns="92075" bIns="46038" anchor="ctr"/>
          <a:lstStyle/>
          <a:p>
            <a:pPr eaLnBrk="1" hangingPunct="1"/>
            <a:r>
              <a:rPr lang="en-US" smtClean="0"/>
              <a:t>EXAMPLE  </a:t>
            </a:r>
            <a:r>
              <a:rPr lang="en-US" sz="2700" b="1" i="1" smtClean="0"/>
              <a:t> continued</a:t>
            </a:r>
          </a:p>
        </p:txBody>
      </p:sp>
      <p:sp>
        <p:nvSpPr>
          <p:cNvPr id="350211" name="Rectangle 3"/>
          <p:cNvSpPr>
            <a:spLocks noGrp="1" noChangeArrowheads="1"/>
          </p:cNvSpPr>
          <p:nvPr>
            <p:ph type="body" idx="1"/>
          </p:nvPr>
        </p:nvSpPr>
        <p:spPr/>
        <p:txBody>
          <a:bodyPr lIns="92075" tIns="46038" rIns="92075" bIns="46038"/>
          <a:lstStyle/>
          <a:p>
            <a:pPr eaLnBrk="1" hangingPunct="1">
              <a:lnSpc>
                <a:spcPct val="90000"/>
              </a:lnSpc>
            </a:pPr>
            <a:r>
              <a:rPr lang="en-US" smtClean="0"/>
              <a:t>Using the 99% CI for the population mean, we have</a:t>
            </a:r>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Compare to the 95% confidence interval. A higher level of confidence means the confidence interval must be wider.  </a:t>
            </a:r>
          </a:p>
          <a:p>
            <a:pPr eaLnBrk="1" hangingPunct="1">
              <a:lnSpc>
                <a:spcPct val="90000"/>
              </a:lnSpc>
            </a:pPr>
            <a:endParaRPr lang="en-US" smtClean="0"/>
          </a:p>
          <a:p>
            <a:pPr eaLnBrk="1" hangingPunct="1">
              <a:lnSpc>
                <a:spcPct val="90000"/>
              </a:lnSpc>
              <a:buFont typeface="Wingdings" pitchFamily="2" charset="2"/>
              <a:buNone/>
            </a:pPr>
            <a:endParaRPr lang="en-US" smtClean="0"/>
          </a:p>
        </p:txBody>
      </p:sp>
      <p:graphicFrame>
        <p:nvGraphicFramePr>
          <p:cNvPr id="350212" name="Object 4"/>
          <p:cNvGraphicFramePr>
            <a:graphicFrameLocks/>
          </p:cNvGraphicFramePr>
          <p:nvPr/>
        </p:nvGraphicFramePr>
        <p:xfrm>
          <a:off x="1120775" y="3048000"/>
          <a:ext cx="6978650" cy="685800"/>
        </p:xfrm>
        <a:graphic>
          <a:graphicData uri="http://schemas.openxmlformats.org/presentationml/2006/ole">
            <p:oleObj spid="_x0000_s6146" name="Equation" r:id="rId4" imgW="1968480" imgH="203040" progId="Equation.3">
              <p:embed/>
            </p:oleObj>
          </a:graphicData>
        </a:graphic>
      </p:graphicFrame>
      <p:sp>
        <p:nvSpPr>
          <p:cNvPr id="6150"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0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02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02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1381C88E-4B9A-41F0-982A-4C5895911078}" type="slidenum">
              <a:rPr lang="en-US" smtClean="0"/>
              <a:pPr/>
              <a:t>17</a:t>
            </a:fld>
            <a:endParaRPr lang="en-US" smtClean="0"/>
          </a:p>
        </p:txBody>
      </p:sp>
      <p:sp>
        <p:nvSpPr>
          <p:cNvPr id="31747" name="Rectangle 2"/>
          <p:cNvSpPr>
            <a:spLocks noGrp="1" noChangeArrowheads="1"/>
          </p:cNvSpPr>
          <p:nvPr>
            <p:ph type="title"/>
          </p:nvPr>
        </p:nvSpPr>
        <p:spPr/>
        <p:txBody>
          <a:bodyPr lIns="92075" tIns="46038" rIns="92075" bIns="46038" anchor="ctr"/>
          <a:lstStyle/>
          <a:p>
            <a:pPr eaLnBrk="1" hangingPunct="1"/>
            <a:r>
              <a:rPr lang="en-US" smtClean="0"/>
              <a:t>Selecting a Sample Size</a:t>
            </a:r>
          </a:p>
        </p:txBody>
      </p:sp>
      <p:sp>
        <p:nvSpPr>
          <p:cNvPr id="210947" name="Rectangle 3"/>
          <p:cNvSpPr>
            <a:spLocks noGrp="1" noChangeArrowheads="1"/>
          </p:cNvSpPr>
          <p:nvPr>
            <p:ph type="body" idx="1"/>
          </p:nvPr>
        </p:nvSpPr>
        <p:spPr>
          <a:xfrm>
            <a:off x="1182688" y="2017713"/>
            <a:ext cx="7462837" cy="4114800"/>
          </a:xfrm>
        </p:spPr>
        <p:txBody>
          <a:bodyPr lIns="92075" tIns="46038" rIns="92075" bIns="46038"/>
          <a:lstStyle/>
          <a:p>
            <a:pPr eaLnBrk="1" hangingPunct="1"/>
            <a:r>
              <a:rPr lang="en-US" smtClean="0"/>
              <a:t>There are 3 factors that determine the size of a sample, none of which has any direct relationship to the size of the population.  They are:</a:t>
            </a:r>
          </a:p>
          <a:p>
            <a:pPr lvl="1" eaLnBrk="1" hangingPunct="1"/>
            <a:r>
              <a:rPr lang="en-US" smtClean="0"/>
              <a:t>The degree of confidence selected. </a:t>
            </a:r>
          </a:p>
          <a:p>
            <a:pPr lvl="1" eaLnBrk="1" hangingPunct="1"/>
            <a:r>
              <a:rPr lang="en-US" smtClean="0"/>
              <a:t>The maximum allowable error.</a:t>
            </a:r>
          </a:p>
          <a:p>
            <a:pPr lvl="1" eaLnBrk="1" hangingPunct="1"/>
            <a:r>
              <a:rPr lang="en-US" smtClean="0"/>
              <a:t>The variation of the population.</a:t>
            </a:r>
          </a:p>
        </p:txBody>
      </p:sp>
      <p:sp>
        <p:nvSpPr>
          <p:cNvPr id="31749"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1094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094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1094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094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1094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094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10947">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p:spPr>
        <p:txBody>
          <a:bodyPr/>
          <a:lstStyle/>
          <a:p>
            <a:fld id="{866191B4-49CE-475F-B95F-A6A165C5F83C}" type="slidenum">
              <a:rPr lang="en-US" smtClean="0"/>
              <a:pPr/>
              <a:t>18</a:t>
            </a:fld>
            <a:endParaRPr lang="en-US" smtClean="0"/>
          </a:p>
        </p:txBody>
      </p:sp>
      <p:sp>
        <p:nvSpPr>
          <p:cNvPr id="7172" name="Rectangle 2"/>
          <p:cNvSpPr>
            <a:spLocks noGrp="1" noChangeArrowheads="1"/>
          </p:cNvSpPr>
          <p:nvPr>
            <p:ph type="title"/>
          </p:nvPr>
        </p:nvSpPr>
        <p:spPr/>
        <p:txBody>
          <a:bodyPr lIns="92075" tIns="46038" rIns="92075" bIns="46038" anchor="ctr"/>
          <a:lstStyle/>
          <a:p>
            <a:pPr eaLnBrk="1" hangingPunct="1"/>
            <a:r>
              <a:rPr lang="en-US" sz="4000" smtClean="0"/>
              <a:t>Sample Size for the Mean</a:t>
            </a:r>
          </a:p>
        </p:txBody>
      </p:sp>
      <p:sp>
        <p:nvSpPr>
          <p:cNvPr id="212995" name="Rectangle 3"/>
          <p:cNvSpPr>
            <a:spLocks noGrp="1" noChangeArrowheads="1"/>
          </p:cNvSpPr>
          <p:nvPr>
            <p:ph type="body" idx="1"/>
          </p:nvPr>
        </p:nvSpPr>
        <p:spPr/>
        <p:txBody>
          <a:bodyPr lIns="92075" tIns="46038" rIns="92075" bIns="46038"/>
          <a:lstStyle/>
          <a:p>
            <a:pPr eaLnBrk="1" hangingPunct="1">
              <a:lnSpc>
                <a:spcPct val="80000"/>
              </a:lnSpc>
            </a:pPr>
            <a:r>
              <a:rPr lang="en-US" sz="2400" smtClean="0"/>
              <a:t>A convenient computational formula for determining n is:</a:t>
            </a:r>
            <a:br>
              <a:rPr lang="en-US" sz="2400" smtClean="0"/>
            </a:br>
            <a:r>
              <a:rPr lang="en-US" sz="2400" smtClean="0"/>
              <a:t/>
            </a:r>
            <a:br>
              <a:rPr lang="en-US" sz="2400" smtClean="0"/>
            </a:br>
            <a:endParaRPr lang="en-US" sz="2400" smtClean="0"/>
          </a:p>
          <a:p>
            <a:pPr eaLnBrk="1" hangingPunct="1">
              <a:lnSpc>
                <a:spcPct val="80000"/>
              </a:lnSpc>
              <a:buFont typeface="Wingdings" pitchFamily="2" charset="2"/>
              <a:buNone/>
            </a:pPr>
            <a:endParaRPr lang="en-US" sz="2400" smtClean="0">
              <a:solidFill>
                <a:schemeClr val="bg1"/>
              </a:solidFill>
            </a:endParaRPr>
          </a:p>
          <a:p>
            <a:pPr eaLnBrk="1" hangingPunct="1">
              <a:lnSpc>
                <a:spcPct val="80000"/>
              </a:lnSpc>
            </a:pPr>
            <a:endParaRPr lang="en-US" sz="2400" smtClean="0">
              <a:solidFill>
                <a:schemeClr val="bg1"/>
              </a:solidFill>
            </a:endParaRPr>
          </a:p>
          <a:p>
            <a:pPr eaLnBrk="1" hangingPunct="1">
              <a:lnSpc>
                <a:spcPct val="80000"/>
              </a:lnSpc>
            </a:pPr>
            <a:r>
              <a:rPr lang="en-US" sz="2400" smtClean="0"/>
              <a:t>where E is the allowable error (margin of error), Z is the z score associated with the degree of confidence selected, and </a:t>
            </a:r>
            <a:r>
              <a:rPr lang="en-US" sz="2400" smtClean="0">
                <a:latin typeface="Symbol" pitchFamily="18" charset="2"/>
              </a:rPr>
              <a:t>s</a:t>
            </a:r>
            <a:r>
              <a:rPr lang="en-US" sz="2400" smtClean="0"/>
              <a:t> is the sample deviation of the pilot survey. </a:t>
            </a:r>
          </a:p>
          <a:p>
            <a:pPr eaLnBrk="1" hangingPunct="1">
              <a:lnSpc>
                <a:spcPct val="80000"/>
              </a:lnSpc>
            </a:pPr>
            <a:r>
              <a:rPr lang="en-US" sz="2400" smtClean="0">
                <a:latin typeface="Symbol" pitchFamily="18" charset="2"/>
              </a:rPr>
              <a:t>s</a:t>
            </a:r>
            <a:r>
              <a:rPr lang="en-US" sz="2400" smtClean="0"/>
              <a:t> can be estimated by past data, target sample or range of data.</a:t>
            </a:r>
          </a:p>
        </p:txBody>
      </p:sp>
      <p:graphicFrame>
        <p:nvGraphicFramePr>
          <p:cNvPr id="212996" name="Object 4"/>
          <p:cNvGraphicFramePr>
            <a:graphicFrameLocks/>
          </p:cNvGraphicFramePr>
          <p:nvPr/>
        </p:nvGraphicFramePr>
        <p:xfrm>
          <a:off x="3700463" y="2514600"/>
          <a:ext cx="1893887" cy="1219200"/>
        </p:xfrm>
        <a:graphic>
          <a:graphicData uri="http://schemas.openxmlformats.org/presentationml/2006/ole">
            <p:oleObj spid="_x0000_s7170" name="Equation" r:id="rId4" imgW="698400" imgH="469800" progId="Equation.3">
              <p:embed/>
            </p:oleObj>
          </a:graphicData>
        </a:graphic>
      </p:graphicFrame>
      <p:sp>
        <p:nvSpPr>
          <p:cNvPr id="7174"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29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9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5"/>
          <p:cNvSpPr>
            <a:spLocks noGrp="1"/>
          </p:cNvSpPr>
          <p:nvPr>
            <p:ph type="sldNum" sz="quarter" idx="12"/>
          </p:nvPr>
        </p:nvSpPr>
        <p:spPr>
          <a:noFill/>
        </p:spPr>
        <p:txBody>
          <a:bodyPr/>
          <a:lstStyle/>
          <a:p>
            <a:fld id="{FC3B95F7-64D5-4DB4-9FD6-B2FF5612F2EB}" type="slidenum">
              <a:rPr lang="en-US" smtClean="0"/>
              <a:pPr/>
              <a:t>19</a:t>
            </a:fld>
            <a:endParaRPr lang="en-US" smtClean="0"/>
          </a:p>
        </p:txBody>
      </p:sp>
      <p:sp>
        <p:nvSpPr>
          <p:cNvPr id="8197" name="Rectangle 2"/>
          <p:cNvSpPr>
            <a:spLocks noGrp="1" noChangeArrowheads="1"/>
          </p:cNvSpPr>
          <p:nvPr>
            <p:ph type="title"/>
          </p:nvPr>
        </p:nvSpPr>
        <p:spPr/>
        <p:txBody>
          <a:bodyPr lIns="92075" tIns="46038" rIns="92075" bIns="46038" anchor="ctr"/>
          <a:lstStyle/>
          <a:p>
            <a:pPr eaLnBrk="1" hangingPunct="1"/>
            <a:r>
              <a:rPr lang="en-US" smtClean="0"/>
              <a:t>EXAMPLE </a:t>
            </a:r>
            <a:endParaRPr lang="en-US" smtClean="0">
              <a:solidFill>
                <a:schemeClr val="accent1"/>
              </a:solidFill>
            </a:endParaRPr>
          </a:p>
        </p:txBody>
      </p:sp>
      <p:sp>
        <p:nvSpPr>
          <p:cNvPr id="215043" name="Rectangle 3"/>
          <p:cNvSpPr>
            <a:spLocks noGrp="1" noChangeArrowheads="1"/>
          </p:cNvSpPr>
          <p:nvPr>
            <p:ph type="body" idx="1"/>
          </p:nvPr>
        </p:nvSpPr>
        <p:spPr>
          <a:xfrm>
            <a:off x="685800" y="2209800"/>
            <a:ext cx="7575550" cy="3632200"/>
          </a:xfrm>
        </p:spPr>
        <p:txBody>
          <a:bodyPr lIns="92075" tIns="46038" rIns="92075" bIns="46038"/>
          <a:lstStyle/>
          <a:p>
            <a:pPr eaLnBrk="1" hangingPunct="1"/>
            <a:r>
              <a:rPr lang="en-US" sz="2400" smtClean="0"/>
              <a:t>A consumer group would like to estimate the mean monthly electric bill for a single family house in July.  Based on similar studies the standard deviation is estimated to be </a:t>
            </a:r>
            <a:r>
              <a:rPr lang="en-US" sz="2400" smtClean="0">
                <a:solidFill>
                  <a:srgbClr val="000000"/>
                </a:solidFill>
              </a:rPr>
              <a:t>$20.00</a:t>
            </a:r>
            <a:r>
              <a:rPr lang="en-US" sz="2400" smtClean="0"/>
              <a:t>.  A </a:t>
            </a:r>
            <a:r>
              <a:rPr lang="en-US" sz="2400" smtClean="0">
                <a:solidFill>
                  <a:srgbClr val="000000"/>
                </a:solidFill>
              </a:rPr>
              <a:t>99%</a:t>
            </a:r>
            <a:r>
              <a:rPr lang="en-US" sz="2400" smtClean="0"/>
              <a:t> level of confidence is desired, with an accuracy of  </a:t>
            </a:r>
            <a:r>
              <a:rPr lang="en-US" sz="2400" smtClean="0">
                <a:solidFill>
                  <a:srgbClr val="000000"/>
                </a:solidFill>
              </a:rPr>
              <a:t>$5.00</a:t>
            </a:r>
            <a:r>
              <a:rPr lang="en-US" sz="2400" smtClean="0"/>
              <a:t>.  How large a sample is required?</a:t>
            </a:r>
          </a:p>
          <a:p>
            <a:pPr eaLnBrk="1" hangingPunct="1"/>
            <a:endParaRPr lang="en-US" smtClean="0"/>
          </a:p>
        </p:txBody>
      </p:sp>
      <p:graphicFrame>
        <p:nvGraphicFramePr>
          <p:cNvPr id="8194" name="Object 4"/>
          <p:cNvGraphicFramePr>
            <a:graphicFrameLocks/>
          </p:cNvGraphicFramePr>
          <p:nvPr/>
        </p:nvGraphicFramePr>
        <p:xfrm>
          <a:off x="5334000" y="3200400"/>
          <a:ext cx="365125" cy="398463"/>
        </p:xfrm>
        <a:graphic>
          <a:graphicData uri="http://schemas.openxmlformats.org/presentationml/2006/ole">
            <p:oleObj spid="_x0000_s8194" name="Equation" r:id="rId4" imgW="365040" imgH="398160" progId="">
              <p:embed/>
            </p:oleObj>
          </a:graphicData>
        </a:graphic>
      </p:graphicFrame>
      <p:graphicFrame>
        <p:nvGraphicFramePr>
          <p:cNvPr id="215045" name="Object 5"/>
          <p:cNvGraphicFramePr>
            <a:graphicFrameLocks/>
          </p:cNvGraphicFramePr>
          <p:nvPr/>
        </p:nvGraphicFramePr>
        <p:xfrm>
          <a:off x="1295400" y="4953000"/>
          <a:ext cx="6318250" cy="522288"/>
        </p:xfrm>
        <a:graphic>
          <a:graphicData uri="http://schemas.openxmlformats.org/presentationml/2006/ole">
            <p:oleObj spid="_x0000_s8195" name="Equation" r:id="rId5" imgW="6565680" imgH="622080" progId="Equation.3">
              <p:embed/>
            </p:oleObj>
          </a:graphicData>
        </a:graphic>
      </p:graphicFrame>
      <p:sp>
        <p:nvSpPr>
          <p:cNvPr id="8199" name="Rectangle 6"/>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600" smtClean="0"/>
              <a:t>Inference Process</a:t>
            </a:r>
          </a:p>
        </p:txBody>
      </p:sp>
      <p:sp>
        <p:nvSpPr>
          <p:cNvPr id="22531" name="Slide Number Placeholder 3"/>
          <p:cNvSpPr>
            <a:spLocks noGrp="1"/>
          </p:cNvSpPr>
          <p:nvPr>
            <p:ph type="sldNum" sz="quarter" idx="12"/>
          </p:nvPr>
        </p:nvSpPr>
        <p:spPr>
          <a:noFill/>
        </p:spPr>
        <p:txBody>
          <a:bodyPr/>
          <a:lstStyle/>
          <a:p>
            <a:fld id="{BD73FBBA-A0B4-4A3C-8304-D9C69C4F9292}" type="slidenum">
              <a:rPr lang="en-US" smtClean="0"/>
              <a:pPr/>
              <a:t>2</a:t>
            </a:fld>
            <a:endParaRPr lang="en-US" smtClean="0"/>
          </a:p>
        </p:txBody>
      </p:sp>
      <p:pic>
        <p:nvPicPr>
          <p:cNvPr id="22532" name="Picture 2"/>
          <p:cNvPicPr>
            <a:picLocks noGrp="1" noChangeAspect="1" noChangeArrowheads="1"/>
          </p:cNvPicPr>
          <p:nvPr>
            <p:ph idx="1"/>
          </p:nvPr>
        </p:nvPicPr>
        <p:blipFill>
          <a:blip r:embed="rId3" cstate="print"/>
          <a:srcRect/>
          <a:stretch>
            <a:fillRect/>
          </a:stretch>
        </p:blipFill>
        <p:spPr>
          <a:xfrm>
            <a:off x="2209800" y="2057400"/>
            <a:ext cx="5695950" cy="4114800"/>
          </a:xfr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8"/>
          <p:cNvSpPr>
            <a:spLocks noGrp="1"/>
          </p:cNvSpPr>
          <p:nvPr>
            <p:ph type="sldNum" sz="quarter" idx="12"/>
          </p:nvPr>
        </p:nvSpPr>
        <p:spPr>
          <a:noFill/>
        </p:spPr>
        <p:txBody>
          <a:bodyPr/>
          <a:lstStyle/>
          <a:p>
            <a:fld id="{FC699965-AAFD-4C9E-BD05-63452D056EC1}" type="slidenum">
              <a:rPr lang="en-US" smtClean="0"/>
              <a:pPr/>
              <a:t>20</a:t>
            </a:fld>
            <a:endParaRPr lang="en-US" smtClean="0"/>
          </a:p>
        </p:txBody>
      </p:sp>
      <p:sp>
        <p:nvSpPr>
          <p:cNvPr id="32771" name="Rectangle 2"/>
          <p:cNvSpPr>
            <a:spLocks noGrp="1" noChangeArrowheads="1"/>
          </p:cNvSpPr>
          <p:nvPr>
            <p:ph type="title" sz="quarter"/>
          </p:nvPr>
        </p:nvSpPr>
        <p:spPr/>
        <p:txBody>
          <a:bodyPr/>
          <a:lstStyle/>
          <a:p>
            <a:pPr eaLnBrk="1" hangingPunct="1"/>
            <a:r>
              <a:rPr lang="en-US" sz="3200" smtClean="0"/>
              <a:t>Normal Family of Distributions: Z, t, </a:t>
            </a:r>
            <a:r>
              <a:rPr lang="en-US" sz="3200" smtClean="0">
                <a:latin typeface="Symbol" pitchFamily="18" charset="2"/>
              </a:rPr>
              <a:t>c</a:t>
            </a:r>
            <a:r>
              <a:rPr lang="en-US" sz="3200" baseline="30000" smtClean="0"/>
              <a:t>2</a:t>
            </a:r>
            <a:r>
              <a:rPr lang="en-US" sz="3200" smtClean="0"/>
              <a:t>, F</a:t>
            </a:r>
            <a:br>
              <a:rPr lang="en-US" sz="3200" smtClean="0"/>
            </a:br>
            <a:endParaRPr lang="en-US" sz="3200" smtClean="0"/>
          </a:p>
        </p:txBody>
      </p:sp>
      <p:sp>
        <p:nvSpPr>
          <p:cNvPr id="32772" name="Rectangle 3"/>
          <p:cNvSpPr>
            <a:spLocks noGrp="1" noChangeArrowheads="1"/>
          </p:cNvSpPr>
          <p:nvPr>
            <p:ph sz="quarter" idx="1"/>
          </p:nvPr>
        </p:nvSpPr>
        <p:spPr/>
        <p:txBody>
          <a:bodyPr/>
          <a:lstStyle/>
          <a:p>
            <a:pPr eaLnBrk="1" hangingPunct="1"/>
            <a:r>
              <a:rPr lang="en-US" sz="2400" smtClean="0"/>
              <a:t> </a:t>
            </a:r>
          </a:p>
        </p:txBody>
      </p:sp>
      <p:sp>
        <p:nvSpPr>
          <p:cNvPr id="32773" name="Rectangle 4"/>
          <p:cNvSpPr>
            <a:spLocks noGrp="1" noChangeArrowheads="1"/>
          </p:cNvSpPr>
          <p:nvPr>
            <p:ph sz="quarter" idx="2"/>
          </p:nvPr>
        </p:nvSpPr>
        <p:spPr/>
        <p:txBody>
          <a:bodyPr/>
          <a:lstStyle/>
          <a:p>
            <a:pPr eaLnBrk="1" hangingPunct="1"/>
            <a:r>
              <a:rPr lang="en-US" sz="2400" smtClean="0"/>
              <a:t> </a:t>
            </a:r>
          </a:p>
        </p:txBody>
      </p:sp>
      <p:sp>
        <p:nvSpPr>
          <p:cNvPr id="32774" name="Rectangle 5"/>
          <p:cNvSpPr>
            <a:spLocks noGrp="1" noChangeArrowheads="1"/>
          </p:cNvSpPr>
          <p:nvPr>
            <p:ph sz="quarter" idx="3"/>
          </p:nvPr>
        </p:nvSpPr>
        <p:spPr/>
        <p:txBody>
          <a:bodyPr/>
          <a:lstStyle/>
          <a:p>
            <a:pPr eaLnBrk="1" hangingPunct="1"/>
            <a:r>
              <a:rPr lang="en-US" sz="2400" smtClean="0"/>
              <a:t> </a:t>
            </a:r>
          </a:p>
        </p:txBody>
      </p:sp>
      <p:pic>
        <p:nvPicPr>
          <p:cNvPr id="32775" name="Picture 10" descr="http://www.collegeboard.com/prod_images/highered/apr/aces/vhandbook/normal21.gif"/>
          <p:cNvPicPr>
            <a:picLocks noChangeAspect="1" noChangeArrowheads="1"/>
          </p:cNvPicPr>
          <p:nvPr/>
        </p:nvPicPr>
        <p:blipFill>
          <a:blip r:embed="rId3" cstate="print"/>
          <a:srcRect/>
          <a:stretch>
            <a:fillRect/>
          </a:stretch>
        </p:blipFill>
        <p:spPr bwMode="auto">
          <a:xfrm>
            <a:off x="1143000" y="1855788"/>
            <a:ext cx="3429000" cy="2195512"/>
          </a:xfrm>
          <a:prstGeom prst="rect">
            <a:avLst/>
          </a:prstGeom>
          <a:noFill/>
          <a:ln w="9525">
            <a:noFill/>
            <a:miter lim="800000"/>
            <a:headEnd/>
            <a:tailEnd/>
          </a:ln>
        </p:spPr>
      </p:pic>
      <p:pic>
        <p:nvPicPr>
          <p:cNvPr id="32776" name="Picture 12" descr="http://davidmlane.com/hyperstat/pictures/tdist.gif"/>
          <p:cNvPicPr>
            <a:picLocks noChangeAspect="1" noChangeArrowheads="1"/>
          </p:cNvPicPr>
          <p:nvPr/>
        </p:nvPicPr>
        <p:blipFill>
          <a:blip r:embed="rId4" cstate="print"/>
          <a:srcRect/>
          <a:stretch>
            <a:fillRect/>
          </a:stretch>
        </p:blipFill>
        <p:spPr bwMode="auto">
          <a:xfrm>
            <a:off x="4800600" y="1828800"/>
            <a:ext cx="3886200" cy="2266950"/>
          </a:xfrm>
          <a:prstGeom prst="rect">
            <a:avLst/>
          </a:prstGeom>
          <a:noFill/>
          <a:ln w="9525">
            <a:noFill/>
            <a:miter lim="800000"/>
            <a:headEnd/>
            <a:tailEnd/>
          </a:ln>
        </p:spPr>
      </p:pic>
      <p:pic>
        <p:nvPicPr>
          <p:cNvPr id="32777" name="Picture 14" descr="http://davidmlane.com/hyperstat/pictures/chi_square.GIF"/>
          <p:cNvPicPr>
            <a:picLocks noChangeAspect="1" noChangeArrowheads="1"/>
          </p:cNvPicPr>
          <p:nvPr/>
        </p:nvPicPr>
        <p:blipFill>
          <a:blip r:embed="rId5" cstate="print"/>
          <a:srcRect/>
          <a:stretch>
            <a:fillRect/>
          </a:stretch>
        </p:blipFill>
        <p:spPr bwMode="auto">
          <a:xfrm>
            <a:off x="990600" y="4114800"/>
            <a:ext cx="3657600" cy="2297113"/>
          </a:xfrm>
          <a:prstGeom prst="rect">
            <a:avLst/>
          </a:prstGeom>
          <a:noFill/>
          <a:ln w="9525">
            <a:noFill/>
            <a:miter lim="800000"/>
            <a:headEnd/>
            <a:tailEnd/>
          </a:ln>
        </p:spPr>
      </p:pic>
      <p:pic>
        <p:nvPicPr>
          <p:cNvPr id="32778" name="Picture 17" descr="http://www.vias.org/tmdatanaleng/img/hl_fdistri.png"/>
          <p:cNvPicPr>
            <a:picLocks noGrp="1" noChangeAspect="1" noChangeArrowheads="1"/>
          </p:cNvPicPr>
          <p:nvPr>
            <p:ph sz="quarter" idx="4"/>
          </p:nvPr>
        </p:nvPicPr>
        <p:blipFill>
          <a:blip r:embed="rId6" cstate="print"/>
          <a:srcRect/>
          <a:stretch>
            <a:fillRect/>
          </a:stretch>
        </p:blipFill>
        <p:spPr>
          <a:xfrm>
            <a:off x="4876800" y="4038600"/>
            <a:ext cx="3733800" cy="2636838"/>
          </a:xfr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B9847203-F7C1-4F4D-81A1-306FD178A298}" type="slidenum">
              <a:rPr lang="en-US" smtClean="0"/>
              <a:pPr/>
              <a:t>21</a:t>
            </a:fld>
            <a:endParaRPr lang="en-US" smtClean="0"/>
          </a:p>
        </p:txBody>
      </p:sp>
      <p:sp>
        <p:nvSpPr>
          <p:cNvPr id="33795" name="Rectangle 2"/>
          <p:cNvSpPr>
            <a:spLocks noGrp="1" noChangeArrowheads="1"/>
          </p:cNvSpPr>
          <p:nvPr>
            <p:ph type="title"/>
          </p:nvPr>
        </p:nvSpPr>
        <p:spPr/>
        <p:txBody>
          <a:bodyPr lIns="92075" tIns="46038" rIns="92075" bIns="46038" anchor="ctr"/>
          <a:lstStyle/>
          <a:p>
            <a:pPr eaLnBrk="1" hangingPunct="1"/>
            <a:r>
              <a:rPr lang="en-US" smtClean="0"/>
              <a:t>Characteristics of Student’s </a:t>
            </a:r>
            <a:r>
              <a:rPr lang="en-US" i="1" smtClean="0"/>
              <a:t>t</a:t>
            </a:r>
            <a:r>
              <a:rPr lang="en-US" smtClean="0"/>
              <a:t>-Distribution</a:t>
            </a:r>
          </a:p>
        </p:txBody>
      </p:sp>
      <p:sp>
        <p:nvSpPr>
          <p:cNvPr id="336899" name="Rectangle 3"/>
          <p:cNvSpPr>
            <a:spLocks noGrp="1" noChangeArrowheads="1"/>
          </p:cNvSpPr>
          <p:nvPr>
            <p:ph type="body" idx="1"/>
          </p:nvPr>
        </p:nvSpPr>
        <p:spPr>
          <a:xfrm>
            <a:off x="685800" y="2133600"/>
            <a:ext cx="7351713" cy="4237038"/>
          </a:xfrm>
        </p:spPr>
        <p:txBody>
          <a:bodyPr lIns="92075" tIns="46038" rIns="92075" bIns="46038"/>
          <a:lstStyle/>
          <a:p>
            <a:pPr eaLnBrk="1" hangingPunct="1">
              <a:lnSpc>
                <a:spcPct val="90000"/>
              </a:lnSpc>
            </a:pPr>
            <a:r>
              <a:rPr lang="en-US" sz="3000" smtClean="0"/>
              <a:t>The </a:t>
            </a:r>
            <a:r>
              <a:rPr lang="en-US" sz="3000" i="1" smtClean="0"/>
              <a:t>t</a:t>
            </a:r>
            <a:r>
              <a:rPr lang="en-US" sz="3000" smtClean="0"/>
              <a:t>-distribution has the following properties:</a:t>
            </a:r>
          </a:p>
          <a:p>
            <a:pPr lvl="1" eaLnBrk="1" hangingPunct="1">
              <a:lnSpc>
                <a:spcPct val="90000"/>
              </a:lnSpc>
            </a:pPr>
            <a:r>
              <a:rPr lang="en-US" sz="2400" smtClean="0"/>
              <a:t>It is continuous, bell-shaped, and symmetrical about zero like the z-distribution.</a:t>
            </a:r>
          </a:p>
          <a:p>
            <a:pPr lvl="1" eaLnBrk="1" hangingPunct="1">
              <a:lnSpc>
                <a:spcPct val="90000"/>
              </a:lnSpc>
            </a:pPr>
            <a:r>
              <a:rPr lang="en-US" sz="2400" smtClean="0"/>
              <a:t>There is a </a:t>
            </a:r>
            <a:r>
              <a:rPr lang="en-US" sz="2400" b="1" smtClean="0"/>
              <a:t>family</a:t>
            </a:r>
            <a:r>
              <a:rPr lang="en-US" sz="2400" smtClean="0"/>
              <a:t> of </a:t>
            </a:r>
            <a:r>
              <a:rPr lang="en-US" sz="2400" i="1" smtClean="0"/>
              <a:t>t</a:t>
            </a:r>
            <a:r>
              <a:rPr lang="en-US" sz="2400" smtClean="0"/>
              <a:t>-distributions sharing a mean of zero but having different standard deviations based on </a:t>
            </a:r>
            <a:r>
              <a:rPr lang="en-US" sz="2400" b="1" smtClean="0"/>
              <a:t>degrees of freedom</a:t>
            </a:r>
            <a:r>
              <a:rPr lang="en-US" sz="2400" smtClean="0"/>
              <a:t>.</a:t>
            </a:r>
          </a:p>
          <a:p>
            <a:pPr lvl="1" eaLnBrk="1" hangingPunct="1">
              <a:lnSpc>
                <a:spcPct val="90000"/>
              </a:lnSpc>
            </a:pPr>
            <a:r>
              <a:rPr lang="en-US" sz="2400" smtClean="0"/>
              <a:t>The t-distribution is more spread out and flatter at the center than the z-distribution, but approaches the z-distribution as the sample size gets larger.  </a:t>
            </a:r>
          </a:p>
        </p:txBody>
      </p:sp>
      <p:sp>
        <p:nvSpPr>
          <p:cNvPr id="33797"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36899">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68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36899">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68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36899">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68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36899">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BABFA95F-908B-4590-984F-A7571A90785F}" type="slidenum">
              <a:rPr lang="en-US" smtClean="0"/>
              <a:pPr/>
              <a:t>22</a:t>
            </a:fld>
            <a:endParaRPr lang="en-US" smtClean="0"/>
          </a:p>
        </p:txBody>
      </p:sp>
      <p:sp>
        <p:nvSpPr>
          <p:cNvPr id="338946" name="Rectangle 2"/>
          <p:cNvSpPr>
            <a:spLocks noGrp="1" noChangeArrowheads="1"/>
          </p:cNvSpPr>
          <p:nvPr>
            <p:ph type="body" idx="1"/>
          </p:nvPr>
        </p:nvSpPr>
        <p:spPr>
          <a:xfrm>
            <a:off x="12700" y="12700"/>
            <a:ext cx="9042400" cy="6756400"/>
          </a:xfrm>
          <a:solidFill>
            <a:srgbClr val="FDE3BA"/>
          </a:solidFill>
          <a:ln w="25400" cap="flat">
            <a:solidFill>
              <a:schemeClr val="hlink"/>
            </a:solidFill>
          </a:ln>
          <a:effectLst>
            <a:outerShdw dist="107763" dir="2700000" algn="ctr" rotWithShape="0">
              <a:srgbClr val="B3B900"/>
            </a:outerShdw>
          </a:effectLst>
        </p:spPr>
        <p:txBody>
          <a:bodyPr lIns="92075" tIns="46038" rIns="92075" bIns="46038"/>
          <a:lstStyle/>
          <a:p>
            <a:pPr eaLnBrk="1" hangingPunct="1">
              <a:buFont typeface="Wingdings" pitchFamily="2" charset="2"/>
              <a:buNone/>
              <a:defRPr/>
            </a:pPr>
            <a:endParaRPr lang="en-US" smtClean="0"/>
          </a:p>
        </p:txBody>
      </p:sp>
      <p:pic>
        <p:nvPicPr>
          <p:cNvPr id="338947" name="Picture 3"/>
          <p:cNvPicPr>
            <a:picLocks noChangeArrowheads="1"/>
          </p:cNvPicPr>
          <p:nvPr/>
        </p:nvPicPr>
        <p:blipFill>
          <a:blip r:embed="rId3" cstate="print"/>
          <a:srcRect/>
          <a:stretch>
            <a:fillRect/>
          </a:stretch>
        </p:blipFill>
        <p:spPr bwMode="auto">
          <a:xfrm>
            <a:off x="0" y="-28575"/>
            <a:ext cx="9096375" cy="6810375"/>
          </a:xfrm>
          <a:prstGeom prst="rect">
            <a:avLst/>
          </a:prstGeom>
          <a:noFill/>
          <a:ln w="25400">
            <a:solidFill>
              <a:schemeClr val="tx2"/>
            </a:solidFill>
            <a:miter lim="800000"/>
            <a:headEnd/>
            <a:tailEnd/>
          </a:ln>
          <a:effectLst>
            <a:outerShdw dist="107763" dir="2700000" algn="ctr" rotWithShape="0">
              <a:srgbClr val="D49FFF"/>
            </a:outerShdw>
          </a:effectLst>
        </p:spPr>
      </p:pic>
      <p:sp>
        <p:nvSpPr>
          <p:cNvPr id="34821" name="Rectangle 4"/>
          <p:cNvSpPr>
            <a:spLocks noChangeArrowheads="1"/>
          </p:cNvSpPr>
          <p:nvPr/>
        </p:nvSpPr>
        <p:spPr bwMode="auto">
          <a:xfrm>
            <a:off x="5575300" y="1003300"/>
            <a:ext cx="2413000" cy="660400"/>
          </a:xfrm>
          <a:prstGeom prst="rect">
            <a:avLst/>
          </a:prstGeom>
          <a:solidFill>
            <a:srgbClr val="EAEC5E"/>
          </a:solidFill>
          <a:ln w="25400">
            <a:solidFill>
              <a:srgbClr val="F95AB7"/>
            </a:solidFill>
            <a:miter lim="800000"/>
            <a:headEnd/>
            <a:tailEnd/>
          </a:ln>
        </p:spPr>
        <p:txBody>
          <a:bodyPr wrap="none" anchor="ctr"/>
          <a:lstStyle/>
          <a:p>
            <a:endParaRPr lang="en-US"/>
          </a:p>
        </p:txBody>
      </p:sp>
      <p:sp>
        <p:nvSpPr>
          <p:cNvPr id="34822" name="Rectangle 5"/>
          <p:cNvSpPr>
            <a:spLocks noChangeArrowheads="1"/>
          </p:cNvSpPr>
          <p:nvPr/>
        </p:nvSpPr>
        <p:spPr bwMode="auto">
          <a:xfrm>
            <a:off x="5622925" y="1081088"/>
            <a:ext cx="2239963" cy="519112"/>
          </a:xfrm>
          <a:prstGeom prst="rect">
            <a:avLst/>
          </a:prstGeom>
          <a:noFill/>
          <a:ln w="9525">
            <a:noFill/>
            <a:miter lim="800000"/>
            <a:headEnd/>
            <a:tailEnd/>
          </a:ln>
        </p:spPr>
        <p:txBody>
          <a:bodyPr wrap="none" lIns="92075" tIns="46038" rIns="92075" bIns="46038">
            <a:spAutoFit/>
          </a:bodyPr>
          <a:lstStyle/>
          <a:p>
            <a:pPr eaLnBrk="0" hangingPunct="0"/>
            <a:r>
              <a:rPr lang="en-US" sz="2800" b="1" i="1">
                <a:solidFill>
                  <a:srgbClr val="500093"/>
                </a:solidFill>
                <a:latin typeface="Times New Roman" pitchFamily="18" charset="0"/>
              </a:rPr>
              <a:t>z-</a:t>
            </a:r>
            <a:r>
              <a:rPr lang="en-US" sz="2800" b="1">
                <a:solidFill>
                  <a:srgbClr val="500093"/>
                </a:solidFill>
                <a:latin typeface="Times New Roman" pitchFamily="18" charset="0"/>
              </a:rPr>
              <a:t>distribution</a:t>
            </a:r>
          </a:p>
        </p:txBody>
      </p:sp>
      <p:sp>
        <p:nvSpPr>
          <p:cNvPr id="34823" name="Line 6"/>
          <p:cNvSpPr>
            <a:spLocks noChangeShapeType="1"/>
          </p:cNvSpPr>
          <p:nvPr/>
        </p:nvSpPr>
        <p:spPr bwMode="auto">
          <a:xfrm>
            <a:off x="5029200" y="1295400"/>
            <a:ext cx="609600" cy="0"/>
          </a:xfrm>
          <a:prstGeom prst="line">
            <a:avLst/>
          </a:prstGeom>
          <a:noFill/>
          <a:ln w="25400">
            <a:solidFill>
              <a:srgbClr val="500093"/>
            </a:solidFill>
            <a:round/>
            <a:headEnd type="stealth" w="med" len="lg"/>
            <a:tailEnd type="none" w="sm" len="sm"/>
          </a:ln>
        </p:spPr>
        <p:txBody>
          <a:bodyPr wrap="none" anchor="ctr"/>
          <a:lstStyle/>
          <a:p>
            <a:endParaRPr lang="en-US"/>
          </a:p>
        </p:txBody>
      </p:sp>
      <p:sp>
        <p:nvSpPr>
          <p:cNvPr id="34824" name="Rectangle 7"/>
          <p:cNvSpPr>
            <a:spLocks noChangeArrowheads="1"/>
          </p:cNvSpPr>
          <p:nvPr/>
        </p:nvSpPr>
        <p:spPr bwMode="auto">
          <a:xfrm>
            <a:off x="5651500" y="2222500"/>
            <a:ext cx="2413000" cy="660400"/>
          </a:xfrm>
          <a:prstGeom prst="rect">
            <a:avLst/>
          </a:prstGeom>
          <a:solidFill>
            <a:srgbClr val="EAEC5E"/>
          </a:solidFill>
          <a:ln w="25400">
            <a:solidFill>
              <a:srgbClr val="F95AB7"/>
            </a:solidFill>
            <a:miter lim="800000"/>
            <a:headEnd/>
            <a:tailEnd/>
          </a:ln>
        </p:spPr>
        <p:txBody>
          <a:bodyPr wrap="none" anchor="ctr"/>
          <a:lstStyle/>
          <a:p>
            <a:endParaRPr lang="en-US"/>
          </a:p>
        </p:txBody>
      </p:sp>
      <p:sp>
        <p:nvSpPr>
          <p:cNvPr id="34825" name="Rectangle 8"/>
          <p:cNvSpPr>
            <a:spLocks noChangeArrowheads="1"/>
          </p:cNvSpPr>
          <p:nvPr/>
        </p:nvSpPr>
        <p:spPr bwMode="auto">
          <a:xfrm>
            <a:off x="5775325" y="2300288"/>
            <a:ext cx="2200275" cy="519112"/>
          </a:xfrm>
          <a:prstGeom prst="rect">
            <a:avLst/>
          </a:prstGeom>
          <a:noFill/>
          <a:ln w="9525">
            <a:noFill/>
            <a:miter lim="800000"/>
            <a:headEnd/>
            <a:tailEnd/>
          </a:ln>
        </p:spPr>
        <p:txBody>
          <a:bodyPr wrap="none" lIns="92075" tIns="46038" rIns="92075" bIns="46038">
            <a:spAutoFit/>
          </a:bodyPr>
          <a:lstStyle/>
          <a:p>
            <a:pPr eaLnBrk="0" hangingPunct="0"/>
            <a:r>
              <a:rPr lang="en-US" sz="2800" b="1" i="1">
                <a:solidFill>
                  <a:schemeClr val="hlink"/>
                </a:solidFill>
                <a:latin typeface="Times New Roman" pitchFamily="18" charset="0"/>
              </a:rPr>
              <a:t>t-</a:t>
            </a:r>
            <a:r>
              <a:rPr lang="en-US" sz="2800" b="1">
                <a:solidFill>
                  <a:schemeClr val="hlink"/>
                </a:solidFill>
                <a:latin typeface="Times New Roman" pitchFamily="18" charset="0"/>
              </a:rPr>
              <a:t>distribution</a:t>
            </a:r>
          </a:p>
        </p:txBody>
      </p:sp>
      <p:sp>
        <p:nvSpPr>
          <p:cNvPr id="34826" name="Line 9"/>
          <p:cNvSpPr>
            <a:spLocks noChangeShapeType="1"/>
          </p:cNvSpPr>
          <p:nvPr/>
        </p:nvSpPr>
        <p:spPr bwMode="auto">
          <a:xfrm>
            <a:off x="5257800" y="2514600"/>
            <a:ext cx="533400" cy="0"/>
          </a:xfrm>
          <a:prstGeom prst="line">
            <a:avLst/>
          </a:prstGeom>
          <a:noFill/>
          <a:ln w="25400">
            <a:solidFill>
              <a:schemeClr val="hlink"/>
            </a:solidFill>
            <a:round/>
            <a:headEnd type="stealth" w="med" len="lg"/>
            <a:tailEnd type="none" w="sm" len="sm"/>
          </a:ln>
        </p:spPr>
        <p:txBody>
          <a:bodyPr wrap="none" anchor="ctr"/>
          <a:lstStyle/>
          <a:p>
            <a:endParaRPr lang="en-US"/>
          </a:p>
        </p:txBody>
      </p:sp>
      <p:sp>
        <p:nvSpPr>
          <p:cNvPr id="338954" name="Rectangle 10"/>
          <p:cNvSpPr>
            <a:spLocks noChangeArrowheads="1"/>
          </p:cNvSpPr>
          <p:nvPr/>
        </p:nvSpPr>
        <p:spPr bwMode="auto">
          <a:xfrm>
            <a:off x="1155700" y="850900"/>
            <a:ext cx="2489200" cy="1879600"/>
          </a:xfrm>
          <a:prstGeom prst="rect">
            <a:avLst/>
          </a:prstGeom>
          <a:solidFill>
            <a:srgbClr val="FDE3BA"/>
          </a:solidFill>
          <a:ln w="25400">
            <a:solidFill>
              <a:srgbClr val="FE9B03"/>
            </a:solidFill>
            <a:miter lim="800000"/>
            <a:headEnd/>
            <a:tailEnd/>
          </a:ln>
          <a:effectLst>
            <a:outerShdw dist="107763" dir="2700000" algn="ctr" rotWithShape="0">
              <a:srgbClr val="D49FFF"/>
            </a:outerShdw>
          </a:effectLst>
        </p:spPr>
        <p:txBody>
          <a:bodyPr wrap="none" anchor="ctr"/>
          <a:lstStyle/>
          <a:p>
            <a:pPr>
              <a:defRPr/>
            </a:pPr>
            <a:endParaRPr lang="en-US"/>
          </a:p>
        </p:txBody>
      </p:sp>
      <p:sp>
        <p:nvSpPr>
          <p:cNvPr id="34828" name="Rectangle 11"/>
          <p:cNvSpPr>
            <a:spLocks noChangeArrowheads="1"/>
          </p:cNvSpPr>
          <p:nvPr/>
        </p:nvSpPr>
        <p:spPr bwMode="auto">
          <a:xfrm>
            <a:off x="1203325" y="974725"/>
            <a:ext cx="2487613" cy="1552575"/>
          </a:xfrm>
          <a:prstGeom prst="rect">
            <a:avLst/>
          </a:prstGeom>
          <a:noFill/>
          <a:ln w="9525">
            <a:noFill/>
            <a:miter lim="800000"/>
            <a:headEnd/>
            <a:tailEnd/>
          </a:ln>
        </p:spPr>
        <p:txBody>
          <a:bodyPr wrap="none" lIns="92075" tIns="46038" rIns="92075" bIns="46038">
            <a:spAutoFit/>
          </a:bodyPr>
          <a:lstStyle/>
          <a:p>
            <a:pPr eaLnBrk="0" hangingPunct="0"/>
            <a:r>
              <a:rPr lang="en-US" b="1">
                <a:latin typeface="Times New Roman" pitchFamily="18" charset="0"/>
              </a:rPr>
              <a:t>The degrees of </a:t>
            </a:r>
          </a:p>
          <a:p>
            <a:pPr eaLnBrk="0" hangingPunct="0"/>
            <a:r>
              <a:rPr lang="en-US" b="1">
                <a:latin typeface="Times New Roman" pitchFamily="18" charset="0"/>
              </a:rPr>
              <a:t>freedom for</a:t>
            </a:r>
          </a:p>
          <a:p>
            <a:pPr eaLnBrk="0" hangingPunct="0"/>
            <a:r>
              <a:rPr lang="en-US" b="1">
                <a:latin typeface="Times New Roman" pitchFamily="18" charset="0"/>
              </a:rPr>
              <a:t>the t-distribution </a:t>
            </a:r>
          </a:p>
          <a:p>
            <a:pPr eaLnBrk="0" hangingPunct="0"/>
            <a:r>
              <a:rPr lang="en-US" b="1">
                <a:latin typeface="Times New Roman" pitchFamily="18" charset="0"/>
              </a:rPr>
              <a:t>is</a:t>
            </a:r>
            <a:r>
              <a:rPr lang="en-US">
                <a:latin typeface="Times New Roman" pitchFamily="18" charset="0"/>
              </a:rPr>
              <a:t> </a:t>
            </a:r>
            <a:r>
              <a:rPr lang="en-US" b="1" i="1">
                <a:solidFill>
                  <a:srgbClr val="9234DB"/>
                </a:solidFill>
                <a:latin typeface="Times New Roman" pitchFamily="18" charset="0"/>
              </a:rPr>
              <a:t>df = n - 1</a:t>
            </a:r>
            <a:r>
              <a:rPr lang="en-US" b="1">
                <a:latin typeface="Times New Roman" pitchFamily="18" charset="0"/>
              </a:rPr>
              <a:t>.</a:t>
            </a:r>
          </a:p>
        </p:txBody>
      </p:sp>
      <p:sp>
        <p:nvSpPr>
          <p:cNvPr id="34829" name="Rectangle 12"/>
          <p:cNvSpPr>
            <a:spLocks noChangeArrowheads="1"/>
          </p:cNvSpPr>
          <p:nvPr/>
        </p:nvSpPr>
        <p:spPr bwMode="auto">
          <a:xfrm>
            <a:off x="0" y="0"/>
            <a:ext cx="4318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9-3</a:t>
            </a:r>
          </a:p>
        </p:txBody>
      </p:sp>
      <p:sp>
        <p:nvSpPr>
          <p:cNvPr id="34830" name="Rectangle 13"/>
          <p:cNvSpPr>
            <a:spLocks noChangeArrowheads="1"/>
          </p:cNvSpPr>
          <p:nvPr/>
        </p:nvSpPr>
        <p:spPr bwMode="auto">
          <a:xfrm>
            <a:off x="152400" y="152400"/>
            <a:ext cx="4318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9-3</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fld id="{F9666DDD-DA6E-4A3F-A77A-7B39302A4015}" type="slidenum">
              <a:rPr lang="en-US" smtClean="0"/>
              <a:pPr/>
              <a:t>23</a:t>
            </a:fld>
            <a:endParaRPr lang="en-US" smtClean="0"/>
          </a:p>
        </p:txBody>
      </p:sp>
      <p:sp>
        <p:nvSpPr>
          <p:cNvPr id="9220" name="Rectangle 2"/>
          <p:cNvSpPr>
            <a:spLocks noGrp="1" noChangeArrowheads="1"/>
          </p:cNvSpPr>
          <p:nvPr>
            <p:ph type="title"/>
          </p:nvPr>
        </p:nvSpPr>
        <p:spPr/>
        <p:txBody>
          <a:bodyPr/>
          <a:lstStyle/>
          <a:p>
            <a:pPr eaLnBrk="1" hangingPunct="1"/>
            <a:r>
              <a:rPr lang="en-US" sz="3200" dirty="0" smtClean="0"/>
              <a:t>Confidence Interval for </a:t>
            </a:r>
            <a:r>
              <a:rPr lang="en-US" sz="3200" dirty="0" smtClean="0">
                <a:latin typeface="Symbol" pitchFamily="18" charset="2"/>
              </a:rPr>
              <a:t>m (s</a:t>
            </a:r>
            <a:r>
              <a:rPr lang="en-US" sz="3200" dirty="0" smtClean="0"/>
              <a:t> </a:t>
            </a:r>
            <a:r>
              <a:rPr lang="en-US" sz="3200" dirty="0" smtClean="0"/>
              <a:t>unknown)</a:t>
            </a:r>
          </a:p>
        </p:txBody>
      </p:sp>
      <p:graphicFrame>
        <p:nvGraphicFramePr>
          <p:cNvPr id="9218" name="Object 3"/>
          <p:cNvGraphicFramePr>
            <a:graphicFrameLocks/>
          </p:cNvGraphicFramePr>
          <p:nvPr>
            <p:ph type="body" idx="1"/>
          </p:nvPr>
        </p:nvGraphicFramePr>
        <p:xfrm>
          <a:off x="1981200" y="4038600"/>
          <a:ext cx="4249738" cy="1330325"/>
        </p:xfrm>
        <a:graphic>
          <a:graphicData uri="http://schemas.openxmlformats.org/presentationml/2006/ole">
            <p:oleObj spid="_x0000_s9218" name="Equation" r:id="rId4" imgW="1460160" imgH="457200" progId="Equation.DSMT4">
              <p:embed/>
            </p:oleObj>
          </a:graphicData>
        </a:graphic>
      </p:graphicFrame>
      <p:sp>
        <p:nvSpPr>
          <p:cNvPr id="9221" name="Text Box 4"/>
          <p:cNvSpPr txBox="1">
            <a:spLocks noChangeArrowheads="1"/>
          </p:cNvSpPr>
          <p:nvPr/>
        </p:nvSpPr>
        <p:spPr bwMode="auto">
          <a:xfrm>
            <a:off x="1066800" y="2209800"/>
            <a:ext cx="7010400" cy="1815882"/>
          </a:xfrm>
          <a:prstGeom prst="rect">
            <a:avLst/>
          </a:prstGeom>
          <a:noFill/>
          <a:ln w="9525">
            <a:noFill/>
            <a:miter lim="800000"/>
            <a:headEnd/>
            <a:tailEnd/>
          </a:ln>
        </p:spPr>
        <p:txBody>
          <a:bodyPr wrap="square">
            <a:spAutoFit/>
          </a:bodyPr>
          <a:lstStyle/>
          <a:p>
            <a:pPr>
              <a:spcBef>
                <a:spcPct val="50000"/>
              </a:spcBef>
            </a:pPr>
            <a:r>
              <a:rPr lang="en-US" sz="2800" dirty="0">
                <a:latin typeface="Arial Unicode MS" pitchFamily="34" charset="-128"/>
              </a:rPr>
              <a:t>Formula </a:t>
            </a:r>
            <a:r>
              <a:rPr lang="en-US" sz="2800" dirty="0" smtClean="0">
                <a:latin typeface="Arial Unicode MS" pitchFamily="34" charset="-128"/>
              </a:rPr>
              <a:t>to find a confidence interval using </a:t>
            </a:r>
            <a:r>
              <a:rPr lang="en-US" sz="2800" dirty="0">
                <a:latin typeface="Arial Unicode MS" pitchFamily="34" charset="-128"/>
              </a:rPr>
              <a:t>the </a:t>
            </a:r>
            <a:r>
              <a:rPr lang="en-US" sz="2800" dirty="0" smtClean="0">
                <a:latin typeface="Arial Unicode MS" pitchFamily="34" charset="-128"/>
              </a:rPr>
              <a:t>t-distribution for the appropriate level of confidence:</a:t>
            </a:r>
            <a:r>
              <a:rPr lang="en-US" sz="2800" dirty="0">
                <a:latin typeface="Arial Unicode MS" pitchFamily="34" charset="-128"/>
              </a:rPr>
              <a:t/>
            </a:r>
            <a:br>
              <a:rPr lang="en-US" sz="2800" dirty="0">
                <a:latin typeface="Arial Unicode MS" pitchFamily="34" charset="-128"/>
              </a:rPr>
            </a:br>
            <a:endParaRPr lang="en-US" sz="2800"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6FAB4ECC-CFC4-4EFB-B9FC-0B3F4A7C136A}" type="slidenum">
              <a:rPr lang="en-US" smtClean="0"/>
              <a:pPr/>
              <a:t>24</a:t>
            </a:fld>
            <a:endParaRPr lang="en-US" smtClean="0"/>
          </a:p>
        </p:txBody>
      </p:sp>
      <p:sp>
        <p:nvSpPr>
          <p:cNvPr id="35843" name="Rectangle 2"/>
          <p:cNvSpPr>
            <a:spLocks noGrp="1" noChangeArrowheads="1"/>
          </p:cNvSpPr>
          <p:nvPr>
            <p:ph type="title"/>
          </p:nvPr>
        </p:nvSpPr>
        <p:spPr/>
        <p:txBody>
          <a:bodyPr/>
          <a:lstStyle/>
          <a:p>
            <a:pPr eaLnBrk="1" hangingPunct="1"/>
            <a:r>
              <a:rPr lang="en-US" smtClean="0"/>
              <a:t>Example – Confidence Interval</a:t>
            </a:r>
          </a:p>
        </p:txBody>
      </p:sp>
      <p:sp>
        <p:nvSpPr>
          <p:cNvPr id="343043" name="Rectangle 3"/>
          <p:cNvSpPr>
            <a:spLocks noGrp="1" noChangeArrowheads="1"/>
          </p:cNvSpPr>
          <p:nvPr>
            <p:ph type="body" idx="1"/>
          </p:nvPr>
        </p:nvSpPr>
        <p:spPr>
          <a:xfrm>
            <a:off x="1182688" y="2017713"/>
            <a:ext cx="6589712" cy="4114800"/>
          </a:xfrm>
        </p:spPr>
        <p:txBody>
          <a:bodyPr/>
          <a:lstStyle/>
          <a:p>
            <a:pPr>
              <a:lnSpc>
                <a:spcPct val="80000"/>
              </a:lnSpc>
              <a:spcBef>
                <a:spcPct val="0"/>
              </a:spcBef>
              <a:buSzTx/>
              <a:buFontTx/>
              <a:buChar char="•"/>
            </a:pPr>
            <a:r>
              <a:rPr lang="en-US" smtClean="0">
                <a:latin typeface="Arial Unicode MS" pitchFamily="34" charset="-128"/>
              </a:rPr>
              <a:t>In a random sample of 13 American adults, the mean waste recycled per person per day  was 5.3 pounds and the standard deviation was 2.0 pounds. </a:t>
            </a:r>
          </a:p>
          <a:p>
            <a:pPr>
              <a:lnSpc>
                <a:spcPct val="80000"/>
              </a:lnSpc>
              <a:spcBef>
                <a:spcPct val="0"/>
              </a:spcBef>
              <a:buSzTx/>
              <a:buFont typeface="Wingdings" pitchFamily="2" charset="2"/>
              <a:buNone/>
            </a:pPr>
            <a:endParaRPr lang="en-US" smtClean="0">
              <a:latin typeface="Arial Unicode MS" pitchFamily="34" charset="-128"/>
            </a:endParaRPr>
          </a:p>
          <a:p>
            <a:pPr>
              <a:lnSpc>
                <a:spcPct val="80000"/>
              </a:lnSpc>
              <a:spcBef>
                <a:spcPct val="0"/>
              </a:spcBef>
              <a:buSzTx/>
              <a:buFontTx/>
              <a:buChar char="•"/>
            </a:pPr>
            <a:r>
              <a:rPr lang="en-US" smtClean="0">
                <a:latin typeface="Arial Unicode MS" pitchFamily="34" charset="-128"/>
              </a:rPr>
              <a:t>Assume the variable is normally distributed and construct a 95% confidence interval for </a:t>
            </a:r>
            <a:r>
              <a:rPr lang="en-US" smtClean="0">
                <a:latin typeface="Arial Unicode MS" pitchFamily="34" charset="-128"/>
                <a:sym typeface="Symbol" pitchFamily="18" charset="2"/>
              </a:rPr>
              <a:t>.</a:t>
            </a:r>
            <a:endParaRPr lang="en-US"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3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p>
            <a:fld id="{C64F0FA3-8EA7-4331-AEDE-71BEE3CAF466}" type="slidenum">
              <a:rPr lang="en-US" smtClean="0"/>
              <a:pPr/>
              <a:t>25</a:t>
            </a:fld>
            <a:endParaRPr lang="en-US" smtClean="0"/>
          </a:p>
        </p:txBody>
      </p:sp>
      <p:sp>
        <p:nvSpPr>
          <p:cNvPr id="10244" name="Rectangle 2"/>
          <p:cNvSpPr>
            <a:spLocks noGrp="1" noChangeArrowheads="1"/>
          </p:cNvSpPr>
          <p:nvPr>
            <p:ph type="title"/>
          </p:nvPr>
        </p:nvSpPr>
        <p:spPr/>
        <p:txBody>
          <a:bodyPr/>
          <a:lstStyle/>
          <a:p>
            <a:pPr eaLnBrk="1" hangingPunct="1"/>
            <a:r>
              <a:rPr lang="en-US" smtClean="0"/>
              <a:t>Example- Confidence Interval </a:t>
            </a:r>
          </a:p>
        </p:txBody>
      </p:sp>
      <p:sp>
        <p:nvSpPr>
          <p:cNvPr id="345091" name="Rectangle 3"/>
          <p:cNvSpPr>
            <a:spLocks noGrp="1" noChangeArrowheads="1"/>
          </p:cNvSpPr>
          <p:nvPr>
            <p:ph type="body" idx="1"/>
          </p:nvPr>
        </p:nvSpPr>
        <p:spPr/>
        <p:txBody>
          <a:bodyPr/>
          <a:lstStyle/>
          <a:p>
            <a:pPr>
              <a:spcBef>
                <a:spcPct val="0"/>
              </a:spcBef>
              <a:buSzTx/>
              <a:buFont typeface="Wingdings" pitchFamily="2" charset="2"/>
              <a:buNone/>
            </a:pPr>
            <a:r>
              <a:rPr lang="en-US" sz="2000" dirty="0" smtClean="0">
                <a:latin typeface="Times New Roman" pitchFamily="18" charset="0"/>
              </a:rPr>
              <a:t>	</a:t>
            </a:r>
            <a:endParaRPr lang="en-US" sz="2000" dirty="0" smtClean="0">
              <a:latin typeface="Times New Roman" pitchFamily="18" charset="0"/>
              <a:sym typeface="Symbol" pitchFamily="18" charset="2"/>
            </a:endParaRPr>
          </a:p>
          <a:p>
            <a:pPr>
              <a:spcBef>
                <a:spcPct val="0"/>
              </a:spcBef>
              <a:buSzTx/>
              <a:buFont typeface="Wingdings" pitchFamily="2" charset="2"/>
              <a:buNone/>
            </a:pPr>
            <a:r>
              <a:rPr lang="en-US" sz="2000" dirty="0" smtClean="0">
                <a:latin typeface="Times New Roman" pitchFamily="18" charset="0"/>
                <a:sym typeface="Symbol" pitchFamily="18" charset="2"/>
              </a:rPr>
              <a:t>	    </a:t>
            </a:r>
            <a:r>
              <a:rPr lang="en-US" sz="2800" dirty="0" smtClean="0">
                <a:latin typeface="Times New Roman" pitchFamily="18" charset="0"/>
                <a:sym typeface="Symbol" pitchFamily="18" charset="2"/>
              </a:rPr>
              <a:t>level of confidence = 95%      </a:t>
            </a:r>
            <a:endParaRPr lang="en-US" sz="2800" dirty="0" smtClean="0">
              <a:latin typeface="Times New Roman" pitchFamily="18" charset="0"/>
              <a:sym typeface="Symbol" pitchFamily="18" charset="2"/>
            </a:endParaRPr>
          </a:p>
          <a:p>
            <a:pPr>
              <a:spcBef>
                <a:spcPct val="0"/>
              </a:spcBef>
              <a:buSzTx/>
              <a:buFont typeface="Wingdings" pitchFamily="2" charset="2"/>
              <a:buNone/>
            </a:pP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df</a:t>
            </a:r>
            <a:r>
              <a:rPr lang="en-US" sz="2800" dirty="0" smtClean="0">
                <a:latin typeface="Times New Roman" pitchFamily="18" charset="0"/>
                <a:sym typeface="Symbol" pitchFamily="18" charset="2"/>
              </a:rPr>
              <a:t>=13-1=12         </a:t>
            </a:r>
          </a:p>
          <a:p>
            <a:pPr>
              <a:spcBef>
                <a:spcPct val="0"/>
              </a:spcBef>
              <a:buSzTx/>
              <a:buFont typeface="Wingdings" pitchFamily="2" charset="2"/>
              <a:buNone/>
            </a:pPr>
            <a:r>
              <a:rPr lang="en-US" sz="2800" dirty="0" smtClean="0">
                <a:latin typeface="Times New Roman" pitchFamily="18" charset="0"/>
                <a:sym typeface="Symbol" pitchFamily="18" charset="2"/>
              </a:rPr>
              <a:t>        t=2.18</a:t>
            </a:r>
          </a:p>
          <a:p>
            <a:pPr>
              <a:spcBef>
                <a:spcPct val="0"/>
              </a:spcBef>
              <a:buSzTx/>
              <a:buFont typeface="Wingdings" pitchFamily="2" charset="2"/>
              <a:buNone/>
            </a:pPr>
            <a:endParaRPr lang="en-US" sz="2800" dirty="0" smtClean="0">
              <a:latin typeface="Times New Roman" pitchFamily="18" charset="0"/>
              <a:sym typeface="Symbol" pitchFamily="18" charset="2"/>
            </a:endParaRPr>
          </a:p>
          <a:p>
            <a:pPr>
              <a:spcBef>
                <a:spcPct val="0"/>
              </a:spcBef>
              <a:buSzTx/>
              <a:buFont typeface="Wingdings" pitchFamily="2" charset="2"/>
              <a:buNone/>
            </a:pPr>
            <a:endParaRPr lang="en-US" sz="2800" dirty="0" smtClean="0">
              <a:latin typeface="Times New Roman" pitchFamily="18" charset="0"/>
              <a:sym typeface="Symbol" pitchFamily="18" charset="2"/>
            </a:endParaRPr>
          </a:p>
          <a:p>
            <a:pPr>
              <a:spcBef>
                <a:spcPct val="0"/>
              </a:spcBef>
              <a:buSzTx/>
              <a:buFont typeface="Wingdings" pitchFamily="2" charset="2"/>
              <a:buNone/>
            </a:pPr>
            <a:r>
              <a:rPr lang="en-US" sz="2000" dirty="0" smtClean="0">
                <a:latin typeface="Times New Roman" pitchFamily="18" charset="0"/>
                <a:sym typeface="Symbol" pitchFamily="18" charset="2"/>
              </a:rPr>
              <a:t>	</a:t>
            </a:r>
          </a:p>
          <a:p>
            <a:pPr>
              <a:spcBef>
                <a:spcPct val="0"/>
              </a:spcBef>
              <a:buSzTx/>
              <a:buFont typeface="Wingdings" pitchFamily="2" charset="2"/>
              <a:buNone/>
            </a:pPr>
            <a:endParaRPr lang="en-US" sz="2000" dirty="0" smtClean="0">
              <a:latin typeface="Times New Roman" pitchFamily="18" charset="0"/>
              <a:sym typeface="Symbol" pitchFamily="18" charset="2"/>
            </a:endParaRPr>
          </a:p>
          <a:p>
            <a:pPr>
              <a:spcBef>
                <a:spcPct val="0"/>
              </a:spcBef>
              <a:buSzTx/>
              <a:buFont typeface="Wingdings" pitchFamily="2" charset="2"/>
              <a:buNone/>
            </a:pPr>
            <a:endParaRPr lang="en-US" sz="2000" dirty="0" smtClean="0">
              <a:latin typeface="Times New Roman" pitchFamily="18" charset="0"/>
              <a:sym typeface="Symbol" pitchFamily="18" charset="2"/>
            </a:endParaRPr>
          </a:p>
          <a:p>
            <a:pPr>
              <a:spcBef>
                <a:spcPct val="0"/>
              </a:spcBef>
              <a:buSzTx/>
              <a:buFont typeface="Wingdings" pitchFamily="2" charset="2"/>
              <a:buNone/>
            </a:pPr>
            <a:endParaRPr lang="en-US" sz="2000" dirty="0" smtClean="0">
              <a:latin typeface="Times New Roman" pitchFamily="18" charset="0"/>
              <a:sym typeface="Symbol" pitchFamily="18" charset="2"/>
            </a:endParaRPr>
          </a:p>
          <a:p>
            <a:pPr>
              <a:spcBef>
                <a:spcPct val="0"/>
              </a:spcBef>
              <a:buSzTx/>
              <a:buFont typeface="Wingdings" pitchFamily="2" charset="2"/>
              <a:buNone/>
            </a:pPr>
            <a:r>
              <a:rPr lang="en-US" sz="2000" dirty="0" smtClean="0">
                <a:latin typeface="Times New Roman" pitchFamily="18" charset="0"/>
                <a:sym typeface="Symbol" pitchFamily="18" charset="2"/>
              </a:rPr>
              <a:t>		</a:t>
            </a:r>
            <a:endParaRPr lang="en-US" sz="2000" dirty="0" smtClean="0">
              <a:latin typeface="Times New Roman" pitchFamily="18" charset="0"/>
            </a:endParaRPr>
          </a:p>
          <a:p>
            <a:pPr eaLnBrk="1" hangingPunct="1">
              <a:buFont typeface="Wingdings" pitchFamily="2" charset="2"/>
              <a:buNone/>
            </a:pPr>
            <a:endParaRPr lang="en-US" sz="2800" dirty="0" smtClean="0"/>
          </a:p>
        </p:txBody>
      </p:sp>
      <p:graphicFrame>
        <p:nvGraphicFramePr>
          <p:cNvPr id="345092" name="Object 4"/>
          <p:cNvGraphicFramePr>
            <a:graphicFrameLocks noChangeAspect="1"/>
          </p:cNvGraphicFramePr>
          <p:nvPr/>
        </p:nvGraphicFramePr>
        <p:xfrm>
          <a:off x="1752600" y="3886200"/>
          <a:ext cx="3608388" cy="1933575"/>
        </p:xfrm>
        <a:graphic>
          <a:graphicData uri="http://schemas.openxmlformats.org/presentationml/2006/ole">
            <p:oleObj spid="_x0000_s10242" name="Equation" r:id="rId4" imgW="1231560" imgH="6602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0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50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50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5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Slide Number Placeholder 6"/>
          <p:cNvSpPr>
            <a:spLocks noGrp="1"/>
          </p:cNvSpPr>
          <p:nvPr>
            <p:ph type="sldNum" sz="quarter" idx="12"/>
          </p:nvPr>
        </p:nvSpPr>
        <p:spPr>
          <a:noFill/>
        </p:spPr>
        <p:txBody>
          <a:bodyPr/>
          <a:lstStyle/>
          <a:p>
            <a:fld id="{7E1009F9-CE2D-43D1-AD12-8E39D90FCDF9}" type="slidenum">
              <a:rPr lang="en-US" smtClean="0"/>
              <a:pPr/>
              <a:t>26</a:t>
            </a:fld>
            <a:endParaRPr lang="en-US" smtClean="0"/>
          </a:p>
        </p:txBody>
      </p:sp>
      <p:sp>
        <p:nvSpPr>
          <p:cNvPr id="11271" name="Rectangle 2"/>
          <p:cNvSpPr>
            <a:spLocks noGrp="1" noChangeArrowheads="1"/>
          </p:cNvSpPr>
          <p:nvPr>
            <p:ph type="title"/>
          </p:nvPr>
        </p:nvSpPr>
        <p:spPr/>
        <p:txBody>
          <a:bodyPr/>
          <a:lstStyle/>
          <a:p>
            <a:pPr eaLnBrk="1" hangingPunct="1"/>
            <a:r>
              <a:rPr lang="en-US" smtClean="0"/>
              <a:t>Confidence Intervals, Population Proportions</a:t>
            </a:r>
          </a:p>
        </p:txBody>
      </p:sp>
      <p:sp>
        <p:nvSpPr>
          <p:cNvPr id="217091" name="Rectangle 3"/>
          <p:cNvSpPr>
            <a:spLocks noGrp="1" noChangeArrowheads="1"/>
          </p:cNvSpPr>
          <p:nvPr>
            <p:ph type="body" sz="half" idx="1"/>
          </p:nvPr>
        </p:nvSpPr>
        <p:spPr/>
        <p:txBody>
          <a:bodyPr/>
          <a:lstStyle/>
          <a:p>
            <a:pPr eaLnBrk="1" hangingPunct="1"/>
            <a:r>
              <a:rPr lang="en-US" sz="2000" dirty="0" smtClean="0"/>
              <a:t>Point estimate for proportion of successes in population is:</a:t>
            </a:r>
          </a:p>
          <a:p>
            <a:pPr eaLnBrk="1" hangingPunct="1"/>
            <a:endParaRPr lang="en-US" sz="2000" dirty="0" smtClean="0"/>
          </a:p>
          <a:p>
            <a:pPr eaLnBrk="1" hangingPunct="1"/>
            <a:r>
              <a:rPr lang="en-US" sz="2000" dirty="0" smtClean="0"/>
              <a:t>X is the number of successes in a sample of size n.</a:t>
            </a:r>
          </a:p>
          <a:p>
            <a:pPr eaLnBrk="1" hangingPunct="1"/>
            <a:endParaRPr lang="en-US" sz="2000" dirty="0" smtClean="0"/>
          </a:p>
          <a:p>
            <a:pPr eaLnBrk="1" hangingPunct="1"/>
            <a:r>
              <a:rPr lang="en-US" sz="2000" dirty="0" smtClean="0"/>
              <a:t>Standard deviation of     is</a:t>
            </a:r>
          </a:p>
          <a:p>
            <a:pPr eaLnBrk="1" hangingPunct="1"/>
            <a:endParaRPr lang="en-US" sz="2000" dirty="0" smtClean="0"/>
          </a:p>
          <a:p>
            <a:pPr eaLnBrk="1" hangingPunct="1"/>
            <a:r>
              <a:rPr lang="en-US" sz="2000" dirty="0" smtClean="0"/>
              <a:t>Confidence Interval for p:  </a:t>
            </a:r>
          </a:p>
        </p:txBody>
      </p:sp>
      <p:graphicFrame>
        <p:nvGraphicFramePr>
          <p:cNvPr id="217094" name="Object 6"/>
          <p:cNvGraphicFramePr>
            <a:graphicFrameLocks noChangeAspect="1"/>
          </p:cNvGraphicFramePr>
          <p:nvPr/>
        </p:nvGraphicFramePr>
        <p:xfrm>
          <a:off x="5486400" y="3962400"/>
          <a:ext cx="1295400" cy="742950"/>
        </p:xfrm>
        <a:graphic>
          <a:graphicData uri="http://schemas.openxmlformats.org/presentationml/2006/ole">
            <p:oleObj spid="_x0000_s11266" name="Equation" r:id="rId4" imgW="774360" imgH="444240" progId="Equation.3">
              <p:embed/>
            </p:oleObj>
          </a:graphicData>
        </a:graphic>
      </p:graphicFrame>
      <p:graphicFrame>
        <p:nvGraphicFramePr>
          <p:cNvPr id="217095" name="Object 7"/>
          <p:cNvGraphicFramePr>
            <a:graphicFrameLocks noChangeAspect="1"/>
          </p:cNvGraphicFramePr>
          <p:nvPr/>
        </p:nvGraphicFramePr>
        <p:xfrm>
          <a:off x="1524000" y="5410200"/>
          <a:ext cx="4276725" cy="831850"/>
        </p:xfrm>
        <a:graphic>
          <a:graphicData uri="http://schemas.openxmlformats.org/presentationml/2006/ole">
            <p:oleObj spid="_x0000_s11267" name="Equation" r:id="rId5" imgW="2286000" imgH="444240" progId="Equation.DSMT4">
              <p:embed/>
            </p:oleObj>
          </a:graphicData>
        </a:graphic>
      </p:graphicFrame>
      <p:graphicFrame>
        <p:nvGraphicFramePr>
          <p:cNvPr id="22533" name="Object 8"/>
          <p:cNvGraphicFramePr>
            <a:graphicFrameLocks noChangeAspect="1"/>
          </p:cNvGraphicFramePr>
          <p:nvPr>
            <p:ph sz="half" idx="2"/>
          </p:nvPr>
        </p:nvGraphicFramePr>
        <p:xfrm>
          <a:off x="4038600" y="4114800"/>
          <a:ext cx="304800" cy="406400"/>
        </p:xfrm>
        <a:graphic>
          <a:graphicData uri="http://schemas.openxmlformats.org/presentationml/2006/ole">
            <p:oleObj spid="_x0000_s11268" name="Equation" r:id="rId6" imgW="152280" imgH="203040" progId="Equation.3">
              <p:embed/>
            </p:oleObj>
          </a:graphicData>
        </a:graphic>
      </p:graphicFrame>
      <p:graphicFrame>
        <p:nvGraphicFramePr>
          <p:cNvPr id="2" name="Object 4"/>
          <p:cNvGraphicFramePr>
            <a:graphicFrameLocks noChangeAspect="1"/>
          </p:cNvGraphicFramePr>
          <p:nvPr/>
        </p:nvGraphicFramePr>
        <p:xfrm>
          <a:off x="5638800" y="2133600"/>
          <a:ext cx="914400" cy="787400"/>
        </p:xfrm>
        <a:graphic>
          <a:graphicData uri="http://schemas.openxmlformats.org/presentationml/2006/ole">
            <p:oleObj spid="_x0000_s11269" name="Equation" r:id="rId7" imgW="45720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709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709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709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709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70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p:cNvSpPr>
            <a:spLocks noGrp="1"/>
          </p:cNvSpPr>
          <p:nvPr>
            <p:ph type="sldNum" sz="quarter" idx="12"/>
          </p:nvPr>
        </p:nvSpPr>
        <p:spPr>
          <a:noFill/>
        </p:spPr>
        <p:txBody>
          <a:bodyPr/>
          <a:lstStyle/>
          <a:p>
            <a:fld id="{F802A3E1-533F-4A92-A47C-0DF8702EA9E1}" type="slidenum">
              <a:rPr lang="en-US" smtClean="0"/>
              <a:pPr/>
              <a:t>27</a:t>
            </a:fld>
            <a:endParaRPr lang="en-US" smtClean="0"/>
          </a:p>
        </p:txBody>
      </p:sp>
      <p:sp>
        <p:nvSpPr>
          <p:cNvPr id="36867" name="Rectangle 2"/>
          <p:cNvSpPr>
            <a:spLocks noGrp="1" noChangeArrowheads="1"/>
          </p:cNvSpPr>
          <p:nvPr>
            <p:ph type="title"/>
          </p:nvPr>
        </p:nvSpPr>
        <p:spPr/>
        <p:txBody>
          <a:bodyPr/>
          <a:lstStyle/>
          <a:p>
            <a:pPr eaLnBrk="1" hangingPunct="1"/>
            <a:r>
              <a:rPr lang="en-US" sz="3600" smtClean="0"/>
              <a:t>Population Proportion Example</a:t>
            </a:r>
          </a:p>
        </p:txBody>
      </p:sp>
      <p:sp>
        <p:nvSpPr>
          <p:cNvPr id="218115" name="Rectangle 3"/>
          <p:cNvSpPr>
            <a:spLocks noGrp="1" noChangeArrowheads="1"/>
          </p:cNvSpPr>
          <p:nvPr>
            <p:ph type="body" sz="half" idx="1"/>
          </p:nvPr>
        </p:nvSpPr>
        <p:spPr>
          <a:xfrm>
            <a:off x="3733800" y="2017713"/>
            <a:ext cx="4724400" cy="4114800"/>
          </a:xfrm>
        </p:spPr>
        <p:txBody>
          <a:bodyPr/>
          <a:lstStyle/>
          <a:p>
            <a:pPr eaLnBrk="1" hangingPunct="1">
              <a:lnSpc>
                <a:spcPct val="90000"/>
              </a:lnSpc>
            </a:pPr>
            <a:r>
              <a:rPr lang="en-US" sz="2000" smtClean="0"/>
              <a:t>In a May 2006 AP/ISPOS Poll, 1000 adults were asked if "Over the next six months, do you expect that increases in the price of gasoline will cause financial hardship for you or your family, or not?“</a:t>
            </a:r>
            <a:br>
              <a:rPr lang="en-US" sz="2000" smtClean="0"/>
            </a:br>
            <a:endParaRPr lang="en-US" sz="2000" smtClean="0"/>
          </a:p>
          <a:p>
            <a:pPr eaLnBrk="1" hangingPunct="1">
              <a:lnSpc>
                <a:spcPct val="90000"/>
              </a:lnSpc>
            </a:pPr>
            <a:r>
              <a:rPr lang="en-US" sz="2000" smtClean="0"/>
              <a:t>700 of those sampled responded yes!</a:t>
            </a:r>
            <a:br>
              <a:rPr lang="en-US" sz="2000" smtClean="0"/>
            </a:br>
            <a:r>
              <a:rPr lang="en-US" sz="2000" smtClean="0"/>
              <a:t> </a:t>
            </a:r>
          </a:p>
          <a:p>
            <a:pPr eaLnBrk="1" hangingPunct="1">
              <a:lnSpc>
                <a:spcPct val="90000"/>
              </a:lnSpc>
            </a:pPr>
            <a:r>
              <a:rPr lang="en-US" sz="2000" smtClean="0"/>
              <a:t>Find the </a:t>
            </a:r>
            <a:r>
              <a:rPr lang="en-US" sz="2000" b="1" smtClean="0"/>
              <a:t>sample proportion</a:t>
            </a:r>
            <a:r>
              <a:rPr lang="en-US" sz="2000" smtClean="0"/>
              <a:t> and </a:t>
            </a:r>
            <a:r>
              <a:rPr lang="en-US" sz="2000" b="1" smtClean="0"/>
              <a:t>margin of error</a:t>
            </a:r>
            <a:r>
              <a:rPr lang="en-US" sz="2000" smtClean="0"/>
              <a:t> for this poll. (This means find a 95% confidence interval.)</a:t>
            </a:r>
          </a:p>
        </p:txBody>
      </p:sp>
      <p:pic>
        <p:nvPicPr>
          <p:cNvPr id="101377" name="Picture 1"/>
          <p:cNvPicPr>
            <a:picLocks noChangeAspect="1" noChangeArrowheads="1"/>
          </p:cNvPicPr>
          <p:nvPr/>
        </p:nvPicPr>
        <p:blipFill>
          <a:blip r:embed="rId3" cstate="print"/>
          <a:srcRect/>
          <a:stretch>
            <a:fillRect/>
          </a:stretch>
        </p:blipFill>
        <p:spPr bwMode="auto">
          <a:xfrm>
            <a:off x="914400" y="2209800"/>
            <a:ext cx="2343150" cy="30337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3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81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81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8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7"/>
          <p:cNvSpPr>
            <a:spLocks noGrp="1"/>
          </p:cNvSpPr>
          <p:nvPr>
            <p:ph type="sldNum" sz="quarter" idx="12"/>
          </p:nvPr>
        </p:nvSpPr>
        <p:spPr>
          <a:noFill/>
        </p:spPr>
        <p:txBody>
          <a:bodyPr/>
          <a:lstStyle/>
          <a:p>
            <a:fld id="{83ECC4A0-69A6-499A-A94C-3084A57C15B3}" type="slidenum">
              <a:rPr lang="en-US" smtClean="0"/>
              <a:pPr/>
              <a:t>28</a:t>
            </a:fld>
            <a:endParaRPr lang="en-US" smtClean="0"/>
          </a:p>
        </p:txBody>
      </p:sp>
      <p:sp>
        <p:nvSpPr>
          <p:cNvPr id="12293" name="Rectangle 2"/>
          <p:cNvSpPr>
            <a:spLocks noGrp="1" noChangeArrowheads="1"/>
          </p:cNvSpPr>
          <p:nvPr>
            <p:ph type="title"/>
          </p:nvPr>
        </p:nvSpPr>
        <p:spPr/>
        <p:txBody>
          <a:bodyPr/>
          <a:lstStyle/>
          <a:p>
            <a:pPr eaLnBrk="1" hangingPunct="1"/>
            <a:r>
              <a:rPr lang="en-US" sz="4000" smtClean="0"/>
              <a:t>Population Proportion Example</a:t>
            </a:r>
          </a:p>
        </p:txBody>
      </p:sp>
      <p:sp>
        <p:nvSpPr>
          <p:cNvPr id="352259" name="Rectangle 3"/>
          <p:cNvSpPr>
            <a:spLocks noGrp="1" noChangeArrowheads="1"/>
          </p:cNvSpPr>
          <p:nvPr>
            <p:ph type="body" sz="half" idx="1"/>
          </p:nvPr>
        </p:nvSpPr>
        <p:spPr>
          <a:xfrm>
            <a:off x="1182688" y="2017713"/>
            <a:ext cx="6894512" cy="4114800"/>
          </a:xfrm>
        </p:spPr>
        <p:txBody>
          <a:bodyPr/>
          <a:lstStyle/>
          <a:p>
            <a:pPr eaLnBrk="1" hangingPunct="1"/>
            <a:r>
              <a:rPr lang="en-US" sz="2800" smtClean="0"/>
              <a:t>Sample proportion</a:t>
            </a:r>
          </a:p>
          <a:p>
            <a:pPr eaLnBrk="1" hangingPunct="1">
              <a:buFont typeface="Wingdings" pitchFamily="2" charset="2"/>
              <a:buNone/>
            </a:pPr>
            <a:r>
              <a:rPr lang="en-US" sz="2800" smtClean="0"/>
              <a:t/>
            </a:r>
            <a:br>
              <a:rPr lang="en-US" sz="2800" smtClean="0"/>
            </a:br>
            <a:endParaRPr lang="en-US" sz="2800" smtClean="0"/>
          </a:p>
          <a:p>
            <a:pPr eaLnBrk="1" hangingPunct="1"/>
            <a:endParaRPr lang="en-US" sz="2800" smtClean="0"/>
          </a:p>
          <a:p>
            <a:pPr eaLnBrk="1" hangingPunct="1"/>
            <a:r>
              <a:rPr lang="en-US" sz="2800" smtClean="0"/>
              <a:t>Margin of Error</a:t>
            </a:r>
          </a:p>
        </p:txBody>
      </p:sp>
      <p:graphicFrame>
        <p:nvGraphicFramePr>
          <p:cNvPr id="352260" name="Object 4"/>
          <p:cNvGraphicFramePr>
            <a:graphicFrameLocks noChangeAspect="1"/>
          </p:cNvGraphicFramePr>
          <p:nvPr>
            <p:ph sz="quarter" idx="2"/>
          </p:nvPr>
        </p:nvGraphicFramePr>
        <p:xfrm>
          <a:off x="1681163" y="2590800"/>
          <a:ext cx="3417887" cy="981075"/>
        </p:xfrm>
        <a:graphic>
          <a:graphicData uri="http://schemas.openxmlformats.org/presentationml/2006/ole">
            <p:oleObj spid="_x0000_s12290" name="Equation" r:id="rId4" imgW="1371600" imgH="393480" progId="Equation.3">
              <p:embed/>
            </p:oleObj>
          </a:graphicData>
        </a:graphic>
      </p:graphicFrame>
      <p:graphicFrame>
        <p:nvGraphicFramePr>
          <p:cNvPr id="352262" name="Object 6"/>
          <p:cNvGraphicFramePr>
            <a:graphicFrameLocks noChangeAspect="1"/>
          </p:cNvGraphicFramePr>
          <p:nvPr>
            <p:ph sz="quarter" idx="3"/>
          </p:nvPr>
        </p:nvGraphicFramePr>
        <p:xfrm>
          <a:off x="1685925" y="4572000"/>
          <a:ext cx="5772150" cy="1041400"/>
        </p:xfrm>
        <a:graphic>
          <a:graphicData uri="http://schemas.openxmlformats.org/presentationml/2006/ole">
            <p:oleObj spid="_x0000_s12291" name="Equation" r:id="rId5" imgW="2463480" imgH="4442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22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2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p:spPr>
        <p:txBody>
          <a:bodyPr/>
          <a:lstStyle/>
          <a:p>
            <a:fld id="{771E8C6E-79C4-4379-B492-8D596F44B6ED}" type="slidenum">
              <a:rPr lang="en-US" smtClean="0"/>
              <a:pPr/>
              <a:t>29</a:t>
            </a:fld>
            <a:endParaRPr lang="en-US" smtClean="0"/>
          </a:p>
        </p:txBody>
      </p:sp>
      <p:sp>
        <p:nvSpPr>
          <p:cNvPr id="13316" name="Rectangle 2"/>
          <p:cNvSpPr>
            <a:spLocks noGrp="1" noChangeArrowheads="1"/>
          </p:cNvSpPr>
          <p:nvPr>
            <p:ph type="title"/>
          </p:nvPr>
        </p:nvSpPr>
        <p:spPr/>
        <p:txBody>
          <a:bodyPr lIns="92075" tIns="46038" rIns="92075" bIns="46038" anchor="ctr"/>
          <a:lstStyle/>
          <a:p>
            <a:pPr eaLnBrk="1" hangingPunct="1"/>
            <a:r>
              <a:rPr lang="en-US" sz="4000" smtClean="0"/>
              <a:t>Sample Size for the Proportion</a:t>
            </a:r>
          </a:p>
        </p:txBody>
      </p:sp>
      <p:sp>
        <p:nvSpPr>
          <p:cNvPr id="219139" name="Rectangle 3"/>
          <p:cNvSpPr>
            <a:spLocks noGrp="1" noChangeArrowheads="1"/>
          </p:cNvSpPr>
          <p:nvPr>
            <p:ph type="body" idx="1"/>
          </p:nvPr>
        </p:nvSpPr>
        <p:spPr/>
        <p:txBody>
          <a:bodyPr lIns="92075" tIns="46038" rIns="92075" bIns="46038"/>
          <a:lstStyle/>
          <a:p>
            <a:pPr eaLnBrk="1" hangingPunct="1">
              <a:lnSpc>
                <a:spcPct val="90000"/>
              </a:lnSpc>
            </a:pPr>
            <a:r>
              <a:rPr lang="en-US" sz="2800" smtClean="0"/>
              <a:t>A convenient computational formula for determining n is:</a:t>
            </a:r>
          </a:p>
          <a:p>
            <a:pPr eaLnBrk="1" hangingPunct="1">
              <a:lnSpc>
                <a:spcPct val="90000"/>
              </a:lnSpc>
              <a:buFont typeface="Wingdings" pitchFamily="2" charset="2"/>
              <a:buNone/>
            </a:pPr>
            <a:endParaRPr lang="en-US" sz="2400" smtClean="0">
              <a:solidFill>
                <a:schemeClr val="bg1"/>
              </a:solidFill>
            </a:endParaRPr>
          </a:p>
          <a:p>
            <a:pPr eaLnBrk="1" hangingPunct="1">
              <a:lnSpc>
                <a:spcPct val="90000"/>
              </a:lnSpc>
            </a:pPr>
            <a:endParaRPr lang="en-US" sz="2400" smtClean="0">
              <a:solidFill>
                <a:schemeClr val="bg1"/>
              </a:solidFill>
            </a:endParaRPr>
          </a:p>
          <a:p>
            <a:pPr eaLnBrk="1" hangingPunct="1">
              <a:lnSpc>
                <a:spcPct val="90000"/>
              </a:lnSpc>
            </a:pPr>
            <a:r>
              <a:rPr lang="en-US" sz="2400" smtClean="0"/>
              <a:t>where E is the allowable margin of error, Z is the </a:t>
            </a:r>
            <a:br>
              <a:rPr lang="en-US" sz="2400" smtClean="0"/>
            </a:br>
            <a:r>
              <a:rPr lang="en-US" sz="2400" smtClean="0"/>
              <a:t>z-score associated with the degree of confidence selected, and p is the population proportion. </a:t>
            </a:r>
          </a:p>
          <a:p>
            <a:pPr eaLnBrk="1" hangingPunct="1">
              <a:lnSpc>
                <a:spcPct val="90000"/>
              </a:lnSpc>
            </a:pPr>
            <a:r>
              <a:rPr lang="en-US" sz="2400" smtClean="0"/>
              <a:t>If p is completely unknown, p can be set equal to ½ which maximizes the value of (p)(1-p) and guarantees the confidence interval will fall within the margin of error.</a:t>
            </a:r>
          </a:p>
        </p:txBody>
      </p:sp>
      <p:graphicFrame>
        <p:nvGraphicFramePr>
          <p:cNvPr id="219140" name="Object 4"/>
          <p:cNvGraphicFramePr>
            <a:graphicFrameLocks/>
          </p:cNvGraphicFramePr>
          <p:nvPr/>
        </p:nvGraphicFramePr>
        <p:xfrm>
          <a:off x="3171825" y="2667000"/>
          <a:ext cx="2801938" cy="1143000"/>
        </p:xfrm>
        <a:graphic>
          <a:graphicData uri="http://schemas.openxmlformats.org/presentationml/2006/ole">
            <p:oleObj spid="_x0000_s13314" name="Equation" r:id="rId4" imgW="1168200" imgH="469800" progId="Equation.3">
              <p:embed/>
            </p:oleObj>
          </a:graphicData>
        </a:graphic>
      </p:graphicFrame>
      <p:sp>
        <p:nvSpPr>
          <p:cNvPr id="13318" name="Rectangle 5"/>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8-28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9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600" smtClean="0"/>
              <a:t>Inference Process</a:t>
            </a:r>
          </a:p>
        </p:txBody>
      </p:sp>
      <p:sp>
        <p:nvSpPr>
          <p:cNvPr id="23555" name="Slide Number Placeholder 3"/>
          <p:cNvSpPr>
            <a:spLocks noGrp="1"/>
          </p:cNvSpPr>
          <p:nvPr>
            <p:ph type="sldNum" sz="quarter" idx="12"/>
          </p:nvPr>
        </p:nvSpPr>
        <p:spPr>
          <a:noFill/>
        </p:spPr>
        <p:txBody>
          <a:bodyPr/>
          <a:lstStyle/>
          <a:p>
            <a:fld id="{5AFDE86A-7306-4DD6-A278-924676F599C2}" type="slidenum">
              <a:rPr lang="en-US" smtClean="0"/>
              <a:pPr/>
              <a:t>3</a:t>
            </a:fld>
            <a:endParaRPr lang="en-US" smtClean="0"/>
          </a:p>
        </p:txBody>
      </p:sp>
      <p:pic>
        <p:nvPicPr>
          <p:cNvPr id="23556" name="Picture 3"/>
          <p:cNvPicPr>
            <a:picLocks noGrp="1" noChangeAspect="1" noChangeArrowheads="1"/>
          </p:cNvPicPr>
          <p:nvPr>
            <p:ph idx="1"/>
          </p:nvPr>
        </p:nvPicPr>
        <p:blipFill>
          <a:blip r:embed="rId3" cstate="print"/>
          <a:srcRect/>
          <a:stretch>
            <a:fillRect/>
          </a:stretch>
        </p:blipFill>
        <p:spPr>
          <a:xfrm>
            <a:off x="2209800" y="2057400"/>
            <a:ext cx="5654675" cy="4114800"/>
          </a:xfr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9EABB405-85A5-4C6D-BC88-61B42E3403BE}" type="slidenum">
              <a:rPr lang="en-US" smtClean="0"/>
              <a:pPr/>
              <a:t>30</a:t>
            </a:fld>
            <a:endParaRPr lang="en-US" smtClean="0"/>
          </a:p>
        </p:txBody>
      </p:sp>
      <p:pic>
        <p:nvPicPr>
          <p:cNvPr id="37891" name="Picture 5" descr="pOneMinusp"/>
          <p:cNvPicPr>
            <a:picLocks noGrp="1" noChangeAspect="1" noChangeArrowheads="1"/>
          </p:cNvPicPr>
          <p:nvPr>
            <p:ph idx="1"/>
          </p:nvPr>
        </p:nvPicPr>
        <p:blipFill>
          <a:blip r:embed="rId3" cstate="print"/>
          <a:srcRect/>
          <a:stretch>
            <a:fillRect/>
          </a:stretch>
        </p:blipFill>
        <p:spPr>
          <a:xfrm>
            <a:off x="1447800" y="1139825"/>
            <a:ext cx="6400800" cy="4992688"/>
          </a:xfrm>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6"/>
          <p:cNvSpPr>
            <a:spLocks noGrp="1"/>
          </p:cNvSpPr>
          <p:nvPr>
            <p:ph type="sldNum" sz="quarter" idx="12"/>
          </p:nvPr>
        </p:nvSpPr>
        <p:spPr>
          <a:noFill/>
        </p:spPr>
        <p:txBody>
          <a:bodyPr/>
          <a:lstStyle/>
          <a:p>
            <a:fld id="{33678386-897E-431B-8071-77AD4B821CEB}" type="slidenum">
              <a:rPr lang="en-US" smtClean="0"/>
              <a:pPr/>
              <a:t>31</a:t>
            </a:fld>
            <a:endParaRPr lang="en-US" smtClean="0"/>
          </a:p>
        </p:txBody>
      </p:sp>
      <p:sp>
        <p:nvSpPr>
          <p:cNvPr id="14340" name="Rectangle 2"/>
          <p:cNvSpPr>
            <a:spLocks noGrp="1" noChangeArrowheads="1"/>
          </p:cNvSpPr>
          <p:nvPr>
            <p:ph type="title"/>
          </p:nvPr>
        </p:nvSpPr>
        <p:spPr/>
        <p:txBody>
          <a:bodyPr/>
          <a:lstStyle/>
          <a:p>
            <a:pPr eaLnBrk="1" hangingPunct="1"/>
            <a:r>
              <a:rPr lang="en-US" smtClean="0"/>
              <a:t>Example</a:t>
            </a:r>
          </a:p>
        </p:txBody>
      </p:sp>
      <p:sp>
        <p:nvSpPr>
          <p:cNvPr id="221187" name="Rectangle 3"/>
          <p:cNvSpPr>
            <a:spLocks noGrp="1" noChangeArrowheads="1"/>
          </p:cNvSpPr>
          <p:nvPr>
            <p:ph type="body" sz="half" idx="1"/>
          </p:nvPr>
        </p:nvSpPr>
        <p:spPr>
          <a:xfrm>
            <a:off x="1182688" y="2017713"/>
            <a:ext cx="6894512" cy="4114800"/>
          </a:xfrm>
        </p:spPr>
        <p:txBody>
          <a:bodyPr/>
          <a:lstStyle/>
          <a:p>
            <a:pPr eaLnBrk="1" hangingPunct="1"/>
            <a:r>
              <a:rPr lang="en-US" smtClean="0"/>
              <a:t>In polling, determine the minimum sample size needed to have a margin of error of 3% when p is unknown.</a:t>
            </a:r>
            <a:r>
              <a:rPr lang="en-US" sz="2800" smtClean="0"/>
              <a:t> </a:t>
            </a:r>
            <a:br>
              <a:rPr lang="en-US" sz="2800" smtClean="0"/>
            </a:br>
            <a:endParaRPr lang="en-US" sz="2800" smtClean="0"/>
          </a:p>
          <a:p>
            <a:pPr eaLnBrk="1" hangingPunct="1"/>
            <a:endParaRPr lang="en-US" sz="2800" smtClean="0"/>
          </a:p>
          <a:p>
            <a:pPr eaLnBrk="1" hangingPunct="1"/>
            <a:endParaRPr lang="en-US" sz="2800" smtClean="0"/>
          </a:p>
        </p:txBody>
      </p:sp>
      <p:graphicFrame>
        <p:nvGraphicFramePr>
          <p:cNvPr id="221188" name="Object 4"/>
          <p:cNvGraphicFramePr>
            <a:graphicFrameLocks noChangeAspect="1"/>
          </p:cNvGraphicFramePr>
          <p:nvPr>
            <p:ph sz="half" idx="2"/>
          </p:nvPr>
        </p:nvGraphicFramePr>
        <p:xfrm>
          <a:off x="1524000" y="4038600"/>
          <a:ext cx="5486400" cy="1460500"/>
        </p:xfrm>
        <a:graphic>
          <a:graphicData uri="http://schemas.openxmlformats.org/presentationml/2006/ole">
            <p:oleObj spid="_x0000_s14338" name="Equation" r:id="rId4" imgW="176508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6"/>
          <p:cNvSpPr>
            <a:spLocks noGrp="1"/>
          </p:cNvSpPr>
          <p:nvPr>
            <p:ph type="sldNum" sz="quarter" idx="12"/>
          </p:nvPr>
        </p:nvSpPr>
        <p:spPr>
          <a:noFill/>
        </p:spPr>
        <p:txBody>
          <a:bodyPr/>
          <a:lstStyle/>
          <a:p>
            <a:fld id="{1A0561E7-5CCC-4AF5-9DAF-3B8B3486898D}" type="slidenum">
              <a:rPr lang="en-US" smtClean="0"/>
              <a:pPr/>
              <a:t>32</a:t>
            </a:fld>
            <a:endParaRPr lang="en-US" smtClean="0"/>
          </a:p>
        </p:txBody>
      </p:sp>
      <p:sp>
        <p:nvSpPr>
          <p:cNvPr id="15364" name="Rectangle 2050"/>
          <p:cNvSpPr>
            <a:spLocks noGrp="1" noChangeArrowheads="1"/>
          </p:cNvSpPr>
          <p:nvPr>
            <p:ph type="title"/>
          </p:nvPr>
        </p:nvSpPr>
        <p:spPr/>
        <p:txBody>
          <a:bodyPr/>
          <a:lstStyle/>
          <a:p>
            <a:pPr eaLnBrk="1" hangingPunct="1"/>
            <a:r>
              <a:rPr lang="en-US" smtClean="0"/>
              <a:t>Example</a:t>
            </a:r>
          </a:p>
        </p:txBody>
      </p:sp>
      <p:sp>
        <p:nvSpPr>
          <p:cNvPr id="359427" name="Rectangle 2051"/>
          <p:cNvSpPr>
            <a:spLocks noGrp="1" noChangeArrowheads="1"/>
          </p:cNvSpPr>
          <p:nvPr>
            <p:ph type="body" sz="half" idx="1"/>
          </p:nvPr>
        </p:nvSpPr>
        <p:spPr>
          <a:xfrm>
            <a:off x="1182688" y="2017713"/>
            <a:ext cx="6894512" cy="4114800"/>
          </a:xfrm>
        </p:spPr>
        <p:txBody>
          <a:bodyPr/>
          <a:lstStyle/>
          <a:p>
            <a:pPr eaLnBrk="1" hangingPunct="1"/>
            <a:r>
              <a:rPr lang="en-US" smtClean="0"/>
              <a:t>In polling, determine the minimum sample size needed to have a margin of error of 3% when p is known to be close to 1/4.</a:t>
            </a:r>
          </a:p>
          <a:p>
            <a:pPr eaLnBrk="1" hangingPunct="1"/>
            <a:endParaRPr lang="en-US" sz="2800" smtClean="0"/>
          </a:p>
          <a:p>
            <a:pPr eaLnBrk="1" hangingPunct="1"/>
            <a:endParaRPr lang="en-US" sz="2800" smtClean="0"/>
          </a:p>
        </p:txBody>
      </p:sp>
      <p:graphicFrame>
        <p:nvGraphicFramePr>
          <p:cNvPr id="359428" name="Object 2052"/>
          <p:cNvGraphicFramePr>
            <a:graphicFrameLocks noChangeAspect="1"/>
          </p:cNvGraphicFramePr>
          <p:nvPr>
            <p:ph sz="half" idx="2"/>
          </p:nvPr>
        </p:nvGraphicFramePr>
        <p:xfrm>
          <a:off x="1600200" y="4191000"/>
          <a:ext cx="5486400" cy="1400175"/>
        </p:xfrm>
        <a:graphic>
          <a:graphicData uri="http://schemas.openxmlformats.org/presentationml/2006/ole">
            <p:oleObj spid="_x0000_s15362" name="Equation" r:id="rId4" imgW="184140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9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9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3DF7E795-8FEF-486F-873D-D1A22C57DAB0}" type="slidenum">
              <a:rPr lang="en-US" smtClean="0"/>
              <a:pPr/>
              <a:t>33</a:t>
            </a:fld>
            <a:endParaRPr lang="en-US" smtClean="0"/>
          </a:p>
        </p:txBody>
      </p:sp>
      <p:sp>
        <p:nvSpPr>
          <p:cNvPr id="38915" name="Rectangle 2"/>
          <p:cNvSpPr>
            <a:spLocks noGrp="1" noChangeArrowheads="1"/>
          </p:cNvSpPr>
          <p:nvPr>
            <p:ph type="title"/>
          </p:nvPr>
        </p:nvSpPr>
        <p:spPr>
          <a:xfrm>
            <a:off x="990600" y="685800"/>
            <a:ext cx="7191375" cy="808038"/>
          </a:xfrm>
        </p:spPr>
        <p:txBody>
          <a:bodyPr lIns="92075" tIns="46038" rIns="92075" bIns="46038" anchor="ctr"/>
          <a:lstStyle/>
          <a:p>
            <a:r>
              <a:rPr lang="en-US" sz="3600" smtClean="0"/>
              <a:t>Characteristics of the Chi-Square Distribution</a:t>
            </a:r>
          </a:p>
        </p:txBody>
      </p:sp>
      <p:sp>
        <p:nvSpPr>
          <p:cNvPr id="333827" name="Rectangle 3"/>
          <p:cNvSpPr>
            <a:spLocks noGrp="1" noChangeArrowheads="1"/>
          </p:cNvSpPr>
          <p:nvPr>
            <p:ph type="body" idx="1"/>
          </p:nvPr>
        </p:nvSpPr>
        <p:spPr>
          <a:xfrm>
            <a:off x="1177925" y="2017713"/>
            <a:ext cx="7772400" cy="4114800"/>
          </a:xfrm>
        </p:spPr>
        <p:txBody>
          <a:bodyPr lIns="92075" tIns="46038" rIns="92075" bIns="46038"/>
          <a:lstStyle/>
          <a:p>
            <a:r>
              <a:rPr lang="en-US" smtClean="0"/>
              <a:t>The major characteristics of the chi-square distribution are:</a:t>
            </a:r>
          </a:p>
          <a:p>
            <a:pPr lvl="1"/>
            <a:r>
              <a:rPr lang="en-US" sz="2300" smtClean="0"/>
              <a:t>It is positively skewed</a:t>
            </a:r>
          </a:p>
          <a:p>
            <a:pPr lvl="1"/>
            <a:r>
              <a:rPr lang="en-US" sz="2300" smtClean="0"/>
              <a:t>It is non-negative</a:t>
            </a:r>
          </a:p>
          <a:p>
            <a:pPr lvl="1"/>
            <a:r>
              <a:rPr lang="en-US" sz="2300" smtClean="0"/>
              <a:t>It is based on degrees of freedom</a:t>
            </a:r>
          </a:p>
          <a:p>
            <a:pPr lvl="1"/>
            <a:r>
              <a:rPr lang="en-US" sz="2300" smtClean="0"/>
              <a:t>When the degrees of freedom change, a new distribution is created</a:t>
            </a:r>
          </a:p>
        </p:txBody>
      </p:sp>
      <p:sp>
        <p:nvSpPr>
          <p:cNvPr id="38917"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14-2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3382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38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3382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38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3382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38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33827">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38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3382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p>
            <a:fld id="{8A596C72-CF37-4773-8245-512C1605FB2F}" type="slidenum">
              <a:rPr lang="en-US" smtClean="0"/>
              <a:pPr/>
              <a:t>34</a:t>
            </a:fld>
            <a:endParaRPr lang="en-US" smtClean="0"/>
          </a:p>
        </p:txBody>
      </p:sp>
      <p:sp>
        <p:nvSpPr>
          <p:cNvPr id="337922" name="Rectangle 2"/>
          <p:cNvSpPr>
            <a:spLocks noChangeArrowheads="1"/>
          </p:cNvSpPr>
          <p:nvPr/>
        </p:nvSpPr>
        <p:spPr bwMode="auto">
          <a:xfrm>
            <a:off x="12700" y="850900"/>
            <a:ext cx="9042400" cy="5918200"/>
          </a:xfrm>
          <a:prstGeom prst="rect">
            <a:avLst/>
          </a:prstGeom>
          <a:solidFill>
            <a:srgbClr val="FDE3BA"/>
          </a:solidFill>
          <a:ln w="25400">
            <a:solidFill>
              <a:schemeClr val="tx2"/>
            </a:solidFill>
            <a:miter lim="800000"/>
            <a:headEnd/>
            <a:tailEnd/>
          </a:ln>
          <a:effectLst>
            <a:outerShdw dist="107763" dir="2700000" algn="ctr" rotWithShape="0">
              <a:srgbClr val="D49FFF"/>
            </a:outerShdw>
          </a:effectLst>
        </p:spPr>
        <p:txBody>
          <a:bodyPr lIns="92075" tIns="46038" rIns="92075" bIns="46038"/>
          <a:lstStyle/>
          <a:p>
            <a:pPr marL="342900" indent="-342900" eaLnBrk="0" hangingPunct="0">
              <a:spcBef>
                <a:spcPct val="20000"/>
              </a:spcBef>
              <a:buFontTx/>
              <a:buChar char="¦"/>
              <a:defRPr/>
            </a:pPr>
            <a:endParaRPr lang="en-US" sz="3600" b="1">
              <a:solidFill>
                <a:srgbClr val="9234DB"/>
              </a:solidFill>
              <a:latin typeface="Times New Roman" pitchFamily="18" charset="0"/>
            </a:endParaRPr>
          </a:p>
          <a:p>
            <a:pPr marL="342900" indent="-342900" eaLnBrk="0" hangingPunct="0">
              <a:spcBef>
                <a:spcPct val="20000"/>
              </a:spcBef>
              <a:defRPr/>
            </a:pPr>
            <a:endParaRPr lang="en-US" sz="3600" b="1">
              <a:solidFill>
                <a:srgbClr val="9234DB"/>
              </a:solidFill>
              <a:latin typeface="Times New Roman" pitchFamily="18" charset="0"/>
            </a:endParaRPr>
          </a:p>
        </p:txBody>
      </p:sp>
      <p:sp>
        <p:nvSpPr>
          <p:cNvPr id="337923" name="Rectangle 3"/>
          <p:cNvSpPr>
            <a:spLocks noChangeArrowheads="1"/>
          </p:cNvSpPr>
          <p:nvPr/>
        </p:nvSpPr>
        <p:spPr bwMode="auto">
          <a:xfrm>
            <a:off x="546100" y="12700"/>
            <a:ext cx="7975600" cy="736600"/>
          </a:xfrm>
          <a:prstGeom prst="rect">
            <a:avLst/>
          </a:prstGeom>
          <a:solidFill>
            <a:srgbClr val="FCD1C1"/>
          </a:solidFill>
          <a:ln w="25400">
            <a:solidFill>
              <a:schemeClr val="tx2"/>
            </a:solidFill>
            <a:miter lim="800000"/>
            <a:headEnd/>
            <a:tailEnd/>
          </a:ln>
          <a:effectLst>
            <a:outerShdw dist="107763" dir="2700000" algn="ctr" rotWithShape="0">
              <a:srgbClr val="B3B900"/>
            </a:outerShdw>
          </a:effectLst>
        </p:spPr>
        <p:txBody>
          <a:bodyPr lIns="92075" tIns="46038" rIns="92075" bIns="46038" anchor="ctr"/>
          <a:lstStyle/>
          <a:p>
            <a:pPr algn="ctr" eaLnBrk="0" hangingPunct="0">
              <a:defRPr/>
            </a:pPr>
            <a:r>
              <a:rPr lang="en-US" sz="3200" i="1">
                <a:solidFill>
                  <a:srgbClr val="500093"/>
                </a:solidFill>
                <a:effectLst>
                  <a:outerShdw blurRad="38100" dist="38100" dir="2700000" algn="tl">
                    <a:srgbClr val="000000"/>
                  </a:outerShdw>
                </a:effectLst>
                <a:latin typeface="Arial Rounded MT Bold" pitchFamily="34" charset="0"/>
              </a:rPr>
              <a:t>    CHI-SQUARE  DISTRIBUTION            </a:t>
            </a:r>
          </a:p>
        </p:txBody>
      </p:sp>
      <p:pic>
        <p:nvPicPr>
          <p:cNvPr id="39941" name="Picture 4"/>
          <p:cNvPicPr>
            <a:picLocks noChangeArrowheads="1"/>
          </p:cNvPicPr>
          <p:nvPr/>
        </p:nvPicPr>
        <p:blipFill>
          <a:blip r:embed="rId3" cstate="print"/>
          <a:srcRect/>
          <a:stretch>
            <a:fillRect/>
          </a:stretch>
        </p:blipFill>
        <p:spPr bwMode="auto">
          <a:xfrm>
            <a:off x="0" y="-30163"/>
            <a:ext cx="9144000" cy="6811963"/>
          </a:xfrm>
          <a:prstGeom prst="rect">
            <a:avLst/>
          </a:prstGeom>
          <a:noFill/>
          <a:ln w="9525">
            <a:noFill/>
            <a:miter lim="800000"/>
            <a:headEnd/>
            <a:tailEnd/>
          </a:ln>
        </p:spPr>
      </p:pic>
      <p:sp>
        <p:nvSpPr>
          <p:cNvPr id="39942" name="Rectangle 5"/>
          <p:cNvSpPr>
            <a:spLocks noChangeArrowheads="1"/>
          </p:cNvSpPr>
          <p:nvPr/>
        </p:nvSpPr>
        <p:spPr bwMode="auto">
          <a:xfrm>
            <a:off x="2797175" y="1563688"/>
            <a:ext cx="1173163" cy="592137"/>
          </a:xfrm>
          <a:prstGeom prst="rect">
            <a:avLst/>
          </a:prstGeom>
          <a:solidFill>
            <a:srgbClr val="FDE3BA"/>
          </a:solidFill>
          <a:ln w="12700">
            <a:solidFill>
              <a:schemeClr val="tx1"/>
            </a:solidFill>
            <a:miter lim="800000"/>
            <a:headEnd/>
            <a:tailEnd/>
          </a:ln>
        </p:spPr>
        <p:txBody>
          <a:bodyPr wrap="none" lIns="92075" tIns="46038" rIns="92075" bIns="46038">
            <a:spAutoFit/>
          </a:bodyPr>
          <a:lstStyle/>
          <a:p>
            <a:pPr eaLnBrk="0" hangingPunct="0"/>
            <a:r>
              <a:rPr lang="en-US" sz="3200" b="1" i="1">
                <a:solidFill>
                  <a:schemeClr val="hlink"/>
                </a:solidFill>
                <a:latin typeface="Times New Roman" pitchFamily="18" charset="0"/>
              </a:rPr>
              <a:t>df</a:t>
            </a:r>
            <a:r>
              <a:rPr lang="en-US" sz="3200" b="1">
                <a:solidFill>
                  <a:schemeClr val="hlink"/>
                </a:solidFill>
                <a:latin typeface="Times New Roman" pitchFamily="18" charset="0"/>
              </a:rPr>
              <a:t> = 3</a:t>
            </a:r>
          </a:p>
        </p:txBody>
      </p:sp>
      <p:sp>
        <p:nvSpPr>
          <p:cNvPr id="39943" name="Line 6"/>
          <p:cNvSpPr>
            <a:spLocks noChangeShapeType="1"/>
          </p:cNvSpPr>
          <p:nvPr/>
        </p:nvSpPr>
        <p:spPr bwMode="auto">
          <a:xfrm>
            <a:off x="2438400" y="1676400"/>
            <a:ext cx="381000" cy="0"/>
          </a:xfrm>
          <a:prstGeom prst="line">
            <a:avLst/>
          </a:prstGeom>
          <a:noFill/>
          <a:ln w="12700">
            <a:solidFill>
              <a:schemeClr val="hlink"/>
            </a:solidFill>
            <a:round/>
            <a:headEnd type="stealth" w="med" len="lg"/>
            <a:tailEnd type="none" w="sm" len="sm"/>
          </a:ln>
        </p:spPr>
        <p:txBody>
          <a:bodyPr wrap="none" anchor="ctr"/>
          <a:lstStyle/>
          <a:p>
            <a:endParaRPr lang="en-US"/>
          </a:p>
        </p:txBody>
      </p:sp>
      <p:sp>
        <p:nvSpPr>
          <p:cNvPr id="39944" name="Rectangle 7"/>
          <p:cNvSpPr>
            <a:spLocks noChangeArrowheads="1"/>
          </p:cNvSpPr>
          <p:nvPr/>
        </p:nvSpPr>
        <p:spPr bwMode="auto">
          <a:xfrm>
            <a:off x="3863975" y="2782888"/>
            <a:ext cx="1173163" cy="592137"/>
          </a:xfrm>
          <a:prstGeom prst="rect">
            <a:avLst/>
          </a:prstGeom>
          <a:solidFill>
            <a:srgbClr val="FDE3BA"/>
          </a:solidFill>
          <a:ln w="12700">
            <a:solidFill>
              <a:schemeClr val="tx1"/>
            </a:solidFill>
            <a:miter lim="800000"/>
            <a:headEnd/>
            <a:tailEnd/>
          </a:ln>
        </p:spPr>
        <p:txBody>
          <a:bodyPr wrap="none" lIns="92075" tIns="46038" rIns="92075" bIns="46038">
            <a:spAutoFit/>
          </a:bodyPr>
          <a:lstStyle/>
          <a:p>
            <a:pPr eaLnBrk="0" hangingPunct="0"/>
            <a:r>
              <a:rPr lang="en-US" sz="3200" b="1" i="1">
                <a:solidFill>
                  <a:srgbClr val="114FFB"/>
                </a:solidFill>
                <a:latin typeface="Times New Roman" pitchFamily="18" charset="0"/>
              </a:rPr>
              <a:t>df</a:t>
            </a:r>
            <a:r>
              <a:rPr lang="en-US" sz="3200" b="1">
                <a:solidFill>
                  <a:srgbClr val="114FFB"/>
                </a:solidFill>
                <a:latin typeface="Times New Roman" pitchFamily="18" charset="0"/>
              </a:rPr>
              <a:t> = 5</a:t>
            </a:r>
          </a:p>
        </p:txBody>
      </p:sp>
      <p:sp>
        <p:nvSpPr>
          <p:cNvPr id="39945" name="Rectangle 8"/>
          <p:cNvSpPr>
            <a:spLocks noChangeArrowheads="1"/>
          </p:cNvSpPr>
          <p:nvPr/>
        </p:nvSpPr>
        <p:spPr bwMode="auto">
          <a:xfrm>
            <a:off x="6149975" y="3468688"/>
            <a:ext cx="1376363" cy="592137"/>
          </a:xfrm>
          <a:prstGeom prst="rect">
            <a:avLst/>
          </a:prstGeom>
          <a:solidFill>
            <a:srgbClr val="FDE3BA"/>
          </a:solidFill>
          <a:ln w="12700">
            <a:solidFill>
              <a:schemeClr val="tx1"/>
            </a:solidFill>
            <a:miter lim="800000"/>
            <a:headEnd/>
            <a:tailEnd/>
          </a:ln>
        </p:spPr>
        <p:txBody>
          <a:bodyPr wrap="none" lIns="92075" tIns="46038" rIns="92075" bIns="46038">
            <a:spAutoFit/>
          </a:bodyPr>
          <a:lstStyle/>
          <a:p>
            <a:pPr eaLnBrk="0" hangingPunct="0"/>
            <a:r>
              <a:rPr lang="en-US" sz="3200" b="1" i="1">
                <a:solidFill>
                  <a:srgbClr val="F95AB7"/>
                </a:solidFill>
                <a:latin typeface="Times New Roman" pitchFamily="18" charset="0"/>
              </a:rPr>
              <a:t>df</a:t>
            </a:r>
            <a:r>
              <a:rPr lang="en-US" sz="3200" b="1">
                <a:solidFill>
                  <a:srgbClr val="F95AB7"/>
                </a:solidFill>
                <a:latin typeface="Times New Roman" pitchFamily="18" charset="0"/>
              </a:rPr>
              <a:t> = 10</a:t>
            </a:r>
          </a:p>
        </p:txBody>
      </p:sp>
      <p:sp>
        <p:nvSpPr>
          <p:cNvPr id="39946" name="Line 9"/>
          <p:cNvSpPr>
            <a:spLocks noChangeShapeType="1"/>
          </p:cNvSpPr>
          <p:nvPr/>
        </p:nvSpPr>
        <p:spPr bwMode="auto">
          <a:xfrm>
            <a:off x="3429000" y="3048000"/>
            <a:ext cx="381000" cy="0"/>
          </a:xfrm>
          <a:prstGeom prst="line">
            <a:avLst/>
          </a:prstGeom>
          <a:noFill/>
          <a:ln w="12700">
            <a:solidFill>
              <a:srgbClr val="114FFB"/>
            </a:solidFill>
            <a:round/>
            <a:headEnd type="stealth" w="med" len="lg"/>
            <a:tailEnd type="none" w="sm" len="sm"/>
          </a:ln>
        </p:spPr>
        <p:txBody>
          <a:bodyPr wrap="none" anchor="ctr"/>
          <a:lstStyle/>
          <a:p>
            <a:endParaRPr lang="en-US"/>
          </a:p>
        </p:txBody>
      </p:sp>
      <p:sp>
        <p:nvSpPr>
          <p:cNvPr id="39947" name="Line 10"/>
          <p:cNvSpPr>
            <a:spLocks noChangeShapeType="1"/>
          </p:cNvSpPr>
          <p:nvPr/>
        </p:nvSpPr>
        <p:spPr bwMode="auto">
          <a:xfrm>
            <a:off x="5791200" y="3886200"/>
            <a:ext cx="381000" cy="0"/>
          </a:xfrm>
          <a:prstGeom prst="line">
            <a:avLst/>
          </a:prstGeom>
          <a:noFill/>
          <a:ln w="12700">
            <a:solidFill>
              <a:srgbClr val="F95AB7"/>
            </a:solidFill>
            <a:round/>
            <a:headEnd type="stealth" w="med" len="lg"/>
            <a:tailEnd type="none" w="sm" len="sm"/>
          </a:ln>
        </p:spPr>
        <p:txBody>
          <a:bodyPr wrap="none" anchor="ctr"/>
          <a:lstStyle/>
          <a:p>
            <a:endParaRPr lang="en-US"/>
          </a:p>
        </p:txBody>
      </p:sp>
      <p:sp>
        <p:nvSpPr>
          <p:cNvPr id="39948" name="Rectangle 11"/>
          <p:cNvSpPr>
            <a:spLocks noChangeArrowheads="1"/>
          </p:cNvSpPr>
          <p:nvPr/>
        </p:nvSpPr>
        <p:spPr bwMode="auto">
          <a:xfrm>
            <a:off x="7985125" y="5227638"/>
            <a:ext cx="777875" cy="579437"/>
          </a:xfrm>
          <a:prstGeom prst="rect">
            <a:avLst/>
          </a:prstGeom>
          <a:noFill/>
          <a:ln w="9525">
            <a:noFill/>
            <a:miter lim="800000"/>
            <a:headEnd/>
            <a:tailEnd/>
          </a:ln>
        </p:spPr>
        <p:txBody>
          <a:bodyPr lIns="92075" tIns="46038" rIns="92075" bIns="46038">
            <a:spAutoFit/>
          </a:bodyPr>
          <a:lstStyle/>
          <a:p>
            <a:pPr eaLnBrk="0" hangingPunct="0"/>
            <a:r>
              <a:rPr lang="en-US" sz="3200" b="1" i="1">
                <a:latin typeface="Symbol" pitchFamily="18" charset="2"/>
              </a:rPr>
              <a:t>c</a:t>
            </a:r>
            <a:r>
              <a:rPr lang="en-US" sz="3200" b="1" i="1" baseline="30000">
                <a:latin typeface="Symbol" pitchFamily="18" charset="2"/>
              </a:rPr>
              <a:t>2</a:t>
            </a:r>
          </a:p>
        </p:txBody>
      </p:sp>
      <p:sp>
        <p:nvSpPr>
          <p:cNvPr id="39949" name="Rectangle 12"/>
          <p:cNvSpPr>
            <a:spLocks noChangeArrowheads="1"/>
          </p:cNvSpPr>
          <p:nvPr/>
        </p:nvSpPr>
        <p:spPr bwMode="auto">
          <a:xfrm>
            <a:off x="0" y="0"/>
            <a:ext cx="4318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2-2</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66C996B5-7A17-442C-A007-CA0CE22879FF}" type="slidenum">
              <a:rPr lang="en-US" smtClean="0"/>
              <a:pPr/>
              <a:t>35</a:t>
            </a:fld>
            <a:endParaRPr lang="en-US" smtClean="0"/>
          </a:p>
        </p:txBody>
      </p:sp>
      <p:sp>
        <p:nvSpPr>
          <p:cNvPr id="40963" name="Rectangle 2"/>
          <p:cNvSpPr>
            <a:spLocks noGrp="1" noChangeArrowheads="1"/>
          </p:cNvSpPr>
          <p:nvPr>
            <p:ph type="title"/>
          </p:nvPr>
        </p:nvSpPr>
        <p:spPr/>
        <p:txBody>
          <a:bodyPr/>
          <a:lstStyle/>
          <a:p>
            <a:r>
              <a:rPr lang="en-US" sz="3600" smtClean="0"/>
              <a:t>Inference about Population Variance and Standard Deviation</a:t>
            </a:r>
          </a:p>
        </p:txBody>
      </p:sp>
      <p:sp>
        <p:nvSpPr>
          <p:cNvPr id="335875" name="Rectangle 3"/>
          <p:cNvSpPr>
            <a:spLocks noGrp="1" noChangeArrowheads="1"/>
          </p:cNvSpPr>
          <p:nvPr>
            <p:ph type="body" idx="1"/>
          </p:nvPr>
        </p:nvSpPr>
        <p:spPr/>
        <p:txBody>
          <a:bodyPr/>
          <a:lstStyle/>
          <a:p>
            <a:r>
              <a:rPr lang="en-US" sz="2800" smtClean="0"/>
              <a:t>s</a:t>
            </a:r>
            <a:r>
              <a:rPr lang="en-US" sz="2800" baseline="30000" smtClean="0"/>
              <a:t>2</a:t>
            </a:r>
            <a:r>
              <a:rPr lang="en-US" sz="2800" smtClean="0"/>
              <a:t> is an unbiased point estimator for </a:t>
            </a:r>
            <a:r>
              <a:rPr lang="en-US" sz="2800" smtClean="0">
                <a:latin typeface="Symbol" pitchFamily="18" charset="2"/>
              </a:rPr>
              <a:t>s</a:t>
            </a:r>
            <a:r>
              <a:rPr lang="en-US" sz="2800" baseline="30000" smtClean="0"/>
              <a:t>2</a:t>
            </a:r>
            <a:r>
              <a:rPr lang="en-US" sz="2800" smtClean="0"/>
              <a:t> </a:t>
            </a:r>
            <a:endParaRPr lang="en-US" sz="2800" baseline="30000" smtClean="0"/>
          </a:p>
          <a:p>
            <a:r>
              <a:rPr lang="en-US" sz="2800" smtClean="0"/>
              <a:t>s is a point estimator for </a:t>
            </a:r>
            <a:r>
              <a:rPr lang="en-US" sz="2800" smtClean="0">
                <a:latin typeface="Symbol" pitchFamily="18" charset="2"/>
              </a:rPr>
              <a:t>s</a:t>
            </a:r>
          </a:p>
          <a:p>
            <a:r>
              <a:rPr lang="en-US" sz="2800" smtClean="0"/>
              <a:t>Interval estimates and hypothesis testing for both </a:t>
            </a:r>
            <a:r>
              <a:rPr lang="en-US" sz="2800" smtClean="0">
                <a:latin typeface="Symbol" pitchFamily="18" charset="2"/>
              </a:rPr>
              <a:t>s</a:t>
            </a:r>
            <a:r>
              <a:rPr lang="en-US" sz="2800" baseline="30000" smtClean="0"/>
              <a:t>2 </a:t>
            </a:r>
            <a:r>
              <a:rPr lang="en-US" sz="2800" smtClean="0"/>
              <a:t>and </a:t>
            </a:r>
            <a:r>
              <a:rPr lang="en-US" sz="2800" smtClean="0">
                <a:latin typeface="Symbol" pitchFamily="18" charset="2"/>
              </a:rPr>
              <a:t>s</a:t>
            </a:r>
            <a:r>
              <a:rPr lang="en-US" sz="2800" smtClean="0"/>
              <a:t> require a new distribution – the </a:t>
            </a:r>
            <a:r>
              <a:rPr lang="en-US" sz="2800" smtClean="0">
                <a:latin typeface="Symbol" pitchFamily="18" charset="2"/>
              </a:rPr>
              <a:t>c</a:t>
            </a:r>
            <a:r>
              <a:rPr lang="en-US" sz="2800" baseline="30000" smtClean="0"/>
              <a:t>2 </a:t>
            </a:r>
            <a:r>
              <a:rPr lang="en-US" sz="2800" smtClean="0"/>
              <a:t>(Chi-square)</a:t>
            </a:r>
          </a:p>
          <a:p>
            <a:pPr>
              <a:buFont typeface="Wingdings" pitchFamily="2" charset="2"/>
              <a:buNone/>
            </a:pPr>
            <a:endParaRPr lang="en-US" baseline="30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5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5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p>
            <a:fld id="{17C644B8-F968-4837-889E-4FFE12B983D0}" type="slidenum">
              <a:rPr lang="en-US" smtClean="0"/>
              <a:pPr/>
              <a:t>36</a:t>
            </a:fld>
            <a:endParaRPr lang="en-US" smtClean="0"/>
          </a:p>
        </p:txBody>
      </p:sp>
      <p:sp>
        <p:nvSpPr>
          <p:cNvPr id="16389" name="Rectangle 2"/>
          <p:cNvSpPr>
            <a:spLocks noGrp="1" noChangeArrowheads="1"/>
          </p:cNvSpPr>
          <p:nvPr>
            <p:ph type="title"/>
          </p:nvPr>
        </p:nvSpPr>
        <p:spPr/>
        <p:txBody>
          <a:bodyPr/>
          <a:lstStyle/>
          <a:p>
            <a:r>
              <a:rPr lang="en-US" sz="4000" smtClean="0"/>
              <a:t>Distribution of s</a:t>
            </a:r>
            <a:r>
              <a:rPr lang="en-US" sz="4000" baseline="30000" smtClean="0"/>
              <a:t>2</a:t>
            </a:r>
            <a:endParaRPr lang="en-US" sz="4000" smtClean="0"/>
          </a:p>
        </p:txBody>
      </p:sp>
      <p:sp>
        <p:nvSpPr>
          <p:cNvPr id="339971" name="Rectangle 3"/>
          <p:cNvSpPr>
            <a:spLocks noGrp="1" noChangeArrowheads="1"/>
          </p:cNvSpPr>
          <p:nvPr>
            <p:ph type="body" idx="1"/>
          </p:nvPr>
        </p:nvSpPr>
        <p:spPr/>
        <p:txBody>
          <a:bodyPr/>
          <a:lstStyle/>
          <a:p>
            <a:pPr>
              <a:lnSpc>
                <a:spcPct val="90000"/>
              </a:lnSpc>
            </a:pPr>
            <a:endParaRPr lang="en-US" smtClean="0"/>
          </a:p>
          <a:p>
            <a:pPr>
              <a:lnSpc>
                <a:spcPct val="90000"/>
              </a:lnSpc>
            </a:pPr>
            <a:r>
              <a:rPr lang="en-US" smtClean="0"/>
              <a:t>              has a chi-square distribution</a:t>
            </a:r>
          </a:p>
          <a:p>
            <a:pPr>
              <a:lnSpc>
                <a:spcPct val="90000"/>
              </a:lnSpc>
            </a:pPr>
            <a:endParaRPr lang="en-US" smtClean="0"/>
          </a:p>
          <a:p>
            <a:pPr>
              <a:lnSpc>
                <a:spcPct val="90000"/>
              </a:lnSpc>
            </a:pPr>
            <a:endParaRPr lang="en-US" smtClean="0"/>
          </a:p>
          <a:p>
            <a:pPr>
              <a:lnSpc>
                <a:spcPct val="90000"/>
              </a:lnSpc>
            </a:pPr>
            <a:r>
              <a:rPr lang="en-US" sz="3600" smtClean="0"/>
              <a:t>n-1 is degrees of freedom</a:t>
            </a:r>
          </a:p>
          <a:p>
            <a:pPr>
              <a:lnSpc>
                <a:spcPct val="90000"/>
              </a:lnSpc>
            </a:pPr>
            <a:r>
              <a:rPr lang="en-US" sz="3600" smtClean="0"/>
              <a:t>s</a:t>
            </a:r>
            <a:r>
              <a:rPr lang="en-US" sz="3600" baseline="30000" smtClean="0"/>
              <a:t>2</a:t>
            </a:r>
            <a:r>
              <a:rPr lang="en-US" sz="3600" smtClean="0"/>
              <a:t> is sample variance</a:t>
            </a:r>
          </a:p>
          <a:p>
            <a:pPr>
              <a:lnSpc>
                <a:spcPct val="90000"/>
              </a:lnSpc>
            </a:pPr>
            <a:r>
              <a:rPr lang="en-US" sz="3600" smtClean="0">
                <a:latin typeface="Symbol" pitchFamily="18" charset="2"/>
              </a:rPr>
              <a:t>s</a:t>
            </a:r>
            <a:r>
              <a:rPr lang="en-US" sz="3600" baseline="30000" smtClean="0"/>
              <a:t>2</a:t>
            </a:r>
            <a:r>
              <a:rPr lang="en-US" sz="3600" smtClean="0"/>
              <a:t> is population variance</a:t>
            </a:r>
          </a:p>
          <a:p>
            <a:pPr>
              <a:lnSpc>
                <a:spcPct val="90000"/>
              </a:lnSpc>
            </a:pPr>
            <a:endParaRPr lang="en-US" sz="3600" smtClean="0"/>
          </a:p>
          <a:p>
            <a:pPr>
              <a:lnSpc>
                <a:spcPct val="90000"/>
              </a:lnSpc>
              <a:buFont typeface="Wingdings" pitchFamily="2" charset="2"/>
              <a:buNone/>
            </a:pPr>
            <a:endParaRPr lang="en-US" smtClean="0"/>
          </a:p>
          <a:p>
            <a:pPr>
              <a:lnSpc>
                <a:spcPct val="90000"/>
              </a:lnSpc>
            </a:pPr>
            <a:endParaRPr lang="en-US" smtClean="0"/>
          </a:p>
          <a:p>
            <a:pPr>
              <a:lnSpc>
                <a:spcPct val="90000"/>
              </a:lnSpc>
            </a:pPr>
            <a:endParaRPr lang="en-US" smtClean="0"/>
          </a:p>
        </p:txBody>
      </p:sp>
      <p:graphicFrame>
        <p:nvGraphicFramePr>
          <p:cNvPr id="339972" name="Object 2"/>
          <p:cNvGraphicFramePr>
            <a:graphicFrameLocks noChangeAspect="1"/>
          </p:cNvGraphicFramePr>
          <p:nvPr/>
        </p:nvGraphicFramePr>
        <p:xfrm>
          <a:off x="1600200" y="2209800"/>
          <a:ext cx="1752600" cy="1285875"/>
        </p:xfrm>
        <a:graphic>
          <a:graphicData uri="http://schemas.openxmlformats.org/presentationml/2006/ole">
            <p:oleObj spid="_x0000_s16386" name="Equation" r:id="rId4" imgW="571320" imgH="419040" progId="Equation.3">
              <p:embed/>
            </p:oleObj>
          </a:graphicData>
        </a:graphic>
      </p:graphicFrame>
      <p:graphicFrame>
        <p:nvGraphicFramePr>
          <p:cNvPr id="16387" name="Object 3"/>
          <p:cNvGraphicFramePr>
            <a:graphicFrameLocks noChangeAspect="1"/>
          </p:cNvGraphicFramePr>
          <p:nvPr/>
        </p:nvGraphicFramePr>
        <p:xfrm>
          <a:off x="4514850" y="3321050"/>
          <a:ext cx="114300" cy="215900"/>
        </p:xfrm>
        <a:graphic>
          <a:graphicData uri="http://schemas.openxmlformats.org/presentationml/2006/ole">
            <p:oleObj spid="_x0000_s16387" name="Equation" r:id="rId5" imgW="114120" imgH="2156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99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99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3997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3997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399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09C5D5CB-777D-4403-B9F1-C694861D2FB4}" type="slidenum">
              <a:rPr lang="en-US" smtClean="0"/>
              <a:pPr/>
              <a:t>37</a:t>
            </a:fld>
            <a:endParaRPr lang="en-US" smtClean="0"/>
          </a:p>
        </p:txBody>
      </p:sp>
      <p:sp>
        <p:nvSpPr>
          <p:cNvPr id="17412" name="Rectangle 2"/>
          <p:cNvSpPr>
            <a:spLocks noGrp="1" noChangeArrowheads="1"/>
          </p:cNvSpPr>
          <p:nvPr>
            <p:ph type="title"/>
          </p:nvPr>
        </p:nvSpPr>
        <p:spPr/>
        <p:txBody>
          <a:bodyPr/>
          <a:lstStyle/>
          <a:p>
            <a:r>
              <a:rPr lang="en-US" smtClean="0"/>
              <a:t>Confidence interval for </a:t>
            </a:r>
            <a:r>
              <a:rPr lang="en-US" smtClean="0">
                <a:latin typeface="Symbol" pitchFamily="18" charset="2"/>
              </a:rPr>
              <a:t>s</a:t>
            </a:r>
            <a:r>
              <a:rPr lang="en-US" baseline="30000" smtClean="0"/>
              <a:t>2</a:t>
            </a:r>
            <a:endParaRPr lang="en-US" smtClean="0"/>
          </a:p>
        </p:txBody>
      </p:sp>
      <p:sp>
        <p:nvSpPr>
          <p:cNvPr id="357379" name="Rectangle 3"/>
          <p:cNvSpPr>
            <a:spLocks noGrp="1" noChangeArrowheads="1"/>
          </p:cNvSpPr>
          <p:nvPr>
            <p:ph type="body" idx="1"/>
          </p:nvPr>
        </p:nvSpPr>
        <p:spPr/>
        <p:txBody>
          <a:bodyPr/>
          <a:lstStyle/>
          <a:p>
            <a:r>
              <a:rPr lang="en-US" sz="2000" dirty="0" smtClean="0"/>
              <a:t>Confidence is </a:t>
            </a:r>
            <a:r>
              <a:rPr lang="en-US" sz="2000" b="1" dirty="0" smtClean="0"/>
              <a:t>NO</a:t>
            </a:r>
            <a:r>
              <a:rPr lang="en-US" sz="2000" dirty="0" smtClean="0"/>
              <a:t>T symmetric since chi-square distribution is not </a:t>
            </a:r>
            <a:r>
              <a:rPr lang="en-US" sz="2000" dirty="0" smtClean="0"/>
              <a:t>symmetric. You must find separate left and right bounds.</a:t>
            </a:r>
            <a:endParaRPr lang="en-US" sz="2000" dirty="0" smtClean="0"/>
          </a:p>
          <a:p>
            <a:r>
              <a:rPr lang="en-US" sz="2000" dirty="0" smtClean="0"/>
              <a:t>We can construct a </a:t>
            </a:r>
            <a:r>
              <a:rPr lang="en-US" sz="2000" dirty="0" smtClean="0"/>
              <a:t>confidence </a:t>
            </a:r>
            <a:r>
              <a:rPr lang="en-US" sz="2000" dirty="0" smtClean="0"/>
              <a:t>interval for </a:t>
            </a:r>
            <a:r>
              <a:rPr lang="en-US" sz="2000" dirty="0" smtClean="0">
                <a:latin typeface="Symbol" pitchFamily="18" charset="2"/>
              </a:rPr>
              <a:t>s</a:t>
            </a:r>
            <a:r>
              <a:rPr lang="en-US" sz="2000" baseline="30000" dirty="0" smtClean="0"/>
              <a:t>2</a:t>
            </a:r>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Take square root of both endpoints to get confidence interval for </a:t>
            </a:r>
            <a:r>
              <a:rPr lang="en-US" sz="2000" dirty="0" smtClean="0">
                <a:latin typeface="Symbol" pitchFamily="18" charset="2"/>
              </a:rPr>
              <a:t>s, </a:t>
            </a:r>
            <a:r>
              <a:rPr lang="en-US" sz="2000" dirty="0" smtClean="0"/>
              <a:t>the population standard deviation.</a:t>
            </a:r>
            <a:endParaRPr lang="en-US" sz="2000" dirty="0" smtClean="0">
              <a:latin typeface="Symbol" pitchFamily="18" charset="2"/>
            </a:endParaRPr>
          </a:p>
          <a:p>
            <a:endParaRPr lang="en-US" sz="2800" dirty="0" smtClean="0"/>
          </a:p>
          <a:p>
            <a:pPr>
              <a:buFont typeface="Wingdings" pitchFamily="2" charset="2"/>
              <a:buNone/>
            </a:pPr>
            <a:endParaRPr lang="en-US" sz="2800" dirty="0" smtClean="0"/>
          </a:p>
          <a:p>
            <a:endParaRPr lang="en-US" sz="2800" dirty="0" smtClean="0"/>
          </a:p>
          <a:p>
            <a:endParaRPr lang="en-US" sz="2800" dirty="0" smtClean="0"/>
          </a:p>
        </p:txBody>
      </p:sp>
      <p:graphicFrame>
        <p:nvGraphicFramePr>
          <p:cNvPr id="357380" name="Object 2"/>
          <p:cNvGraphicFramePr>
            <a:graphicFrameLocks noChangeAspect="1"/>
          </p:cNvGraphicFramePr>
          <p:nvPr/>
        </p:nvGraphicFramePr>
        <p:xfrm>
          <a:off x="2144713" y="3160713"/>
          <a:ext cx="4398962" cy="1628775"/>
        </p:xfrm>
        <a:graphic>
          <a:graphicData uri="http://schemas.openxmlformats.org/presentationml/2006/ole">
            <p:oleObj spid="_x0000_s17410" name="Equation" r:id="rId4" imgW="1371600" imgH="50796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7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73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73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BF7DBD00-BCDD-4EF1-96F5-68E1602A9290}" type="slidenum">
              <a:rPr lang="en-US" smtClean="0"/>
              <a:pPr/>
              <a:t>38</a:t>
            </a:fld>
            <a:endParaRPr lang="en-US" smtClean="0"/>
          </a:p>
        </p:txBody>
      </p:sp>
      <p:sp>
        <p:nvSpPr>
          <p:cNvPr id="41987" name="Rectangle 2"/>
          <p:cNvSpPr>
            <a:spLocks noGrp="1" noChangeArrowheads="1"/>
          </p:cNvSpPr>
          <p:nvPr>
            <p:ph type="title"/>
          </p:nvPr>
        </p:nvSpPr>
        <p:spPr/>
        <p:txBody>
          <a:bodyPr/>
          <a:lstStyle/>
          <a:p>
            <a:r>
              <a:rPr lang="en-US" smtClean="0"/>
              <a:t>Example</a:t>
            </a:r>
          </a:p>
        </p:txBody>
      </p:sp>
      <p:sp>
        <p:nvSpPr>
          <p:cNvPr id="359427" name="Rectangle 3"/>
          <p:cNvSpPr>
            <a:spLocks noGrp="1" noChangeArrowheads="1"/>
          </p:cNvSpPr>
          <p:nvPr>
            <p:ph type="body" idx="1"/>
          </p:nvPr>
        </p:nvSpPr>
        <p:spPr/>
        <p:txBody>
          <a:bodyPr/>
          <a:lstStyle/>
          <a:p>
            <a:r>
              <a:rPr lang="en-US" sz="2800" smtClean="0"/>
              <a:t>In performance measurement of investments, standard deviation is a measure of volatility or risk. </a:t>
            </a:r>
          </a:p>
          <a:p>
            <a:r>
              <a:rPr lang="en-US" sz="2800" smtClean="0"/>
              <a:t>Twenty monthly returns from a mutual fund show an average monthly return of 1% and a sample standard deviation of 5%</a:t>
            </a:r>
          </a:p>
          <a:p>
            <a:r>
              <a:rPr lang="en-US" sz="2800" smtClean="0"/>
              <a:t>Find a 95% confidence interval for the monthly standard deviation of the mutual fund.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9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9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9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p>
            <a:fld id="{C89C8D28-7CFA-4DEF-9C2E-CE9F7CAE9D6F}" type="slidenum">
              <a:rPr lang="en-US" smtClean="0"/>
              <a:pPr/>
              <a:t>39</a:t>
            </a:fld>
            <a:endParaRPr lang="en-US" smtClean="0"/>
          </a:p>
        </p:txBody>
      </p:sp>
      <p:sp>
        <p:nvSpPr>
          <p:cNvPr id="18436" name="Rectangle 2"/>
          <p:cNvSpPr>
            <a:spLocks noGrp="1" noChangeArrowheads="1"/>
          </p:cNvSpPr>
          <p:nvPr>
            <p:ph type="title"/>
          </p:nvPr>
        </p:nvSpPr>
        <p:spPr/>
        <p:txBody>
          <a:bodyPr/>
          <a:lstStyle/>
          <a:p>
            <a:r>
              <a:rPr lang="en-US" smtClean="0"/>
              <a:t>Example (cont)</a:t>
            </a:r>
          </a:p>
        </p:txBody>
      </p:sp>
      <p:sp>
        <p:nvSpPr>
          <p:cNvPr id="18437" name="Rectangle 3"/>
          <p:cNvSpPr>
            <a:spLocks noGrp="1" noChangeArrowheads="1"/>
          </p:cNvSpPr>
          <p:nvPr>
            <p:ph type="body" idx="1"/>
          </p:nvPr>
        </p:nvSpPr>
        <p:spPr/>
        <p:txBody>
          <a:bodyPr/>
          <a:lstStyle/>
          <a:p>
            <a:r>
              <a:rPr lang="en-US" smtClean="0"/>
              <a:t>df = n-1 =19</a:t>
            </a:r>
          </a:p>
          <a:p>
            <a:r>
              <a:rPr lang="en-US" smtClean="0"/>
              <a:t>95% CI for </a:t>
            </a:r>
            <a:r>
              <a:rPr lang="en-US" smtClean="0">
                <a:latin typeface="Symbol" pitchFamily="18" charset="2"/>
              </a:rPr>
              <a:t>s</a:t>
            </a:r>
            <a:endParaRPr lang="en-US" baseline="30000" smtClean="0"/>
          </a:p>
          <a:p>
            <a:endParaRPr lang="en-US" baseline="30000" smtClean="0"/>
          </a:p>
          <a:p>
            <a:endParaRPr lang="en-US" baseline="30000" smtClean="0"/>
          </a:p>
        </p:txBody>
      </p:sp>
      <p:graphicFrame>
        <p:nvGraphicFramePr>
          <p:cNvPr id="18434" name="Object 2"/>
          <p:cNvGraphicFramePr>
            <a:graphicFrameLocks noChangeAspect="1"/>
          </p:cNvGraphicFramePr>
          <p:nvPr/>
        </p:nvGraphicFramePr>
        <p:xfrm>
          <a:off x="1143000" y="3505200"/>
          <a:ext cx="6389688" cy="1587500"/>
        </p:xfrm>
        <a:graphic>
          <a:graphicData uri="http://schemas.openxmlformats.org/presentationml/2006/ole">
            <p:oleObj spid="_x0000_s18434" name="Equation" r:id="rId4" imgW="2145960" imgH="533160" progId="Equation.3">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US" sz="3600" smtClean="0"/>
              <a:t>Inference Process</a:t>
            </a:r>
          </a:p>
        </p:txBody>
      </p:sp>
      <p:sp>
        <p:nvSpPr>
          <p:cNvPr id="24579" name="Slide Number Placeholder 2"/>
          <p:cNvSpPr>
            <a:spLocks noGrp="1"/>
          </p:cNvSpPr>
          <p:nvPr>
            <p:ph type="sldNum" sz="quarter" idx="12"/>
          </p:nvPr>
        </p:nvSpPr>
        <p:spPr>
          <a:noFill/>
        </p:spPr>
        <p:txBody>
          <a:bodyPr/>
          <a:lstStyle/>
          <a:p>
            <a:fld id="{39B70EEA-8F9A-4944-A6EB-5DBF721304DA}" type="slidenum">
              <a:rPr lang="en-US" smtClean="0"/>
              <a:pPr/>
              <a:t>4</a:t>
            </a:fld>
            <a:endParaRPr lang="en-US" smtClean="0"/>
          </a:p>
        </p:txBody>
      </p:sp>
      <p:pic>
        <p:nvPicPr>
          <p:cNvPr id="24580" name="Picture 2"/>
          <p:cNvPicPr>
            <a:picLocks noGrp="1" noChangeAspect="1" noChangeArrowheads="1"/>
          </p:cNvPicPr>
          <p:nvPr>
            <p:ph idx="1"/>
          </p:nvPr>
        </p:nvPicPr>
        <p:blipFill>
          <a:blip r:embed="rId3" cstate="print"/>
          <a:srcRect/>
          <a:stretch>
            <a:fillRect/>
          </a:stretch>
        </p:blipFill>
        <p:spPr>
          <a:xfrm>
            <a:off x="2209800" y="2057400"/>
            <a:ext cx="5632450" cy="41148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smtClean="0"/>
              <a:t>Inference Process</a:t>
            </a:r>
          </a:p>
        </p:txBody>
      </p:sp>
      <p:sp>
        <p:nvSpPr>
          <p:cNvPr id="25603" name="Slide Number Placeholder 3"/>
          <p:cNvSpPr>
            <a:spLocks noGrp="1"/>
          </p:cNvSpPr>
          <p:nvPr>
            <p:ph type="sldNum" sz="quarter" idx="12"/>
          </p:nvPr>
        </p:nvSpPr>
        <p:spPr>
          <a:noFill/>
        </p:spPr>
        <p:txBody>
          <a:bodyPr/>
          <a:lstStyle/>
          <a:p>
            <a:fld id="{61A93275-FADD-4AE6-B588-9CECE01C718E}" type="slidenum">
              <a:rPr lang="en-US" smtClean="0"/>
              <a:pPr/>
              <a:t>5</a:t>
            </a:fld>
            <a:endParaRPr lang="en-US" smtClean="0"/>
          </a:p>
        </p:txBody>
      </p:sp>
      <p:pic>
        <p:nvPicPr>
          <p:cNvPr id="25604" name="Picture 2"/>
          <p:cNvPicPr>
            <a:picLocks noGrp="1" noChangeAspect="1" noChangeArrowheads="1"/>
          </p:cNvPicPr>
          <p:nvPr>
            <p:ph idx="1"/>
          </p:nvPr>
        </p:nvPicPr>
        <p:blipFill>
          <a:blip r:embed="rId3" cstate="print"/>
          <a:srcRect/>
          <a:stretch>
            <a:fillRect/>
          </a:stretch>
        </p:blipFill>
        <p:spPr>
          <a:xfrm>
            <a:off x="2209800" y="2057400"/>
            <a:ext cx="5686425" cy="4114800"/>
          </a:xfr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fld id="{18076D41-1B29-4118-8C50-683F1B0B27D0}" type="slidenum">
              <a:rPr lang="en-US" smtClean="0"/>
              <a:pPr/>
              <a:t>6</a:t>
            </a:fld>
            <a:endParaRPr lang="en-US" smtClean="0"/>
          </a:p>
        </p:txBody>
      </p:sp>
      <p:sp>
        <p:nvSpPr>
          <p:cNvPr id="1028" name="Rectangle 1026"/>
          <p:cNvSpPr>
            <a:spLocks noGrp="1" noChangeArrowheads="1"/>
          </p:cNvSpPr>
          <p:nvPr>
            <p:ph type="title"/>
          </p:nvPr>
        </p:nvSpPr>
        <p:spPr/>
        <p:txBody>
          <a:bodyPr/>
          <a:lstStyle/>
          <a:p>
            <a:pPr eaLnBrk="1" hangingPunct="1"/>
            <a:r>
              <a:rPr lang="en-US" smtClean="0"/>
              <a:t>Inferential Statistics</a:t>
            </a:r>
          </a:p>
        </p:txBody>
      </p:sp>
      <p:sp>
        <p:nvSpPr>
          <p:cNvPr id="310275" name="Rectangle 1027"/>
          <p:cNvSpPr>
            <a:spLocks noGrp="1" noChangeArrowheads="1"/>
          </p:cNvSpPr>
          <p:nvPr>
            <p:ph type="body" idx="1"/>
          </p:nvPr>
        </p:nvSpPr>
        <p:spPr>
          <a:xfrm>
            <a:off x="1066800" y="1905000"/>
            <a:ext cx="7772400" cy="4114800"/>
          </a:xfrm>
        </p:spPr>
        <p:txBody>
          <a:bodyPr/>
          <a:lstStyle/>
          <a:p>
            <a:pPr eaLnBrk="1" hangingPunct="1"/>
            <a:r>
              <a:rPr lang="en-US" sz="2800" dirty="0" smtClean="0"/>
              <a:t>Population Parameters</a:t>
            </a:r>
          </a:p>
          <a:p>
            <a:pPr lvl="1" eaLnBrk="1" hangingPunct="1"/>
            <a:r>
              <a:rPr lang="en-US" dirty="0" smtClean="0"/>
              <a:t>Mean = </a:t>
            </a:r>
            <a:r>
              <a:rPr lang="en-US" dirty="0" smtClean="0">
                <a:latin typeface="Symbol" pitchFamily="18" charset="2"/>
              </a:rPr>
              <a:t>m</a:t>
            </a:r>
          </a:p>
          <a:p>
            <a:pPr lvl="1" eaLnBrk="1" hangingPunct="1"/>
            <a:r>
              <a:rPr lang="en-US" dirty="0" smtClean="0"/>
              <a:t>Proportion = p</a:t>
            </a:r>
            <a:endParaRPr lang="en-US" dirty="0" smtClean="0">
              <a:latin typeface="Symbol" pitchFamily="18" charset="2"/>
            </a:endParaRPr>
          </a:p>
          <a:p>
            <a:pPr lvl="1" eaLnBrk="1" hangingPunct="1"/>
            <a:r>
              <a:rPr lang="en-US" dirty="0" smtClean="0"/>
              <a:t>Standard Deviation = </a:t>
            </a:r>
            <a:r>
              <a:rPr lang="en-US" dirty="0" smtClean="0">
                <a:latin typeface="Symbol" pitchFamily="18" charset="2"/>
              </a:rPr>
              <a:t>s</a:t>
            </a:r>
          </a:p>
          <a:p>
            <a:pPr eaLnBrk="1" hangingPunct="1"/>
            <a:r>
              <a:rPr lang="en-US" sz="2800" dirty="0" smtClean="0"/>
              <a:t>Sample Statistics</a:t>
            </a:r>
          </a:p>
          <a:p>
            <a:pPr lvl="1" eaLnBrk="1" hangingPunct="1"/>
            <a:r>
              <a:rPr lang="en-US" dirty="0" smtClean="0"/>
              <a:t>Mean = </a:t>
            </a:r>
          </a:p>
          <a:p>
            <a:pPr lvl="1" eaLnBrk="1" hangingPunct="1"/>
            <a:r>
              <a:rPr lang="en-US" dirty="0" smtClean="0"/>
              <a:t>Proportion = </a:t>
            </a:r>
          </a:p>
          <a:p>
            <a:pPr lvl="1" eaLnBrk="1" hangingPunct="1"/>
            <a:r>
              <a:rPr lang="en-US" dirty="0" smtClean="0"/>
              <a:t>Standard </a:t>
            </a:r>
            <a:r>
              <a:rPr lang="en-US" dirty="0" smtClean="0"/>
              <a:t>Deviation = s</a:t>
            </a:r>
          </a:p>
          <a:p>
            <a:pPr lvl="1" eaLnBrk="1" hangingPunct="1"/>
            <a:endParaRPr lang="en-US" dirty="0" smtClean="0"/>
          </a:p>
        </p:txBody>
      </p:sp>
      <p:graphicFrame>
        <p:nvGraphicFramePr>
          <p:cNvPr id="310277" name="Object 1029"/>
          <p:cNvGraphicFramePr>
            <a:graphicFrameLocks noChangeAspect="1"/>
          </p:cNvGraphicFramePr>
          <p:nvPr/>
        </p:nvGraphicFramePr>
        <p:xfrm>
          <a:off x="3200400" y="4495800"/>
          <a:ext cx="427038" cy="457200"/>
        </p:xfrm>
        <a:graphic>
          <a:graphicData uri="http://schemas.openxmlformats.org/presentationml/2006/ole">
            <p:oleObj spid="_x0000_s1026" name="Equation" r:id="rId4" imgW="177480" imgH="190440" progId="Equation.DSMT4">
              <p:embed/>
            </p:oleObj>
          </a:graphicData>
        </a:graphic>
      </p:graphicFrame>
      <p:graphicFrame>
        <p:nvGraphicFramePr>
          <p:cNvPr id="6" name="Object 5"/>
          <p:cNvGraphicFramePr>
            <a:graphicFrameLocks noChangeAspect="1"/>
          </p:cNvGraphicFramePr>
          <p:nvPr/>
        </p:nvGraphicFramePr>
        <p:xfrm>
          <a:off x="3962400" y="4953000"/>
          <a:ext cx="381000" cy="508000"/>
        </p:xfrm>
        <a:graphic>
          <a:graphicData uri="http://schemas.openxmlformats.org/presentationml/2006/ole">
            <p:oleObj spid="_x0000_s1027" name="Equation" r:id="rId5" imgW="152280" imgH="20304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0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0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0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0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027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02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1027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10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3558F3BA-15EA-4C40-8B69-A9F691C5A792}" type="slidenum">
              <a:rPr lang="en-US" smtClean="0"/>
              <a:pPr/>
              <a:t>7</a:t>
            </a:fld>
            <a:endParaRPr lang="en-US" smtClean="0"/>
          </a:p>
        </p:txBody>
      </p:sp>
      <p:sp>
        <p:nvSpPr>
          <p:cNvPr id="26627" name="Rectangle 2"/>
          <p:cNvSpPr>
            <a:spLocks noGrp="1" noChangeArrowheads="1"/>
          </p:cNvSpPr>
          <p:nvPr>
            <p:ph type="title"/>
          </p:nvPr>
        </p:nvSpPr>
        <p:spPr/>
        <p:txBody>
          <a:bodyPr/>
          <a:lstStyle/>
          <a:p>
            <a:pPr eaLnBrk="1" hangingPunct="1"/>
            <a:r>
              <a:rPr lang="en-US" smtClean="0"/>
              <a:t>Inferential Statistics</a:t>
            </a:r>
          </a:p>
        </p:txBody>
      </p:sp>
      <p:sp>
        <p:nvSpPr>
          <p:cNvPr id="312323" name="Rectangle 3"/>
          <p:cNvSpPr>
            <a:spLocks noGrp="1" noChangeArrowheads="1"/>
          </p:cNvSpPr>
          <p:nvPr>
            <p:ph type="body" idx="1"/>
          </p:nvPr>
        </p:nvSpPr>
        <p:spPr/>
        <p:txBody>
          <a:bodyPr/>
          <a:lstStyle/>
          <a:p>
            <a:pPr eaLnBrk="1" hangingPunct="1">
              <a:lnSpc>
                <a:spcPct val="90000"/>
              </a:lnSpc>
            </a:pPr>
            <a:r>
              <a:rPr lang="en-US" smtClean="0"/>
              <a:t>Estimation</a:t>
            </a:r>
          </a:p>
          <a:p>
            <a:pPr lvl="1" eaLnBrk="1" hangingPunct="1">
              <a:lnSpc>
                <a:spcPct val="90000"/>
              </a:lnSpc>
            </a:pPr>
            <a:r>
              <a:rPr lang="en-US" smtClean="0"/>
              <a:t>Using sample data to estimate population parameters.</a:t>
            </a:r>
          </a:p>
          <a:p>
            <a:pPr lvl="1" eaLnBrk="1" hangingPunct="1">
              <a:lnSpc>
                <a:spcPct val="90000"/>
              </a:lnSpc>
            </a:pPr>
            <a:r>
              <a:rPr lang="en-US" smtClean="0"/>
              <a:t>Example: Public opinion polls</a:t>
            </a:r>
          </a:p>
          <a:p>
            <a:pPr eaLnBrk="1" hangingPunct="1">
              <a:lnSpc>
                <a:spcPct val="90000"/>
              </a:lnSpc>
            </a:pPr>
            <a:r>
              <a:rPr lang="en-US" smtClean="0"/>
              <a:t>Hypothesis Testing</a:t>
            </a:r>
          </a:p>
          <a:p>
            <a:pPr lvl="1" eaLnBrk="1" hangingPunct="1">
              <a:lnSpc>
                <a:spcPct val="90000"/>
              </a:lnSpc>
            </a:pPr>
            <a:r>
              <a:rPr lang="en-US" smtClean="0"/>
              <a:t>Using sample data to make decisions or claims about population</a:t>
            </a:r>
          </a:p>
          <a:p>
            <a:pPr lvl="1" eaLnBrk="1" hangingPunct="1">
              <a:lnSpc>
                <a:spcPct val="90000"/>
              </a:lnSpc>
            </a:pPr>
            <a:r>
              <a:rPr lang="en-US" smtClean="0"/>
              <a:t>Example: A drug effectively treats a disease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2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2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2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2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2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fld id="{0C949962-4E3B-4629-8346-05C622662763}" type="slidenum">
              <a:rPr lang="en-US" smtClean="0"/>
              <a:pPr/>
              <a:t>8</a:t>
            </a:fld>
            <a:endParaRPr lang="en-US" smtClean="0"/>
          </a:p>
        </p:txBody>
      </p:sp>
      <p:sp>
        <p:nvSpPr>
          <p:cNvPr id="2052" name="Rectangle 2"/>
          <p:cNvSpPr>
            <a:spLocks noGrp="1" noChangeArrowheads="1"/>
          </p:cNvSpPr>
          <p:nvPr>
            <p:ph type="title"/>
          </p:nvPr>
        </p:nvSpPr>
        <p:spPr/>
        <p:txBody>
          <a:bodyPr/>
          <a:lstStyle/>
          <a:p>
            <a:pPr eaLnBrk="1" hangingPunct="1"/>
            <a:r>
              <a:rPr lang="en-US" smtClean="0"/>
              <a:t>Estimation of </a:t>
            </a:r>
            <a:r>
              <a:rPr lang="en-US" smtClean="0">
                <a:latin typeface="Symbol" pitchFamily="18" charset="2"/>
              </a:rPr>
              <a:t>m</a:t>
            </a:r>
          </a:p>
        </p:txBody>
      </p:sp>
      <p:sp>
        <p:nvSpPr>
          <p:cNvPr id="3143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  is an unbiased </a:t>
            </a:r>
            <a:r>
              <a:rPr lang="en-US" smtClean="0">
                <a:solidFill>
                  <a:schemeClr val="tx2"/>
                </a:solidFill>
              </a:rPr>
              <a:t>point estimator</a:t>
            </a:r>
            <a:r>
              <a:rPr lang="en-US" smtClean="0"/>
              <a:t> of </a:t>
            </a:r>
            <a:r>
              <a:rPr lang="en-US" smtClean="0">
                <a:latin typeface="Symbol" pitchFamily="18" charset="2"/>
              </a:rPr>
              <a:t>m</a:t>
            </a:r>
          </a:p>
          <a:p>
            <a:pPr eaLnBrk="1" hangingPunct="1">
              <a:lnSpc>
                <a:spcPct val="90000"/>
              </a:lnSpc>
              <a:buFont typeface="Wingdings" pitchFamily="2" charset="2"/>
              <a:buNone/>
            </a:pPr>
            <a:endParaRPr lang="en-US" smtClean="0">
              <a:latin typeface="Symbol" pitchFamily="18" charset="2"/>
            </a:endParaRPr>
          </a:p>
          <a:p>
            <a:pPr eaLnBrk="1" hangingPunct="1">
              <a:lnSpc>
                <a:spcPct val="90000"/>
              </a:lnSpc>
              <a:buFont typeface="Wingdings" pitchFamily="2" charset="2"/>
              <a:buNone/>
            </a:pPr>
            <a:r>
              <a:rPr lang="en-US" sz="2400" b="1" smtClean="0"/>
              <a:t>	Example:</a:t>
            </a:r>
            <a:r>
              <a:rPr lang="en-US" sz="2400" smtClean="0"/>
              <a:t> The number of defective items produced by a machine was recorded for five randomly selected hours during a 40-hour work week.  The observed number of defectives were 12, 4, 7, 14, and 10.  So the sample mean is 9.4.  </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	Thus a </a:t>
            </a:r>
            <a:r>
              <a:rPr lang="en-US" sz="2400" smtClean="0">
                <a:solidFill>
                  <a:schemeClr val="tx2"/>
                </a:solidFill>
              </a:rPr>
              <a:t>point estimate</a:t>
            </a:r>
            <a:r>
              <a:rPr lang="en-US" sz="2400" smtClean="0"/>
              <a:t> for </a:t>
            </a:r>
            <a:r>
              <a:rPr lang="en-US" sz="2400" smtClean="0">
                <a:latin typeface="Symbol" pitchFamily="18" charset="2"/>
              </a:rPr>
              <a:t>m</a:t>
            </a:r>
            <a:r>
              <a:rPr lang="en-US" sz="2400" smtClean="0"/>
              <a:t>, the hourly mean number of defectives, is 9.4.</a:t>
            </a:r>
          </a:p>
        </p:txBody>
      </p:sp>
      <p:graphicFrame>
        <p:nvGraphicFramePr>
          <p:cNvPr id="314372" name="Object 4"/>
          <p:cNvGraphicFramePr>
            <a:graphicFrameLocks noChangeAspect="1"/>
          </p:cNvGraphicFramePr>
          <p:nvPr/>
        </p:nvGraphicFramePr>
        <p:xfrm>
          <a:off x="1066800" y="1981200"/>
          <a:ext cx="498475" cy="533400"/>
        </p:xfrm>
        <a:graphic>
          <a:graphicData uri="http://schemas.openxmlformats.org/presentationml/2006/ole">
            <p:oleObj spid="_x0000_s2050" name="Equation" r:id="rId4" imgW="177480" imgH="1904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3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43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43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4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AE519172-E872-491D-8953-1D1506117A16}" type="slidenum">
              <a:rPr lang="en-US" smtClean="0"/>
              <a:pPr/>
              <a:t>9</a:t>
            </a:fld>
            <a:endParaRPr lang="en-US" smtClean="0"/>
          </a:p>
        </p:txBody>
      </p:sp>
      <p:sp>
        <p:nvSpPr>
          <p:cNvPr id="27651" name="Rectangle 2"/>
          <p:cNvSpPr>
            <a:spLocks noGrp="1" noChangeArrowheads="1"/>
          </p:cNvSpPr>
          <p:nvPr>
            <p:ph type="title"/>
          </p:nvPr>
        </p:nvSpPr>
        <p:spPr/>
        <p:txBody>
          <a:bodyPr/>
          <a:lstStyle/>
          <a:p>
            <a:pPr eaLnBrk="1" hangingPunct="1"/>
            <a:r>
              <a:rPr lang="en-US" smtClean="0"/>
              <a:t>Confidence Intervals</a:t>
            </a:r>
          </a:p>
        </p:txBody>
      </p:sp>
      <p:sp>
        <p:nvSpPr>
          <p:cNvPr id="198659" name="Rectangle 3"/>
          <p:cNvSpPr>
            <a:spLocks noGrp="1" noChangeArrowheads="1"/>
          </p:cNvSpPr>
          <p:nvPr>
            <p:ph type="body" idx="1"/>
          </p:nvPr>
        </p:nvSpPr>
        <p:spPr/>
        <p:txBody>
          <a:bodyPr/>
          <a:lstStyle/>
          <a:p>
            <a:pPr eaLnBrk="1" hangingPunct="1">
              <a:lnSpc>
                <a:spcPct val="80000"/>
              </a:lnSpc>
            </a:pPr>
            <a:r>
              <a:rPr lang="en-US" sz="2400" smtClean="0"/>
              <a:t>An </a:t>
            </a:r>
            <a:r>
              <a:rPr lang="en-US" sz="2400" smtClean="0">
                <a:solidFill>
                  <a:srgbClr val="7912EA"/>
                </a:solidFill>
              </a:rPr>
              <a:t>Interval Estimate</a:t>
            </a:r>
            <a:r>
              <a:rPr lang="en-US" sz="2400" smtClean="0"/>
              <a:t> states the range within which a population parameter “probably” lies.</a:t>
            </a:r>
          </a:p>
          <a:p>
            <a:pPr eaLnBrk="1" hangingPunct="1">
              <a:lnSpc>
                <a:spcPct val="80000"/>
              </a:lnSpc>
              <a:buFont typeface="Wingdings" pitchFamily="2" charset="2"/>
              <a:buNone/>
            </a:pPr>
            <a:endParaRPr lang="en-US" sz="2400" smtClean="0"/>
          </a:p>
          <a:p>
            <a:pPr eaLnBrk="1" hangingPunct="1">
              <a:lnSpc>
                <a:spcPct val="80000"/>
              </a:lnSpc>
            </a:pPr>
            <a:r>
              <a:rPr lang="en-US" sz="2400" smtClean="0"/>
              <a:t>The interval within which a population parameter is expected to occur is called a </a:t>
            </a:r>
            <a:r>
              <a:rPr lang="en-US" sz="2400" smtClean="0">
                <a:solidFill>
                  <a:srgbClr val="7912EA"/>
                </a:solidFill>
              </a:rPr>
              <a:t>Confidence Interval</a:t>
            </a:r>
            <a:r>
              <a:rPr lang="en-US" sz="2400" smtClean="0"/>
              <a:t>.</a:t>
            </a:r>
            <a:br>
              <a:rPr lang="en-US" sz="2400" smtClean="0"/>
            </a:br>
            <a:endParaRPr lang="en-US" sz="2400" smtClean="0"/>
          </a:p>
          <a:p>
            <a:pPr eaLnBrk="1" hangingPunct="1">
              <a:lnSpc>
                <a:spcPct val="80000"/>
              </a:lnSpc>
            </a:pPr>
            <a:r>
              <a:rPr lang="en-US" sz="2400" smtClean="0"/>
              <a:t>The distance from the center of the confidence interval to the endpoint is called the </a:t>
            </a:r>
            <a:r>
              <a:rPr lang="en-US" sz="2400" b="1" smtClean="0"/>
              <a:t>“Margin of Error”</a:t>
            </a:r>
          </a:p>
          <a:p>
            <a:pPr eaLnBrk="1" hangingPunct="1">
              <a:lnSpc>
                <a:spcPct val="80000"/>
              </a:lnSpc>
              <a:buFont typeface="Wingdings" pitchFamily="2" charset="2"/>
              <a:buNone/>
            </a:pPr>
            <a:endParaRPr lang="en-US" sz="2400" smtClean="0"/>
          </a:p>
          <a:p>
            <a:pPr eaLnBrk="1" hangingPunct="1">
              <a:lnSpc>
                <a:spcPct val="80000"/>
              </a:lnSpc>
            </a:pPr>
            <a:r>
              <a:rPr lang="en-US" sz="2400" smtClean="0"/>
              <a:t>The three confidence intervals that are used extensively are the 90%, 95% and 99%.</a:t>
            </a:r>
          </a:p>
          <a:p>
            <a:pPr eaLnBrk="1" hangingPunct="1">
              <a:lnSpc>
                <a:spcPct val="80000"/>
              </a:lnSpc>
              <a:buFont typeface="Wingdings" pitchFamily="2" charset="2"/>
              <a:buNone/>
            </a:pPr>
            <a:endParaRPr 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86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86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8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5753</TotalTime>
  <Words>1633</Words>
  <Application>Microsoft Office PowerPoint</Application>
  <PresentationFormat>On-screen Show (4:3)</PresentationFormat>
  <Paragraphs>364</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Blends</vt:lpstr>
      <vt:lpstr>MathType 6.0 Equation</vt:lpstr>
      <vt:lpstr>Equation</vt:lpstr>
      <vt:lpstr>Inferential Statistics and Probability a Holistic Approach</vt:lpstr>
      <vt:lpstr>Inference Process</vt:lpstr>
      <vt:lpstr>Inference Process</vt:lpstr>
      <vt:lpstr>Inference Process</vt:lpstr>
      <vt:lpstr>Inference Process</vt:lpstr>
      <vt:lpstr>Inferential Statistics</vt:lpstr>
      <vt:lpstr>Inferential Statistics</vt:lpstr>
      <vt:lpstr>Estimation of m</vt:lpstr>
      <vt:lpstr>Confidence Intervals</vt:lpstr>
      <vt:lpstr>Confidence Intervals</vt:lpstr>
      <vt:lpstr>90%, 95% and 99% Confidence Intervals for µ </vt:lpstr>
      <vt:lpstr>Constructing General Confidence Intervals for µ  </vt:lpstr>
      <vt:lpstr>The nature of Confidence Intervals</vt:lpstr>
      <vt:lpstr>EXAMPLE </vt:lpstr>
      <vt:lpstr>EXAMPLE   continued</vt:lpstr>
      <vt:lpstr>EXAMPLE   continued</vt:lpstr>
      <vt:lpstr>Selecting a Sample Size</vt:lpstr>
      <vt:lpstr>Sample Size for the Mean</vt:lpstr>
      <vt:lpstr>EXAMPLE </vt:lpstr>
      <vt:lpstr>Normal Family of Distributions: Z, t, c2, F </vt:lpstr>
      <vt:lpstr>Characteristics of Student’s t-Distribution</vt:lpstr>
      <vt:lpstr>Slide 22</vt:lpstr>
      <vt:lpstr>Confidence Interval for m (s unknown)</vt:lpstr>
      <vt:lpstr>Example – Confidence Interval</vt:lpstr>
      <vt:lpstr>Example- Confidence Interval </vt:lpstr>
      <vt:lpstr>Confidence Intervals, Population Proportions</vt:lpstr>
      <vt:lpstr>Population Proportion Example</vt:lpstr>
      <vt:lpstr>Population Proportion Example</vt:lpstr>
      <vt:lpstr>Sample Size for the Proportion</vt:lpstr>
      <vt:lpstr>Slide 30</vt:lpstr>
      <vt:lpstr>Example</vt:lpstr>
      <vt:lpstr>Example</vt:lpstr>
      <vt:lpstr>Characteristics of the Chi-Square Distribution</vt:lpstr>
      <vt:lpstr>Slide 34</vt:lpstr>
      <vt:lpstr>Inference about Population Variance and Standard Deviation</vt:lpstr>
      <vt:lpstr>Distribution of s2</vt:lpstr>
      <vt:lpstr>Confidence interval for s2</vt:lpstr>
      <vt:lpstr>Example</vt:lpstr>
      <vt:lpstr>Example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Part5</dc:title>
  <dc:creator>Mo Geraghty</dc:creator>
  <cp:lastModifiedBy>HP</cp:lastModifiedBy>
  <cp:revision>477</cp:revision>
  <dcterms:created xsi:type="dcterms:W3CDTF">2000-03-28T01:20:54Z</dcterms:created>
  <dcterms:modified xsi:type="dcterms:W3CDTF">2018-05-10T14:50:33Z</dcterms:modified>
</cp:coreProperties>
</file>